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91" r:id="rId4"/>
    <p:sldId id="299" r:id="rId5"/>
    <p:sldId id="292" r:id="rId6"/>
    <p:sldId id="308" r:id="rId7"/>
    <p:sldId id="309" r:id="rId8"/>
    <p:sldId id="311" r:id="rId9"/>
    <p:sldId id="310" r:id="rId10"/>
    <p:sldId id="312" r:id="rId11"/>
    <p:sldId id="313" r:id="rId12"/>
    <p:sldId id="314" r:id="rId13"/>
    <p:sldId id="315" r:id="rId14"/>
    <p:sldId id="316" r:id="rId15"/>
    <p:sldId id="317" r:id="rId16"/>
    <p:sldId id="318"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1F48D2A5-B541-4EC3-B31B-B31AD0297D51}" type="datetimeFigureOut">
              <a:rPr lang="en-US"/>
              <a:pPr>
                <a:defRPr/>
              </a:pPr>
              <a:t>10/5/2010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F883687C-B5D5-4B68-B657-3FDCAE391E31}"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F883687C-B5D5-4B68-B657-3FDCAE391E31}" type="slidenum">
              <a:rPr lang="ar-SA" smtClean="0"/>
              <a:pPr>
                <a:defRPr/>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85CDE6EA-E5E9-4032-8DED-D40ECD35D5A6}"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4"/>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5857083C-0474-4D0D-BB4D-2B18DF5E91D9}"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56C4CE0F-BC03-4562-BA09-58BA95E570F7}"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5"/>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403FC11E-EBAB-4C35-85A9-CB172610E7A5}"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AFC9A39-A050-4D9E-973D-A30464CC04C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522062C9-72DD-4E2E-A7EF-24158325AEF2}"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CA6B3D8F-2606-4AC9-945B-175444FCF7AF}"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3AD0A55-E91C-4C48-888F-313B431B765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DFB8D67-0B7E-4093-BFF6-FEC5A235BE3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DA7084C0-8FE2-40E4-AB94-0D30F4F566F5}"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7D3E8C3-500E-4D6C-BDCF-CCBEDACFDC1F}"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F68C2E5A-4437-474B-8E14-952F49683F5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2A9DDB5-E6DB-4098-8AFC-241929D83A84}"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EG" sz="2600" dirty="0">
                <a:solidFill>
                  <a:srgbClr val="898989"/>
                </a:solidFill>
                <a:latin typeface="Calibri" pitchFamily="34" charset="0"/>
              </a:rPr>
              <a:t>كلية </a:t>
            </a:r>
            <a:r>
              <a:rPr lang="ar-SA" sz="2600" dirty="0" smtClean="0">
                <a:solidFill>
                  <a:srgbClr val="898989"/>
                </a:solidFill>
                <a:latin typeface="Calibri" pitchFamily="34" charset="0"/>
              </a:rPr>
              <a:t>علوم الحاسب وتقنية المعلومات </a:t>
            </a:r>
            <a:r>
              <a:rPr lang="ar-EG" sz="2600" dirty="0" smtClean="0">
                <a:solidFill>
                  <a:srgbClr val="898989"/>
                </a:solidFill>
                <a:latin typeface="Calibri" pitchFamily="34" charset="0"/>
              </a:rPr>
              <a:t>قسم </a:t>
            </a:r>
            <a:r>
              <a:rPr lang="ar-SA" sz="2600" dirty="0" smtClean="0">
                <a:solidFill>
                  <a:srgbClr val="898989"/>
                </a:solidFill>
                <a:latin typeface="Calibri" pitchFamily="34" charset="0"/>
              </a:rPr>
              <a:t>شبكات الحاسوب</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81000" y="2895600"/>
            <a:ext cx="3581400" cy="17526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b="1" dirty="0" smtClean="0">
                <a:solidFill>
                  <a:srgbClr val="376092"/>
                </a:solidFill>
                <a:latin typeface="AYM Wadiy S_U normal."/>
                <a:cs typeface="Times New Roman" pitchFamily="18" charset="0"/>
              </a:rPr>
              <a:t>الانترنت والاتصالات (</a:t>
            </a:r>
            <a:r>
              <a:rPr lang="en-US" b="1" dirty="0" smtClean="0">
                <a:solidFill>
                  <a:srgbClr val="376092"/>
                </a:solidFill>
                <a:latin typeface="AYM Wadiy S_U normal."/>
                <a:cs typeface="Times New Roman" pitchFamily="18" charset="0"/>
              </a:rPr>
              <a:t>0904-741</a:t>
            </a:r>
            <a:r>
              <a:rPr lang="ar-SA" b="1" dirty="0" smtClean="0">
                <a:solidFill>
                  <a:srgbClr val="376092"/>
                </a:solidFill>
                <a:latin typeface="AYM Wadiy S_U normal."/>
                <a:cs typeface="Times New Roman" pitchFamily="18" charset="0"/>
              </a:rPr>
              <a:t>)</a:t>
            </a:r>
            <a:endParaRPr lang="ar-SA" b="1" dirty="0" smtClean="0">
              <a:solidFill>
                <a:srgbClr val="7F7F7F"/>
              </a:solidFill>
              <a:latin typeface="Calibri" pitchFamily="34" charset="0"/>
              <a:cs typeface="Times New Roman" pitchFamily="18" charset="0"/>
            </a:endParaRPr>
          </a:p>
          <a:p>
            <a:pPr algn="l">
              <a:lnSpc>
                <a:spcPct val="80000"/>
              </a:lnSpc>
            </a:pPr>
            <a:r>
              <a:rPr lang="ar-EG" sz="2200" b="1" dirty="0" smtClean="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2200" b="1" dirty="0" smtClean="0">
                <a:solidFill>
                  <a:srgbClr val="7F7F7F"/>
                </a:solidFill>
                <a:latin typeface="Calibri" pitchFamily="34" charset="0"/>
                <a:cs typeface="Times New Roman" pitchFamily="18" charset="0"/>
              </a:rPr>
              <a:t> </a:t>
            </a:r>
            <a:r>
              <a:rPr lang="ar-EG" sz="3200" b="1" dirty="0" smtClean="0">
                <a:solidFill>
                  <a:srgbClr val="7F7F7F"/>
                </a:solidFill>
                <a:latin typeface="Calibri" pitchFamily="34" charset="0"/>
                <a:cs typeface="Times New Roman" pitchFamily="18" charset="0"/>
              </a:rPr>
              <a:t/>
            </a:r>
            <a:br>
              <a:rPr lang="ar-EG" sz="3200" b="1" dirty="0" smtClean="0">
                <a:solidFill>
                  <a:srgbClr val="7F7F7F"/>
                </a:solidFill>
                <a:latin typeface="Calibri" pitchFamily="34" charset="0"/>
                <a:cs typeface="Times New Roman" pitchFamily="18" charset="0"/>
              </a:rPr>
            </a:br>
            <a:r>
              <a:rPr lang="ar-EG" sz="1700" b="1" dirty="0" smtClean="0">
                <a:solidFill>
                  <a:srgbClr val="7F7F7F"/>
                </a:solidFill>
                <a:latin typeface="Calibri" pitchFamily="34" charset="0"/>
                <a:cs typeface="Times New Roman" pitchFamily="18" charset="0"/>
              </a:rPr>
              <a:t>العام الدراسي 1430 – 1431</a:t>
            </a:r>
            <a:r>
              <a:rPr lang="ar-SA" sz="1700" b="1" dirty="0" smtClean="0">
                <a:solidFill>
                  <a:srgbClr val="7F7F7F"/>
                </a:solidFill>
                <a:latin typeface="Calibri" pitchFamily="34" charset="0"/>
                <a:cs typeface="Times New Roman" pitchFamily="18" charset="0"/>
              </a:rPr>
              <a:t>هـ</a:t>
            </a:r>
          </a:p>
          <a:p>
            <a:pPr algn="l">
              <a:lnSpc>
                <a:spcPct val="80000"/>
              </a:lnSpc>
            </a:pPr>
            <a:endParaRPr lang="en-US" sz="1700" b="1" dirty="0" smtClean="0">
              <a:solidFill>
                <a:srgbClr val="7F7F7F"/>
              </a:solidFill>
              <a:latin typeface="Calibri" pitchFamily="34" charset="0"/>
            </a:endParaRPr>
          </a:p>
          <a:p>
            <a:pPr algn="l">
              <a:lnSpc>
                <a:spcPct val="80000"/>
              </a:lnSpc>
            </a:pPr>
            <a:r>
              <a:rPr lang="ar-SA" sz="2600" b="1" dirty="0" smtClean="0">
                <a:solidFill>
                  <a:srgbClr val="7F7F7F"/>
                </a:solidFill>
                <a:latin typeface="Calibri" pitchFamily="34" charset="0"/>
                <a:cs typeface="Times New Roman" pitchFamily="18" charset="0"/>
              </a:rPr>
              <a:t>أ.عــادل عبـــداللطيف</a:t>
            </a:r>
          </a:p>
          <a:p>
            <a:pPr algn="l">
              <a:lnSpc>
                <a:spcPct val="80000"/>
              </a:lnSpc>
            </a:pPr>
            <a:r>
              <a:rPr lang="en-US" sz="2000" b="1" i="1" dirty="0" smtClean="0">
                <a:solidFill>
                  <a:srgbClr val="7F7F7F"/>
                </a:solidFill>
                <a:latin typeface="Calibri" pitchFamily="34" charset="0"/>
                <a:cs typeface="Times New Roman" pitchFamily="18" charset="0"/>
              </a:rPr>
              <a:t>Adhamed@kfu.edu.sa</a:t>
            </a:r>
            <a:endParaRPr lang="en-US" sz="2000" b="1" i="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1DB0441C-E34F-480D-B400-E97631296355}"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dirty="0" smtClean="0">
                <a:solidFill>
                  <a:srgbClr val="376092"/>
                </a:solidFill>
                <a:cs typeface="Arial" pitchFamily="34" charset="0"/>
              </a:rPr>
              <a:t>المحاضرة</a:t>
            </a:r>
            <a:r>
              <a:rPr lang="ar-SA" dirty="0" smtClean="0">
                <a:solidFill>
                  <a:srgbClr val="376092"/>
                </a:solidFill>
                <a:cs typeface="Arial" pitchFamily="34" charset="0"/>
              </a:rPr>
              <a:t> الثانية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fontAlgn="auto" hangingPunct="1">
              <a:spcAft>
                <a:spcPts val="0"/>
              </a:spcAft>
              <a:defRPr/>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الفصل الأول: مدخل الى شبكة الانترنت</a:t>
            </a: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eaLnBrk="1" fontAlgn="auto" hangingPunct="1">
              <a:spcAft>
                <a:spcPts val="0"/>
              </a:spcAft>
              <a:defRPr/>
            </a:pP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Introduction to Internet</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xfrm>
            <a:off x="2185988" y="6356350"/>
            <a:ext cx="404812" cy="365125"/>
          </a:xfrm>
          <a:noFill/>
          <a:ln>
            <a:miter lim="800000"/>
            <a:headEnd/>
            <a:tailEnd/>
          </a:ln>
        </p:spPr>
        <p:txBody>
          <a:bodyPr/>
          <a:lstStyle/>
          <a:p>
            <a:r>
              <a:rPr lang="ar-SA" dirty="0" smtClean="0">
                <a:cs typeface="Arial" pitchFamily="34" charset="0"/>
              </a:rPr>
              <a:t>1</a:t>
            </a:r>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أهداف الفصل</a:t>
            </a:r>
            <a:endParaRPr lang="en-US" dirty="0"/>
          </a:p>
        </p:txBody>
      </p:sp>
      <p:sp>
        <p:nvSpPr>
          <p:cNvPr id="7172" name="Slide Number Placeholder 3"/>
          <p:cNvSpPr>
            <a:spLocks noGrp="1"/>
          </p:cNvSpPr>
          <p:nvPr>
            <p:ph type="sldNum" sz="quarter" idx="10"/>
          </p:nvPr>
        </p:nvSpPr>
        <p:spPr bwMode="auto">
          <a:xfrm>
            <a:off x="2105025" y="6376988"/>
            <a:ext cx="485775" cy="365125"/>
          </a:xfrm>
          <a:noFill/>
          <a:ln>
            <a:miter lim="800000"/>
            <a:headEnd/>
            <a:tailEnd/>
          </a:ln>
        </p:spPr>
        <p:txBody>
          <a:bodyPr/>
          <a:lstStyle/>
          <a:p>
            <a:r>
              <a:rPr lang="ar-SA" dirty="0" smtClean="0">
                <a:cs typeface="Arial" pitchFamily="34" charset="0"/>
              </a:rPr>
              <a:t>2</a:t>
            </a:r>
            <a:endParaRPr lang="en-US" dirty="0" smtClean="0">
              <a:cs typeface="Arial" pitchFamily="34" charset="0"/>
            </a:endParaRPr>
          </a:p>
        </p:txBody>
      </p:sp>
      <p:sp>
        <p:nvSpPr>
          <p:cNvPr id="18" name="TextBox 17"/>
          <p:cNvSpPr txBox="1"/>
          <p:nvPr/>
        </p:nvSpPr>
        <p:spPr>
          <a:xfrm>
            <a:off x="609600" y="2891135"/>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2- التعرف على اهم الخدمات التي يقدمها الانترنت .</a:t>
            </a:r>
          </a:p>
        </p:txBody>
      </p:sp>
      <p:sp>
        <p:nvSpPr>
          <p:cNvPr id="19" name="TextBox 18"/>
          <p:cNvSpPr txBox="1"/>
          <p:nvPr/>
        </p:nvSpPr>
        <p:spPr>
          <a:xfrm>
            <a:off x="609600" y="3957935"/>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3- التعرف على الاستخدامات الشائعة لشبكة الانترنت.</a:t>
            </a:r>
          </a:p>
        </p:txBody>
      </p:sp>
      <p:sp>
        <p:nvSpPr>
          <p:cNvPr id="14" name="TextBox 13"/>
          <p:cNvSpPr txBox="1"/>
          <p:nvPr/>
        </p:nvSpPr>
        <p:spPr>
          <a:xfrm>
            <a:off x="609600" y="18288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1- التعرف على السمات العامة لشبكة الانترنت.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Bottom)">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lide(fromBottom)">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Bottom)">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السمات العامة لشبكة الانترنت </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sp>
        <p:nvSpPr>
          <p:cNvPr id="4" name="Content Placeholder 2"/>
          <p:cNvSpPr>
            <a:spLocks noGrp="1"/>
          </p:cNvSpPr>
          <p:nvPr>
            <p:ph idx="1"/>
          </p:nvPr>
        </p:nvSpPr>
        <p:spPr>
          <a:xfrm>
            <a:off x="304800" y="1447800"/>
            <a:ext cx="9067800" cy="4648200"/>
          </a:xfrm>
        </p:spPr>
        <p:txBody>
          <a:bodyPr/>
          <a:lstStyle/>
          <a:p>
            <a:pPr marL="457200" indent="-457200" algn="just" rtl="1">
              <a:lnSpc>
                <a:spcPct val="150000"/>
              </a:lnSpc>
              <a:buFont typeface="+mj-lt"/>
              <a:buAutoNum type="arabicPeriod"/>
            </a:pPr>
            <a:r>
              <a:rPr lang="ar-SA" sz="1800" u="sng" dirty="0" smtClean="0"/>
              <a:t>لا ملكية لأحد لشبكة الانترنت </a:t>
            </a:r>
            <a:r>
              <a:rPr lang="ar-SA" sz="1800" dirty="0" smtClean="0"/>
              <a:t>، بل ظهر مفهوم جديد هو </a:t>
            </a:r>
            <a:r>
              <a:rPr lang="ar-SA" sz="1800" b="1" dirty="0" smtClean="0"/>
              <a:t>مجتمع الانترنت،</a:t>
            </a:r>
            <a:r>
              <a:rPr lang="ar-SA" sz="1800" dirty="0" smtClean="0"/>
              <a:t> في بداية الأمر كانت الحكومة الأمريكية هي التي تملك شبكة الانترنت، ثم انتقلت الملكية إلى مؤسسة العلوم العالمية ، إلا أنه في الوقت الحاضر لا يمكن القول أن هناك مالكا لهذه الشبكة، فلا تخضع لدولة أو منظمة أو شركة تقوم بإدارتها، ولا يمكن لأي جهة في العالم أن تعطل شبكة الانترنت على مستوى العالم بأكمله، إذ ليس هناك عقدة واحدة، وكمبيوتر واحد يتحكم بالانترنت. لذلك فأن التحكم بشبكة الانترنت يعد تحكما لا مركزياً مما يجعل منها بيئة لايمكن السيطرة عليها .</a:t>
            </a:r>
          </a:p>
          <a:p>
            <a:pPr marL="457200" indent="-457200" algn="just" rtl="1">
              <a:lnSpc>
                <a:spcPct val="150000"/>
              </a:lnSpc>
              <a:buFont typeface="+mj-lt"/>
              <a:buAutoNum type="arabicPeriod"/>
            </a:pPr>
            <a:r>
              <a:rPr lang="ar-SA" sz="1800" dirty="0" smtClean="0"/>
              <a:t>لا يحتاج العمل على شبكة الانترنت الى قدراً </a:t>
            </a:r>
            <a:r>
              <a:rPr lang="ar-SA" sz="1800" dirty="0" smtClean="0"/>
              <a:t>كبير</a:t>
            </a:r>
            <a:r>
              <a:rPr lang="ar-SA" sz="1800" dirty="0" smtClean="0"/>
              <a:t>اً</a:t>
            </a:r>
            <a:r>
              <a:rPr lang="ar-SA" sz="1800" dirty="0" smtClean="0"/>
              <a:t> </a:t>
            </a:r>
            <a:r>
              <a:rPr lang="ar-SA" sz="1800" dirty="0" smtClean="0"/>
              <a:t>من المال ، حيث تستطيع كمستخدمٍ للانترنت ان تنفق مبلغا بسيطا لكي تحجز لك موقعاً على شبكة الانترنت .</a:t>
            </a:r>
          </a:p>
          <a:p>
            <a:pPr marL="457200" indent="-457200" algn="just" rtl="1">
              <a:lnSpc>
                <a:spcPct val="150000"/>
              </a:lnSpc>
              <a:buFont typeface="+mj-lt"/>
              <a:buAutoNum type="arabicPeriod"/>
            </a:pPr>
            <a:r>
              <a:rPr lang="ar-SA" sz="1800" dirty="0" smtClean="0"/>
              <a:t>عملية التسوق عبر شبكة الانترنت تكون مفتوحه للعالم ككل ، لذلك يمكن للتاجر ان يعرض منتجاته وخدماته على العالم كله .</a:t>
            </a:r>
          </a:p>
          <a:p>
            <a:pPr marL="457200" indent="-457200" algn="just" rtl="1">
              <a:lnSpc>
                <a:spcPct val="150000"/>
              </a:lnSpc>
              <a:buFont typeface="+mj-lt"/>
              <a:buAutoNum type="arabicPeriod"/>
            </a:pPr>
            <a:r>
              <a:rPr lang="ar-SA" sz="1800" dirty="0" smtClean="0"/>
              <a:t>يمكن لأي شخص بقدر بسيط من المعرفة بكيفية استخدام شبكة الانترنت، ان يشارك بدوره على شبكة الانترنت ، حيث اصبح المجال مفتوح للجميع دون وجود استثناءات لأحد ، فلم يعد الامر مقتصرا على المحترفين او المتخصصين.</a:t>
            </a:r>
          </a:p>
          <a:p>
            <a:pPr algn="just" rtl="1" eaLnBrk="1" hangingPunct="1">
              <a:lnSpc>
                <a:spcPct val="150000"/>
              </a:lnSpc>
              <a:buFont typeface="+mj-lt"/>
              <a:buAutoNum type="arabicPeriod"/>
            </a:pPr>
            <a:endParaRPr lang="ar-SA" sz="1800" dirty="0" smtClean="0"/>
          </a:p>
          <a:p>
            <a:pPr algn="just" rtl="1" eaLnBrk="1" hangingPunct="1">
              <a:lnSpc>
                <a:spcPct val="150000"/>
              </a:lnSpc>
              <a:buFont typeface="+mj-lt"/>
              <a:buAutoNum type="arabicPeriod"/>
            </a:pPr>
            <a:endParaRPr lang="ar-JO" sz="1800" dirty="0" smtClean="0"/>
          </a:p>
          <a:p>
            <a:pPr algn="just" rtl="1" eaLnBrk="1" hangingPunct="1">
              <a:lnSpc>
                <a:spcPct val="150000"/>
              </a:lnSpc>
              <a:buFont typeface="+mj-lt"/>
              <a:buAutoNum type="arabicPeriod"/>
            </a:pPr>
            <a:endParaRPr lang="ar-JO" sz="1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السمات العامة لشبكة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4</a:t>
            </a:r>
          </a:p>
        </p:txBody>
      </p:sp>
      <p:sp>
        <p:nvSpPr>
          <p:cNvPr id="7" name="Content Placeholder 2"/>
          <p:cNvSpPr>
            <a:spLocks noGrp="1"/>
          </p:cNvSpPr>
          <p:nvPr>
            <p:ph idx="1"/>
          </p:nvPr>
        </p:nvSpPr>
        <p:spPr>
          <a:xfrm>
            <a:off x="381000" y="1524000"/>
            <a:ext cx="8991600" cy="4191000"/>
          </a:xfrm>
        </p:spPr>
        <p:txBody>
          <a:bodyPr rtlCol="1">
            <a:noAutofit/>
          </a:bodyPr>
          <a:lstStyle/>
          <a:p>
            <a:pPr algn="just" rtl="1" eaLnBrk="1" fontAlgn="auto" hangingPunct="1">
              <a:lnSpc>
                <a:spcPct val="200000"/>
              </a:lnSpc>
              <a:spcAft>
                <a:spcPts val="0"/>
              </a:spcAft>
              <a:defRPr/>
            </a:pPr>
            <a:r>
              <a:rPr lang="ar-SA" sz="1800" dirty="0" smtClean="0"/>
              <a:t>5.    سهولة وسرعة الاتصال بشبكة الانترنت في وقت قصير جدا .</a:t>
            </a:r>
          </a:p>
          <a:p>
            <a:pPr algn="just" rtl="1" eaLnBrk="1" fontAlgn="auto" hangingPunct="1">
              <a:lnSpc>
                <a:spcPct val="200000"/>
              </a:lnSpc>
              <a:spcAft>
                <a:spcPts val="0"/>
              </a:spcAft>
              <a:defRPr/>
            </a:pPr>
            <a:r>
              <a:rPr lang="ar-SA" sz="1800" dirty="0" smtClean="0"/>
              <a:t>6.   إختصار المسافات والزمن بشكل كبير ، ففي لحظات يمكنك أن تتواصل مع أي شخص في أي مكان في العالم بالاضافة الى ذلك فإنك تستطيع ان تعمل على شبكة الانترنت على مدار الساعة وفي جميع أيام الاسبوع دون توقف. لذلك ففي شبكة الانترنت لم يعد الزمان و المكان من المعوقات الرئيسية للتواصل مع الاخرين  .  </a:t>
            </a:r>
          </a:p>
          <a:p>
            <a:pPr algn="just" rtl="1" eaLnBrk="1" fontAlgn="auto" hangingPunct="1">
              <a:lnSpc>
                <a:spcPct val="200000"/>
              </a:lnSpc>
              <a:spcAft>
                <a:spcPts val="0"/>
              </a:spcAft>
              <a:defRPr/>
            </a:pPr>
            <a:r>
              <a:rPr lang="ar-SA" sz="1800" dirty="0" smtClean="0"/>
              <a:t>7.   امكانية الحصول على الالاف من المعلومات والمصادر والبرامج  بصورة مجانية دون ان تدفع اية مبالغ إضافيه .</a:t>
            </a:r>
          </a:p>
          <a:p>
            <a:pPr algn="just" rtl="1" eaLnBrk="1" fontAlgn="auto" hangingPunct="1">
              <a:lnSpc>
                <a:spcPct val="200000"/>
              </a:lnSpc>
              <a:spcAft>
                <a:spcPts val="0"/>
              </a:spcAft>
              <a:defRPr/>
            </a:pPr>
            <a:r>
              <a:rPr lang="ar-SA" sz="1800" dirty="0" smtClean="0"/>
              <a:t>8.   بظهور الانترنت ظهرت العديد من الاعمال التي لم تكن موجودة مسبقا كالتجارة الالكترونية ، والتعلم الالكتروني ، والبريد الالكتروني ، والتسوق الالكتروني ، والبنوك الالكترونية ......الخ.  </a:t>
            </a:r>
            <a:endParaRPr lang="en-US"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خدمات شبكة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r>
              <a:rPr lang="ar-SA" dirty="0" smtClean="0">
                <a:cs typeface="Arial" pitchFamily="34" charset="0"/>
              </a:rPr>
              <a:t>5</a:t>
            </a:r>
            <a:endParaRPr lang="en-US" dirty="0" smtClean="0">
              <a:cs typeface="Arial" pitchFamily="34" charset="0"/>
            </a:endParaRPr>
          </a:p>
        </p:txBody>
      </p:sp>
      <p:sp>
        <p:nvSpPr>
          <p:cNvPr id="5" name="Content Placeholder 2"/>
          <p:cNvSpPr txBox="1">
            <a:spLocks/>
          </p:cNvSpPr>
          <p:nvPr/>
        </p:nvSpPr>
        <p:spPr bwMode="auto">
          <a:xfrm>
            <a:off x="304800" y="2057400"/>
            <a:ext cx="9220200" cy="38862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marR="0" lvl="0" indent="-342900" algn="r" defTabSz="914400" eaLnBrk="1" fontAlgn="auto" latinLnBrk="0" hangingPunct="1">
              <a:lnSpc>
                <a:spcPct val="150000"/>
              </a:lnSpc>
              <a:spcBef>
                <a:spcPct val="20000"/>
              </a:spcBef>
              <a:spcAft>
                <a:spcPts val="0"/>
              </a:spcAft>
              <a:buClrTx/>
              <a:buSzTx/>
              <a:buFont typeface="Courier New" pitchFamily="49" charset="0"/>
              <a:buChar char="o"/>
              <a:tabLst/>
              <a:defRPr/>
            </a:pPr>
            <a:endParaRPr lang="ar-SA" sz="2000" dirty="0" smtClean="0">
              <a:latin typeface="+mn-lt"/>
              <a:cs typeface="+mn-cs"/>
            </a:endParaRPr>
          </a:p>
        </p:txBody>
      </p:sp>
      <p:sp>
        <p:nvSpPr>
          <p:cNvPr id="6" name="Content Placeholder 5"/>
          <p:cNvSpPr>
            <a:spLocks noGrp="1"/>
          </p:cNvSpPr>
          <p:nvPr>
            <p:ph idx="1"/>
          </p:nvPr>
        </p:nvSpPr>
        <p:spPr/>
        <p:txBody>
          <a:bodyPr/>
          <a:lstStyle/>
          <a:p>
            <a:pPr algn="just" rtl="1"/>
            <a:r>
              <a:rPr lang="ar-SA" sz="2000" b="1" dirty="0" smtClean="0"/>
              <a:t>1- خدمة الويب </a:t>
            </a:r>
            <a:r>
              <a:rPr lang="en-US" sz="2000" b="1" dirty="0" smtClean="0"/>
              <a:t>Web</a:t>
            </a:r>
            <a:r>
              <a:rPr lang="ar-SA" sz="2000" b="1" dirty="0" smtClean="0"/>
              <a:t> :</a:t>
            </a:r>
          </a:p>
          <a:p>
            <a:pPr marL="55563" indent="-1588" algn="just" rtl="1">
              <a:lnSpc>
                <a:spcPct val="150000"/>
              </a:lnSpc>
            </a:pPr>
            <a:r>
              <a:rPr lang="ar-SA" sz="2000" dirty="0" smtClean="0"/>
              <a:t>     </a:t>
            </a:r>
            <a:r>
              <a:rPr lang="ar-SA" sz="1800" dirty="0" smtClean="0"/>
              <a:t>تعد خدمة الويب من الخدمات الرئيسية للانترنت ، حيث ظهرت هذه الخدمة في أوائل التسعينات ومن خلالها استطاع المستخدم (العميل) لشبكة الانترنت من رؤية المعلومات والاخبار في صيغة مرئية منسقة ، وذلك من خلال برامج متخصصة في عرض صفحات المواقع يطلق عليها متصفحات الانترنت </a:t>
            </a:r>
            <a:r>
              <a:rPr lang="en-US" sz="1800" dirty="0" smtClean="0"/>
              <a:t>Internet Browsers</a:t>
            </a:r>
            <a:r>
              <a:rPr lang="ar-SA" sz="1800" dirty="0" smtClean="0"/>
              <a:t> وتعتمد هذه الخدمة على ارسال المستخدم عنوان الـ </a:t>
            </a:r>
            <a:r>
              <a:rPr lang="en-US" sz="1800" dirty="0" smtClean="0"/>
              <a:t>URL</a:t>
            </a:r>
            <a:r>
              <a:rPr lang="ar-SA" sz="1800" dirty="0" smtClean="0"/>
              <a:t> الخاص بالموقع الى الشبكة العنكبوتية العالمية </a:t>
            </a:r>
            <a:r>
              <a:rPr lang="en-US" sz="1800" dirty="0" smtClean="0"/>
              <a:t>WWW </a:t>
            </a:r>
            <a:r>
              <a:rPr lang="ar-SA" sz="1800" dirty="0" smtClean="0"/>
              <a:t> ليتم الاتصال بالخادم </a:t>
            </a:r>
            <a:r>
              <a:rPr lang="en-US" sz="1800" dirty="0" smtClean="0"/>
              <a:t>Server</a:t>
            </a:r>
            <a:r>
              <a:rPr lang="ar-SA" sz="1800" dirty="0" smtClean="0"/>
              <a:t> الذي يوجد علية الموقع المراد ، ثم بعد ذلك يتم إرسال البيانات التي يحتويها الموقع الى جهاز المستخدم (العميل) ليشاهدها من خلال متصفح الانترنت وهذه العملية يقوم بتنظيمها بروتوكول </a:t>
            </a:r>
            <a:r>
              <a:rPr lang="en-US" sz="1800" dirty="0" smtClean="0"/>
              <a:t>HTTP</a:t>
            </a:r>
            <a:r>
              <a:rPr lang="ar-SA" sz="1800" dirty="0" smtClean="0"/>
              <a:t>  </a:t>
            </a:r>
            <a:r>
              <a:rPr lang="ar-SA" sz="2000" dirty="0" smtClean="0"/>
              <a:t>.</a:t>
            </a:r>
          </a:p>
          <a:p>
            <a:pPr algn="just" rtl="1"/>
            <a:endParaRPr lang="ar-SA" sz="2000" dirty="0"/>
          </a:p>
        </p:txBody>
      </p:sp>
      <p:pic>
        <p:nvPicPr>
          <p:cNvPr id="8" name="Picture 7" descr="web.jpg"/>
          <p:cNvPicPr>
            <a:picLocks noChangeAspect="1"/>
          </p:cNvPicPr>
          <p:nvPr/>
        </p:nvPicPr>
        <p:blipFill>
          <a:blip r:embed="rId2" cstate="print"/>
          <a:stretch>
            <a:fillRect/>
          </a:stretch>
        </p:blipFill>
        <p:spPr>
          <a:xfrm>
            <a:off x="0" y="4097481"/>
            <a:ext cx="3429000" cy="241415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خدمات شبكة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r>
              <a:rPr lang="ar-SA" dirty="0" smtClean="0">
                <a:cs typeface="Arial" pitchFamily="34" charset="0"/>
              </a:rPr>
              <a:t>6</a:t>
            </a:r>
            <a:endParaRPr lang="en-US" dirty="0" smtClean="0">
              <a:cs typeface="Arial" pitchFamily="34" charset="0"/>
            </a:endParaRPr>
          </a:p>
        </p:txBody>
      </p:sp>
      <p:sp>
        <p:nvSpPr>
          <p:cNvPr id="6" name="Content Placeholder 5"/>
          <p:cNvSpPr>
            <a:spLocks noGrp="1"/>
          </p:cNvSpPr>
          <p:nvPr>
            <p:ph idx="1"/>
          </p:nvPr>
        </p:nvSpPr>
        <p:spPr>
          <a:xfrm>
            <a:off x="685800" y="1600200"/>
            <a:ext cx="8915400" cy="4525963"/>
          </a:xfrm>
        </p:spPr>
        <p:txBody>
          <a:bodyPr/>
          <a:lstStyle/>
          <a:p>
            <a:pPr rtl="1"/>
            <a:r>
              <a:rPr lang="ar-SA" sz="2000" b="1" dirty="0" smtClean="0">
                <a:effectLst>
                  <a:outerShdw blurRad="38100" dist="38100" dir="2700000" algn="tl">
                    <a:srgbClr val="000000">
                      <a:alpha val="43137"/>
                    </a:srgbClr>
                  </a:outerShdw>
                </a:effectLst>
              </a:rPr>
              <a:t>2- خدمة البريد الالكتروني  </a:t>
            </a:r>
            <a:r>
              <a:rPr lang="en-US" sz="2000" b="1" dirty="0" smtClean="0">
                <a:effectLst>
                  <a:outerShdw blurRad="38100" dist="38100" dir="2700000" algn="tl">
                    <a:srgbClr val="000000">
                      <a:alpha val="43137"/>
                    </a:srgbClr>
                  </a:outerShdw>
                </a:effectLst>
              </a:rPr>
              <a:t> : E-mail </a:t>
            </a:r>
            <a:endParaRPr lang="ar-SA" sz="2000" b="1" dirty="0" smtClean="0">
              <a:effectLst>
                <a:outerShdw blurRad="38100" dist="38100" dir="2700000" algn="tl">
                  <a:srgbClr val="000000">
                    <a:alpha val="43137"/>
                  </a:srgbClr>
                </a:outerShdw>
              </a:effectLst>
            </a:endParaRPr>
          </a:p>
          <a:p>
            <a:pPr marL="1588" indent="-1588" rtl="1">
              <a:lnSpc>
                <a:spcPct val="150000"/>
              </a:lnSpc>
            </a:pPr>
            <a:r>
              <a:rPr lang="ar-SA" sz="1800" dirty="0" smtClean="0"/>
              <a:t>     تعتبر هذه الخدمة من الخدمات الحيوية لشبكة الانترنت ، إذ أنها تمكننا من ارسال واستقبال الرسائل من والى اي مكان في العالم في وقت لا يتجاوز بضع ثوان بعكس الحال في نظم البريد الاعتيادية .</a:t>
            </a:r>
          </a:p>
          <a:p>
            <a:pPr marL="1588" indent="-1588" rtl="1">
              <a:lnSpc>
                <a:spcPct val="150000"/>
              </a:lnSpc>
            </a:pPr>
            <a:endParaRPr lang="ar-SA" sz="1800" dirty="0" smtClean="0"/>
          </a:p>
          <a:p>
            <a:pPr marL="1588" indent="-1588" rtl="1">
              <a:lnSpc>
                <a:spcPct val="150000"/>
              </a:lnSpc>
            </a:pPr>
            <a:r>
              <a:rPr lang="ar-SA" sz="1800" b="1" dirty="0" smtClean="0">
                <a:effectLst>
                  <a:outerShdw blurRad="38100" dist="38100" dir="2700000" algn="tl">
                    <a:srgbClr val="000000">
                      <a:alpha val="43137"/>
                    </a:srgbClr>
                  </a:outerShdw>
                </a:effectLst>
              </a:rPr>
              <a:t>3- خدمة الدردشة </a:t>
            </a:r>
            <a:r>
              <a:rPr lang="en-US" sz="1800" b="1" dirty="0" smtClean="0">
                <a:effectLst>
                  <a:outerShdw blurRad="38100" dist="38100" dir="2700000" algn="tl">
                    <a:srgbClr val="000000">
                      <a:alpha val="43137"/>
                    </a:srgbClr>
                  </a:outerShdw>
                </a:effectLst>
              </a:rPr>
              <a:t>Chatting  </a:t>
            </a:r>
            <a:r>
              <a:rPr lang="ar-SA" sz="1800" b="1" dirty="0" smtClean="0">
                <a:effectLst>
                  <a:outerShdw blurRad="38100" dist="38100" dir="2700000" algn="tl">
                    <a:srgbClr val="000000">
                      <a:alpha val="43137"/>
                    </a:srgbClr>
                  </a:outerShdw>
                </a:effectLst>
              </a:rPr>
              <a:t> :</a:t>
            </a:r>
          </a:p>
          <a:p>
            <a:pPr marL="1588" indent="-1588" rtl="1">
              <a:lnSpc>
                <a:spcPct val="150000"/>
              </a:lnSpc>
            </a:pPr>
            <a:r>
              <a:rPr lang="ar-SA" sz="1800" dirty="0" smtClean="0"/>
              <a:t>تتيح لنا خدمة الدردشة إمكانية إجراء الحوار المباشر بين أي عدد من </a:t>
            </a:r>
            <a:r>
              <a:rPr lang="ar-SA" sz="1800" dirty="0" smtClean="0"/>
              <a:t>الاشخاص </a:t>
            </a:r>
            <a:r>
              <a:rPr lang="ar-SA" sz="1800" dirty="0" smtClean="0"/>
              <a:t>حول العالم ، ويمكن اجراء الدردشة بين الاشخاص بالكتابة او الصوت او بالصوت والصورة معاً . </a:t>
            </a:r>
            <a:endParaRPr lang="en-US" sz="1800" dirty="0" smtClean="0"/>
          </a:p>
        </p:txBody>
      </p:sp>
      <p:pic>
        <p:nvPicPr>
          <p:cNvPr id="8" name="Picture 7" descr="email_icon.jpg"/>
          <p:cNvPicPr>
            <a:picLocks noChangeAspect="1"/>
          </p:cNvPicPr>
          <p:nvPr/>
        </p:nvPicPr>
        <p:blipFill>
          <a:blip r:embed="rId2" cstate="print"/>
          <a:stretch>
            <a:fillRect/>
          </a:stretch>
        </p:blipFill>
        <p:spPr>
          <a:xfrm>
            <a:off x="381000" y="2362201"/>
            <a:ext cx="1752600" cy="1599248"/>
          </a:xfrm>
          <a:prstGeom prst="rect">
            <a:avLst/>
          </a:prstGeom>
        </p:spPr>
      </p:pic>
      <p:pic>
        <p:nvPicPr>
          <p:cNvPr id="9" name="Picture 8" descr="worldwide-calls.jpg"/>
          <p:cNvPicPr>
            <a:picLocks noChangeAspect="1"/>
          </p:cNvPicPr>
          <p:nvPr/>
        </p:nvPicPr>
        <p:blipFill>
          <a:blip r:embed="rId3" cstate="print"/>
          <a:stretch>
            <a:fillRect/>
          </a:stretch>
        </p:blipFill>
        <p:spPr>
          <a:xfrm>
            <a:off x="228600" y="4191000"/>
            <a:ext cx="2438400" cy="172326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لمحة تاريخية لظهور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7</a:t>
            </a:r>
          </a:p>
        </p:txBody>
      </p:sp>
      <p:sp>
        <p:nvSpPr>
          <p:cNvPr id="5" name="Content Placeholder 2"/>
          <p:cNvSpPr txBox="1">
            <a:spLocks/>
          </p:cNvSpPr>
          <p:nvPr/>
        </p:nvSpPr>
        <p:spPr bwMode="auto">
          <a:xfrm>
            <a:off x="609600" y="1676400"/>
            <a:ext cx="9067800" cy="38862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lvl="0" indent="-342900" algn="just" fontAlgn="auto">
              <a:lnSpc>
                <a:spcPct val="150000"/>
              </a:lnSpc>
              <a:spcBef>
                <a:spcPct val="20000"/>
              </a:spcBef>
              <a:spcAft>
                <a:spcPts val="0"/>
              </a:spcAft>
              <a:defRPr/>
            </a:pPr>
            <a:r>
              <a:rPr lang="ar-SA" sz="2000" b="1" dirty="0" smtClean="0"/>
              <a:t>4- خدمة البحث داخل الشبكة </a:t>
            </a:r>
            <a:r>
              <a:rPr lang="en-US" sz="2000" b="1" dirty="0" smtClean="0"/>
              <a:t>Searching </a:t>
            </a:r>
            <a:r>
              <a:rPr lang="ar-SA" sz="2000" b="1" dirty="0" smtClean="0"/>
              <a:t> :</a:t>
            </a:r>
          </a:p>
          <a:p>
            <a:pPr marL="55563" lvl="0" indent="231775" algn="just" fontAlgn="auto">
              <a:lnSpc>
                <a:spcPct val="150000"/>
              </a:lnSpc>
              <a:spcBef>
                <a:spcPct val="20000"/>
              </a:spcBef>
              <a:spcAft>
                <a:spcPts val="0"/>
              </a:spcAft>
              <a:defRPr/>
            </a:pPr>
            <a:r>
              <a:rPr lang="ar-SA" dirty="0" smtClean="0"/>
              <a:t>خدمة البحث داخل شبكة الانترنت خدمة هامة للغاية توفرها لنا مواقع متخصصة يطلق عليها محركات البحث </a:t>
            </a:r>
            <a:r>
              <a:rPr lang="en-US" dirty="0" smtClean="0"/>
              <a:t> Search Engines </a:t>
            </a:r>
            <a:r>
              <a:rPr lang="ar-SA" dirty="0" smtClean="0"/>
              <a:t>، هذه المواقع تساعدنا في الوصول الى أية معلومة او اي خبر داخل شبكة الويب العالمية بدون الحاجة الى تذكر عنوان الموقع الذي يحتوي بداخله على هذه المعلومة او هذا الخبر ، فقط بالاعتماد على الكلمات المفتاحية للمعلومة او الخبر </a:t>
            </a:r>
            <a:r>
              <a:rPr lang="ar-SA" sz="2000" dirty="0" smtClean="0"/>
              <a:t>.</a:t>
            </a:r>
          </a:p>
        </p:txBody>
      </p:sp>
      <p:pic>
        <p:nvPicPr>
          <p:cNvPr id="9" name="Picture 8" descr="Search_Engine.png"/>
          <p:cNvPicPr>
            <a:picLocks noChangeAspect="1"/>
          </p:cNvPicPr>
          <p:nvPr/>
        </p:nvPicPr>
        <p:blipFill>
          <a:blip r:embed="rId2" cstate="print"/>
          <a:stretch>
            <a:fillRect/>
          </a:stretch>
        </p:blipFill>
        <p:spPr>
          <a:xfrm>
            <a:off x="685800" y="3429000"/>
            <a:ext cx="3810000" cy="27813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خدمات شبكة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8</a:t>
            </a:r>
          </a:p>
        </p:txBody>
      </p:sp>
      <p:sp>
        <p:nvSpPr>
          <p:cNvPr id="5" name="Content Placeholder 2"/>
          <p:cNvSpPr txBox="1">
            <a:spLocks/>
          </p:cNvSpPr>
          <p:nvPr/>
        </p:nvSpPr>
        <p:spPr bwMode="auto">
          <a:xfrm>
            <a:off x="381000" y="1447800"/>
            <a:ext cx="9220200" cy="44958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lvl="0" indent="-342900" algn="just" fontAlgn="auto">
              <a:lnSpc>
                <a:spcPct val="150000"/>
              </a:lnSpc>
              <a:spcBef>
                <a:spcPct val="20000"/>
              </a:spcBef>
              <a:spcAft>
                <a:spcPts val="0"/>
              </a:spcAft>
              <a:defRPr/>
            </a:pPr>
            <a:r>
              <a:rPr lang="ar-SA" sz="2000" b="1" dirty="0" smtClean="0">
                <a:latin typeface="+mn-lt"/>
                <a:cs typeface="+mn-cs"/>
              </a:rPr>
              <a:t>5- خدمة تحميل ورفع الملفات عبر شبكة الانترنت </a:t>
            </a:r>
            <a:r>
              <a:rPr lang="en-US" sz="2000" b="1" dirty="0" smtClean="0">
                <a:latin typeface="+mn-lt"/>
                <a:cs typeface="+mn-cs"/>
              </a:rPr>
              <a:t>Downloading &amp; Uploading</a:t>
            </a:r>
            <a:r>
              <a:rPr lang="ar-SA" sz="2000" b="1" dirty="0" smtClean="0">
                <a:latin typeface="+mn-lt"/>
                <a:cs typeface="+mn-cs"/>
              </a:rPr>
              <a:t> :</a:t>
            </a:r>
          </a:p>
          <a:p>
            <a:pPr marL="1588" lvl="0" indent="176213" algn="just" fontAlgn="auto">
              <a:lnSpc>
                <a:spcPct val="150000"/>
              </a:lnSpc>
              <a:spcBef>
                <a:spcPct val="20000"/>
              </a:spcBef>
              <a:spcAft>
                <a:spcPts val="0"/>
              </a:spcAft>
              <a:defRPr/>
            </a:pPr>
            <a:r>
              <a:rPr lang="ar-SA" dirty="0" smtClean="0">
                <a:latin typeface="+mn-lt"/>
                <a:cs typeface="+mn-cs"/>
              </a:rPr>
              <a:t>تعتمد هذه الخدمة على بروتوكول </a:t>
            </a:r>
            <a:r>
              <a:rPr lang="en-US" dirty="0" smtClean="0">
                <a:latin typeface="+mn-lt"/>
                <a:cs typeface="+mn-cs"/>
              </a:rPr>
              <a:t>Files Transfer Protocol “FTP”</a:t>
            </a:r>
            <a:r>
              <a:rPr lang="ar-SA" dirty="0" smtClean="0">
                <a:latin typeface="+mn-lt"/>
                <a:cs typeface="+mn-cs"/>
              </a:rPr>
              <a:t> وهذه الخدمة تمكن المستخدم من تحميل الملفات من اجهزة الخادم للمواقع المختلفة الى جهازه الشخصي ، وايضا رفع الملفات من جهازه الشخصي الى اجهزة الخادم للمواقع التي تسمح له بذلك </a:t>
            </a:r>
            <a:r>
              <a:rPr lang="ar-SA" sz="2000" dirty="0" smtClean="0">
                <a:latin typeface="+mn-lt"/>
                <a:cs typeface="+mn-cs"/>
              </a:rPr>
              <a:t>.</a:t>
            </a:r>
          </a:p>
        </p:txBody>
      </p:sp>
      <p:pic>
        <p:nvPicPr>
          <p:cNvPr id="6" name="Picture 5" descr="DOWNLOAD.gif"/>
          <p:cNvPicPr>
            <a:picLocks noChangeAspect="1"/>
          </p:cNvPicPr>
          <p:nvPr/>
        </p:nvPicPr>
        <p:blipFill>
          <a:blip r:embed="rId2" cstate="print"/>
          <a:srcRect t="5120"/>
          <a:stretch>
            <a:fillRect/>
          </a:stretch>
        </p:blipFill>
        <p:spPr>
          <a:xfrm>
            <a:off x="914400" y="3043504"/>
            <a:ext cx="3352800" cy="298104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خدمات شبكة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9</a:t>
            </a:r>
          </a:p>
        </p:txBody>
      </p:sp>
      <p:sp>
        <p:nvSpPr>
          <p:cNvPr id="5" name="Content Placeholder 2"/>
          <p:cNvSpPr txBox="1">
            <a:spLocks/>
          </p:cNvSpPr>
          <p:nvPr/>
        </p:nvSpPr>
        <p:spPr bwMode="auto">
          <a:xfrm>
            <a:off x="381000" y="1524000"/>
            <a:ext cx="9220200" cy="44958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55563" lvl="0" indent="-1588" algn="just" fontAlgn="auto">
              <a:lnSpc>
                <a:spcPct val="150000"/>
              </a:lnSpc>
              <a:spcBef>
                <a:spcPct val="20000"/>
              </a:spcBef>
              <a:spcAft>
                <a:spcPts val="0"/>
              </a:spcAft>
              <a:defRPr/>
            </a:pPr>
            <a:r>
              <a:rPr lang="ar-SA" sz="2000" b="1" dirty="0" smtClean="0"/>
              <a:t>6- خدمة المجموعات الاخبارية </a:t>
            </a:r>
            <a:r>
              <a:rPr lang="en-US" sz="2000" b="1" dirty="0" smtClean="0"/>
              <a:t>Newsgroups </a:t>
            </a:r>
            <a:r>
              <a:rPr lang="ar-SA" sz="2000" b="1" dirty="0" smtClean="0"/>
              <a:t> :</a:t>
            </a:r>
          </a:p>
          <a:p>
            <a:pPr marL="55563" lvl="0" indent="231775" algn="just" fontAlgn="auto">
              <a:lnSpc>
                <a:spcPct val="150000"/>
              </a:lnSpc>
              <a:spcBef>
                <a:spcPct val="20000"/>
              </a:spcBef>
              <a:spcAft>
                <a:spcPts val="0"/>
              </a:spcAft>
              <a:defRPr/>
            </a:pPr>
            <a:r>
              <a:rPr lang="ar-SA" dirty="0" smtClean="0"/>
              <a:t>تعرف خدمة المجموعات الاخبارية </a:t>
            </a:r>
            <a:r>
              <a:rPr lang="en-US" dirty="0" smtClean="0"/>
              <a:t>Newsgroups</a:t>
            </a:r>
            <a:r>
              <a:rPr lang="ar-SA" dirty="0" smtClean="0"/>
              <a:t> بأنها وسيلة للنقاش مع الاشخاص ذوي الاهتمامات المشتركة ، ويتم ذلك من خلال وضع موضوع محدد للنقاش من قبل مدير المجموعة ليقوم الاشخاص المهتمين بهذا الموضوع بالرد والتعليق على هذا الموضوع ، وبذلك يتم تدعيم الموضوع بالاراء ووجهات النظر المختلفة .</a:t>
            </a:r>
          </a:p>
          <a:p>
            <a:pPr marL="342900" lvl="0" indent="-342900" algn="just" fontAlgn="auto">
              <a:lnSpc>
                <a:spcPct val="150000"/>
              </a:lnSpc>
              <a:spcBef>
                <a:spcPct val="20000"/>
              </a:spcBef>
              <a:spcAft>
                <a:spcPts val="0"/>
              </a:spcAft>
              <a:defRPr/>
            </a:pPr>
            <a:endParaRPr lang="en-US" sz="2000" dirty="0" smtClean="0"/>
          </a:p>
          <a:p>
            <a:pPr marL="342900" lvl="0" indent="-342900" algn="just" fontAlgn="auto">
              <a:lnSpc>
                <a:spcPct val="150000"/>
              </a:lnSpc>
              <a:spcBef>
                <a:spcPct val="20000"/>
              </a:spcBef>
              <a:spcAft>
                <a:spcPts val="0"/>
              </a:spcAft>
              <a:defRPr/>
            </a:pPr>
            <a:endParaRPr lang="ar-SA" sz="2000" dirty="0" smtClean="0">
              <a:latin typeface="+mn-lt"/>
              <a:cs typeface="+mn-cs"/>
            </a:endParaRPr>
          </a:p>
        </p:txBody>
      </p:sp>
      <p:pic>
        <p:nvPicPr>
          <p:cNvPr id="6" name="Picture 5" descr="Untitled1.png"/>
          <p:cNvPicPr>
            <a:picLocks noChangeAspect="1"/>
          </p:cNvPicPr>
          <p:nvPr/>
        </p:nvPicPr>
        <p:blipFill>
          <a:blip r:embed="rId2" cstate="print"/>
          <a:stretch>
            <a:fillRect/>
          </a:stretch>
        </p:blipFill>
        <p:spPr>
          <a:xfrm>
            <a:off x="381000" y="3505200"/>
            <a:ext cx="3733800" cy="2562583"/>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خدمات شبكة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r>
              <a:rPr lang="ar-SA" dirty="0" smtClean="0">
                <a:cs typeface="Arial" pitchFamily="34" charset="0"/>
              </a:rPr>
              <a:t>10</a:t>
            </a:r>
            <a:endParaRPr lang="en-US" dirty="0" smtClean="0">
              <a:cs typeface="Arial" pitchFamily="34" charset="0"/>
            </a:endParaRPr>
          </a:p>
        </p:txBody>
      </p:sp>
      <p:sp>
        <p:nvSpPr>
          <p:cNvPr id="5" name="Content Placeholder 2"/>
          <p:cNvSpPr txBox="1">
            <a:spLocks/>
          </p:cNvSpPr>
          <p:nvPr/>
        </p:nvSpPr>
        <p:spPr bwMode="auto">
          <a:xfrm>
            <a:off x="381000" y="1524000"/>
            <a:ext cx="9220200" cy="44958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55563" lvl="0" indent="-1588" algn="just" fontAlgn="auto">
              <a:lnSpc>
                <a:spcPct val="150000"/>
              </a:lnSpc>
              <a:spcBef>
                <a:spcPct val="20000"/>
              </a:spcBef>
              <a:spcAft>
                <a:spcPts val="0"/>
              </a:spcAft>
              <a:defRPr/>
            </a:pPr>
            <a:r>
              <a:rPr lang="ar-SA" sz="2000" b="1" dirty="0" smtClean="0"/>
              <a:t>7- خدمة المنتديات (ساحات الحوار) </a:t>
            </a:r>
            <a:r>
              <a:rPr lang="en-US" sz="2000" b="1" dirty="0" smtClean="0"/>
              <a:t>Forums</a:t>
            </a:r>
            <a:r>
              <a:rPr lang="ar-SA" sz="2000" b="1" dirty="0" smtClean="0"/>
              <a:t> :</a:t>
            </a:r>
          </a:p>
          <a:p>
            <a:pPr marL="55563" lvl="0" indent="-1588" algn="just" fontAlgn="auto">
              <a:lnSpc>
                <a:spcPct val="150000"/>
              </a:lnSpc>
              <a:spcBef>
                <a:spcPct val="20000"/>
              </a:spcBef>
              <a:spcAft>
                <a:spcPts val="0"/>
              </a:spcAft>
              <a:defRPr/>
            </a:pPr>
            <a:r>
              <a:rPr lang="ar-SA" dirty="0" smtClean="0"/>
              <a:t>المنتديات او ساحات الحوار هي عبارة عن مواقع على الويب يتجمع فيها عدد كبير من الاشخاص لتبادل الخبرات ، وأعطاء وجهات النظر في الموضوعات المطروحة بالمنتديات ، ويتم تقسيم المنتدى الواحد الى عدة أقسام ، ويحتوي كل قسم بدوره على عدد من الموضوعات التي قام أعضاء المنتدى او مشرفيه بوضعها ، ويمكن لأي عضو في المنتدى أن يقوم بالرد والتعليق على هذا الموضوع .</a:t>
            </a:r>
          </a:p>
          <a:p>
            <a:pPr marL="55563" lvl="0" indent="-1588" algn="just" fontAlgn="auto">
              <a:lnSpc>
                <a:spcPct val="150000"/>
              </a:lnSpc>
              <a:spcBef>
                <a:spcPct val="20000"/>
              </a:spcBef>
              <a:spcAft>
                <a:spcPts val="0"/>
              </a:spcAft>
              <a:defRPr/>
            </a:pPr>
            <a:r>
              <a:rPr lang="ar-SA" dirty="0" smtClean="0"/>
              <a:t>والمنتديات </a:t>
            </a:r>
            <a:r>
              <a:rPr lang="ar-SA" dirty="0" smtClean="0"/>
              <a:t>شبيها </a:t>
            </a:r>
            <a:r>
              <a:rPr lang="ar-SA" dirty="0" smtClean="0"/>
              <a:t>بالمجموعات الاخبارية ، ولكننا لانستطيع اعتبارها مجموعات اخبارية ، إذ أن المنتدى يتيح لنا امكانيات كبيرة في انشاء الموضوع وتنسيقة وتعديلة وتخصيصة على افضل هيئة ممكنه ، على عكس المجموعات الاخبارية .</a:t>
            </a:r>
          </a:p>
          <a:p>
            <a:pPr marL="342900" lvl="0" indent="-342900" algn="just" fontAlgn="auto">
              <a:lnSpc>
                <a:spcPct val="150000"/>
              </a:lnSpc>
              <a:spcBef>
                <a:spcPct val="20000"/>
              </a:spcBef>
              <a:spcAft>
                <a:spcPts val="0"/>
              </a:spcAft>
              <a:defRPr/>
            </a:pPr>
            <a:endParaRPr lang="en-US" sz="2000" dirty="0" smtClean="0"/>
          </a:p>
          <a:p>
            <a:pPr marL="342900" lvl="0" indent="-342900" algn="just" fontAlgn="auto">
              <a:lnSpc>
                <a:spcPct val="150000"/>
              </a:lnSpc>
              <a:spcBef>
                <a:spcPct val="20000"/>
              </a:spcBef>
              <a:spcAft>
                <a:spcPts val="0"/>
              </a:spcAft>
              <a:defRPr/>
            </a:pPr>
            <a:endParaRPr lang="ar-SA" sz="2000" dirty="0" smtClean="0">
              <a:latin typeface="+mn-lt"/>
              <a:cs typeface="+mn-cs"/>
            </a:endParaRPr>
          </a:p>
        </p:txBody>
      </p:sp>
      <p:pic>
        <p:nvPicPr>
          <p:cNvPr id="6" name="Picture 5" descr="forums-300x299.jpg"/>
          <p:cNvPicPr>
            <a:picLocks noChangeAspect="1"/>
          </p:cNvPicPr>
          <p:nvPr/>
        </p:nvPicPr>
        <p:blipFill>
          <a:blip r:embed="rId2" cstate="print"/>
          <a:stretch>
            <a:fillRect/>
          </a:stretch>
        </p:blipFill>
        <p:spPr>
          <a:xfrm>
            <a:off x="914400" y="4572000"/>
            <a:ext cx="1710677" cy="1704975"/>
          </a:xfrm>
          <a:prstGeom prst="rect">
            <a:avLst/>
          </a:prstGeom>
        </p:spPr>
      </p:pic>
      <p:pic>
        <p:nvPicPr>
          <p:cNvPr id="7" name="Picture 6" descr="forums-300x299.jpg"/>
          <p:cNvPicPr>
            <a:picLocks noChangeAspect="1"/>
          </p:cNvPicPr>
          <p:nvPr/>
        </p:nvPicPr>
        <p:blipFill>
          <a:blip r:embed="rId2" cstate="print"/>
          <a:stretch>
            <a:fillRect/>
          </a:stretch>
        </p:blipFill>
        <p:spPr>
          <a:xfrm>
            <a:off x="2590800" y="4572000"/>
            <a:ext cx="1710677" cy="1704975"/>
          </a:xfrm>
          <a:prstGeom prst="rect">
            <a:avLst/>
          </a:prstGeom>
        </p:spPr>
      </p:pic>
      <p:pic>
        <p:nvPicPr>
          <p:cNvPr id="8" name="Picture 7" descr="forums-300x299.jpg"/>
          <p:cNvPicPr>
            <a:picLocks noChangeAspect="1"/>
          </p:cNvPicPr>
          <p:nvPr/>
        </p:nvPicPr>
        <p:blipFill>
          <a:blip r:embed="rId2" cstate="print"/>
          <a:stretch>
            <a:fillRect/>
          </a:stretch>
        </p:blipFill>
        <p:spPr>
          <a:xfrm>
            <a:off x="4419600" y="4572000"/>
            <a:ext cx="1710677" cy="1704975"/>
          </a:xfrm>
          <a:prstGeom prst="rect">
            <a:avLst/>
          </a:prstGeom>
        </p:spPr>
      </p:pic>
      <p:pic>
        <p:nvPicPr>
          <p:cNvPr id="9" name="Picture 8" descr="forums-300x299.jpg"/>
          <p:cNvPicPr>
            <a:picLocks noChangeAspect="1"/>
          </p:cNvPicPr>
          <p:nvPr/>
        </p:nvPicPr>
        <p:blipFill>
          <a:blip r:embed="rId2" cstate="print"/>
          <a:stretch>
            <a:fillRect/>
          </a:stretch>
        </p:blipFill>
        <p:spPr>
          <a:xfrm>
            <a:off x="6400800" y="4619625"/>
            <a:ext cx="1710677" cy="170497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خدمات شبكة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r>
              <a:rPr lang="ar-SA" dirty="0" smtClean="0">
                <a:cs typeface="Arial" pitchFamily="34" charset="0"/>
              </a:rPr>
              <a:t>11</a:t>
            </a:r>
            <a:endParaRPr lang="en-US" dirty="0" smtClean="0">
              <a:cs typeface="Arial" pitchFamily="34" charset="0"/>
            </a:endParaRPr>
          </a:p>
        </p:txBody>
      </p:sp>
      <p:sp>
        <p:nvSpPr>
          <p:cNvPr id="5" name="Content Placeholder 2"/>
          <p:cNvSpPr txBox="1">
            <a:spLocks/>
          </p:cNvSpPr>
          <p:nvPr/>
        </p:nvSpPr>
        <p:spPr bwMode="auto">
          <a:xfrm>
            <a:off x="381000" y="1524000"/>
            <a:ext cx="9296400" cy="47244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55563" lvl="0" indent="-1588" algn="just" fontAlgn="auto">
              <a:lnSpc>
                <a:spcPct val="150000"/>
              </a:lnSpc>
              <a:spcBef>
                <a:spcPct val="20000"/>
              </a:spcBef>
              <a:spcAft>
                <a:spcPts val="0"/>
              </a:spcAft>
              <a:defRPr/>
            </a:pPr>
            <a:r>
              <a:rPr lang="ar-SA" sz="2000" b="1" dirty="0" smtClean="0"/>
              <a:t>8- خدمة القوائم البريدية  </a:t>
            </a:r>
            <a:r>
              <a:rPr lang="en-US" sz="2000" b="1" dirty="0" smtClean="0"/>
              <a:t>Mailing List</a:t>
            </a:r>
            <a:r>
              <a:rPr lang="ar-SA" sz="2000" b="1" dirty="0" smtClean="0"/>
              <a:t> :</a:t>
            </a:r>
          </a:p>
          <a:p>
            <a:pPr marL="55563" lvl="0" indent="231775" algn="just" fontAlgn="auto">
              <a:lnSpc>
                <a:spcPct val="150000"/>
              </a:lnSpc>
              <a:spcBef>
                <a:spcPct val="20000"/>
              </a:spcBef>
              <a:spcAft>
                <a:spcPts val="0"/>
              </a:spcAft>
              <a:defRPr/>
            </a:pPr>
            <a:r>
              <a:rPr lang="ar-SA" dirty="0" smtClean="0"/>
              <a:t>القوائم البريدية هي من الأساليب الفعالة لمشاركة رسائل البريد الالكتروني </a:t>
            </a:r>
            <a:r>
              <a:rPr lang="en-US" dirty="0" smtClean="0"/>
              <a:t>E-mail </a:t>
            </a:r>
            <a:r>
              <a:rPr lang="ar-SA" dirty="0" smtClean="0"/>
              <a:t> بين عدد كبير من ذوي الاهتمامات المشتركة بالموضوعات التي تحتويها هذه الرسائل ، ويمكن لأي شخص لدية بريد اللكتروني على موقع </a:t>
            </a:r>
            <a:r>
              <a:rPr lang="en-US" dirty="0" smtClean="0"/>
              <a:t>YAHOO </a:t>
            </a:r>
            <a:r>
              <a:rPr lang="ar-SA" dirty="0" smtClean="0"/>
              <a:t> الاشتراك في اي قائمة بريدية ، وارسال أية رسالة بريدية لدية الى جميع اعضاء القائمة تحت رقابة واشراف مدير القائمة البريدية الذي يقوم باستقبال الرسائل من اعضاء القائمة ثم يقوم بتمريرها وارسالها الى جميع القائمة البريدية .</a:t>
            </a:r>
          </a:p>
          <a:p>
            <a:pPr marL="342900" lvl="0" indent="-342900" algn="just" fontAlgn="auto">
              <a:lnSpc>
                <a:spcPct val="150000"/>
              </a:lnSpc>
              <a:spcBef>
                <a:spcPct val="20000"/>
              </a:spcBef>
              <a:spcAft>
                <a:spcPts val="0"/>
              </a:spcAft>
              <a:defRPr/>
            </a:pPr>
            <a:endParaRPr lang="en-US" sz="2000" dirty="0" smtClean="0"/>
          </a:p>
          <a:p>
            <a:pPr marL="342900" lvl="0" indent="-342900" algn="just" fontAlgn="auto">
              <a:lnSpc>
                <a:spcPct val="150000"/>
              </a:lnSpc>
              <a:spcBef>
                <a:spcPct val="20000"/>
              </a:spcBef>
              <a:spcAft>
                <a:spcPts val="0"/>
              </a:spcAft>
              <a:defRPr/>
            </a:pPr>
            <a:endParaRPr lang="ar-SA" sz="2000" dirty="0" smtClean="0">
              <a:latin typeface="+mn-lt"/>
              <a:cs typeface="+mn-cs"/>
            </a:endParaRPr>
          </a:p>
        </p:txBody>
      </p:sp>
      <p:pic>
        <p:nvPicPr>
          <p:cNvPr id="6" name="Picture 5" descr="mailing-list-conference.jpg"/>
          <p:cNvPicPr>
            <a:picLocks noChangeAspect="1"/>
          </p:cNvPicPr>
          <p:nvPr/>
        </p:nvPicPr>
        <p:blipFill>
          <a:blip r:embed="rId2" cstate="print"/>
          <a:stretch>
            <a:fillRect/>
          </a:stretch>
        </p:blipFill>
        <p:spPr>
          <a:xfrm>
            <a:off x="304800" y="3733800"/>
            <a:ext cx="3886200" cy="25146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الاستخدامات الشائعة لشبكة الانترنت </a:t>
            </a:r>
          </a:p>
        </p:txBody>
      </p:sp>
      <p:sp>
        <p:nvSpPr>
          <p:cNvPr id="8196" name="Slide Number Placeholder 3"/>
          <p:cNvSpPr>
            <a:spLocks noGrp="1"/>
          </p:cNvSpPr>
          <p:nvPr>
            <p:ph type="sldNum" sz="quarter" idx="10"/>
          </p:nvPr>
        </p:nvSpPr>
        <p:spPr bwMode="auto">
          <a:noFill/>
          <a:ln>
            <a:miter lim="800000"/>
            <a:headEnd/>
            <a:tailEnd/>
          </a:ln>
        </p:spPr>
        <p:txBody>
          <a:bodyPr/>
          <a:lstStyle/>
          <a:p>
            <a:r>
              <a:rPr lang="ar-SA" dirty="0" smtClean="0">
                <a:cs typeface="Arial" pitchFamily="34" charset="0"/>
              </a:rPr>
              <a:t>12</a:t>
            </a:r>
            <a:endParaRPr lang="en-US" dirty="0" smtClean="0">
              <a:cs typeface="Arial" pitchFamily="34" charset="0"/>
            </a:endParaRPr>
          </a:p>
        </p:txBody>
      </p:sp>
      <p:sp>
        <p:nvSpPr>
          <p:cNvPr id="5" name="Content Placeholder 2"/>
          <p:cNvSpPr txBox="1">
            <a:spLocks/>
          </p:cNvSpPr>
          <p:nvPr/>
        </p:nvSpPr>
        <p:spPr bwMode="auto">
          <a:xfrm>
            <a:off x="228600" y="1524000"/>
            <a:ext cx="9448800" cy="47244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457200" lvl="0" indent="-457200" algn="just" fontAlgn="auto">
              <a:lnSpc>
                <a:spcPct val="150000"/>
              </a:lnSpc>
              <a:spcBef>
                <a:spcPct val="20000"/>
              </a:spcBef>
              <a:spcAft>
                <a:spcPts val="0"/>
              </a:spcAft>
              <a:buFont typeface="+mj-lt"/>
              <a:buAutoNum type="arabicPeriod"/>
              <a:defRPr/>
            </a:pPr>
            <a:r>
              <a:rPr lang="ar-SA" dirty="0" smtClean="0">
                <a:latin typeface="+mn-lt"/>
                <a:cs typeface="+mn-cs"/>
              </a:rPr>
              <a:t>استعراض مواقع الويب </a:t>
            </a:r>
            <a:r>
              <a:rPr lang="en-US" dirty="0" smtClean="0">
                <a:latin typeface="+mn-lt"/>
                <a:cs typeface="+mn-cs"/>
              </a:rPr>
              <a:t>Websites</a:t>
            </a:r>
            <a:r>
              <a:rPr lang="ar-SA" dirty="0" smtClean="0">
                <a:latin typeface="+mn-lt"/>
                <a:cs typeface="+mn-cs"/>
              </a:rPr>
              <a:t> والاطلاع على أحدث الاخبار المحلية والعالمية .</a:t>
            </a:r>
          </a:p>
          <a:p>
            <a:pPr marL="457200" lvl="0" indent="-457200" algn="just" fontAlgn="auto">
              <a:lnSpc>
                <a:spcPct val="150000"/>
              </a:lnSpc>
              <a:spcBef>
                <a:spcPct val="20000"/>
              </a:spcBef>
              <a:spcAft>
                <a:spcPts val="0"/>
              </a:spcAft>
              <a:buFont typeface="+mj-lt"/>
              <a:buAutoNum type="arabicPeriod"/>
              <a:defRPr/>
            </a:pPr>
            <a:r>
              <a:rPr lang="ar-SA" dirty="0" smtClean="0">
                <a:latin typeface="+mn-lt"/>
                <a:cs typeface="+mn-cs"/>
              </a:rPr>
              <a:t>البحث عن المعلومات والابحاث والوثائق ...الخ ، داخل محتوى الشبكة العنكبوتية </a:t>
            </a:r>
            <a:r>
              <a:rPr lang="en-US" dirty="0" smtClean="0">
                <a:latin typeface="+mn-lt"/>
                <a:cs typeface="+mn-cs"/>
              </a:rPr>
              <a:t> WWW</a:t>
            </a:r>
            <a:r>
              <a:rPr lang="ar-SA" dirty="0" smtClean="0">
                <a:latin typeface="+mn-lt"/>
                <a:cs typeface="+mn-cs"/>
              </a:rPr>
              <a:t> وذلك من خلال محركات البحث المنتشرة عبر الانترنت .</a:t>
            </a:r>
          </a:p>
          <a:p>
            <a:pPr marL="457200" lvl="0" indent="-457200" algn="just" fontAlgn="auto">
              <a:lnSpc>
                <a:spcPct val="150000"/>
              </a:lnSpc>
              <a:spcBef>
                <a:spcPct val="20000"/>
              </a:spcBef>
              <a:spcAft>
                <a:spcPts val="0"/>
              </a:spcAft>
              <a:buFont typeface="+mj-lt"/>
              <a:buAutoNum type="arabicPeriod"/>
              <a:defRPr/>
            </a:pPr>
            <a:r>
              <a:rPr lang="ar-SA" dirty="0" smtClean="0">
                <a:latin typeface="+mn-lt"/>
                <a:cs typeface="+mn-cs"/>
              </a:rPr>
              <a:t>إرسال واستقبال البريد اللكتروني </a:t>
            </a:r>
            <a:r>
              <a:rPr lang="en-US" dirty="0" smtClean="0">
                <a:latin typeface="+mn-lt"/>
                <a:cs typeface="+mn-cs"/>
              </a:rPr>
              <a:t>E-mail</a:t>
            </a:r>
            <a:r>
              <a:rPr lang="ar-SA" dirty="0" smtClean="0">
                <a:latin typeface="+mn-lt"/>
                <a:cs typeface="+mn-cs"/>
              </a:rPr>
              <a:t> وإرفاق الوثائق والملفات المختلفه به .</a:t>
            </a:r>
          </a:p>
          <a:p>
            <a:pPr marL="457200" lvl="0" indent="-457200" algn="just" fontAlgn="auto">
              <a:lnSpc>
                <a:spcPct val="150000"/>
              </a:lnSpc>
              <a:spcBef>
                <a:spcPct val="20000"/>
              </a:spcBef>
              <a:spcAft>
                <a:spcPts val="0"/>
              </a:spcAft>
              <a:buFont typeface="+mj-lt"/>
              <a:buAutoNum type="arabicPeriod"/>
              <a:defRPr/>
            </a:pPr>
            <a:r>
              <a:rPr lang="ar-SA" dirty="0" smtClean="0">
                <a:latin typeface="+mn-lt"/>
                <a:cs typeface="+mn-cs"/>
              </a:rPr>
              <a:t>تحميل </a:t>
            </a:r>
            <a:r>
              <a:rPr lang="en-US" dirty="0" smtClean="0">
                <a:latin typeface="+mn-lt"/>
                <a:cs typeface="+mn-cs"/>
              </a:rPr>
              <a:t>Download</a:t>
            </a:r>
            <a:r>
              <a:rPr lang="ar-SA" dirty="0" smtClean="0">
                <a:latin typeface="+mn-lt"/>
                <a:cs typeface="+mn-cs"/>
              </a:rPr>
              <a:t> البرامج والالعاب ومقاطع الصوتيات والمرئيات وكافة الملفات الاخرى ، من مواقع الانترنت وحفظها على الكمبيوتر الخاص بالمستخدم (العميل).</a:t>
            </a:r>
          </a:p>
          <a:p>
            <a:pPr marL="457200" lvl="0" indent="-457200" algn="just" fontAlgn="auto">
              <a:lnSpc>
                <a:spcPct val="150000"/>
              </a:lnSpc>
              <a:spcBef>
                <a:spcPct val="20000"/>
              </a:spcBef>
              <a:spcAft>
                <a:spcPts val="0"/>
              </a:spcAft>
              <a:buFont typeface="+mj-lt"/>
              <a:buAutoNum type="arabicPeriod"/>
              <a:defRPr/>
            </a:pPr>
            <a:r>
              <a:rPr lang="ar-SA" dirty="0" smtClean="0">
                <a:latin typeface="+mn-lt"/>
                <a:cs typeface="+mn-cs"/>
              </a:rPr>
              <a:t>رفع </a:t>
            </a:r>
            <a:r>
              <a:rPr lang="en-US" dirty="0" smtClean="0">
                <a:latin typeface="+mn-lt"/>
                <a:cs typeface="+mn-cs"/>
              </a:rPr>
              <a:t>Upload</a:t>
            </a:r>
            <a:r>
              <a:rPr lang="ar-SA" dirty="0" smtClean="0">
                <a:latin typeface="+mn-lt"/>
                <a:cs typeface="+mn-cs"/>
              </a:rPr>
              <a:t> البرامج والالعاب ومقاطع الصوتيات والمرئيات وكافة الملفات الاخرى ، من جهاز الكمبيوتر الخاص بالمستخدم (العميل) ، الى مواقع الويب ليتمكن الاخرون من تحميلها من الانترنت .</a:t>
            </a:r>
          </a:p>
          <a:p>
            <a:pPr marL="457200" lvl="0" indent="-457200" algn="just" fontAlgn="auto">
              <a:lnSpc>
                <a:spcPct val="150000"/>
              </a:lnSpc>
              <a:spcBef>
                <a:spcPct val="20000"/>
              </a:spcBef>
              <a:spcAft>
                <a:spcPts val="0"/>
              </a:spcAft>
              <a:buFont typeface="+mj-lt"/>
              <a:buAutoNum type="arabicPeriod"/>
              <a:defRPr/>
            </a:pPr>
            <a:r>
              <a:rPr lang="ar-SA" dirty="0" smtClean="0">
                <a:latin typeface="+mn-lt"/>
                <a:cs typeface="+mn-cs"/>
              </a:rPr>
              <a:t>اجراء الحوار المباشر او ما يعرف بالدردشة </a:t>
            </a:r>
            <a:r>
              <a:rPr lang="en-US" dirty="0" smtClean="0">
                <a:latin typeface="+mn-lt"/>
                <a:cs typeface="+mn-cs"/>
              </a:rPr>
              <a:t>Chatting </a:t>
            </a:r>
            <a:r>
              <a:rPr lang="ar-SA" dirty="0" smtClean="0">
                <a:latin typeface="+mn-lt"/>
                <a:cs typeface="+mn-cs"/>
              </a:rPr>
              <a:t> بين شخصين او اكثر عبر الانترنت بصرف النظر عن تباعد المسافة بينهم .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الاستخدامات الشائعة لشبكة الانترنت </a:t>
            </a:r>
            <a:endParaRPr lang="ar-SA" dirty="0"/>
          </a:p>
        </p:txBody>
      </p:sp>
      <p:sp>
        <p:nvSpPr>
          <p:cNvPr id="3" name="Content Placeholder 2"/>
          <p:cNvSpPr>
            <a:spLocks noGrp="1"/>
          </p:cNvSpPr>
          <p:nvPr>
            <p:ph idx="1"/>
          </p:nvPr>
        </p:nvSpPr>
        <p:spPr>
          <a:xfrm>
            <a:off x="381000" y="1524000"/>
            <a:ext cx="9296400" cy="4525963"/>
          </a:xfrm>
        </p:spPr>
        <p:txBody>
          <a:bodyPr/>
          <a:lstStyle/>
          <a:p>
            <a:pPr marL="514350" indent="-514350" rtl="1">
              <a:lnSpc>
                <a:spcPct val="150000"/>
              </a:lnSpc>
            </a:pPr>
            <a:r>
              <a:rPr lang="ar-SA" sz="1800" dirty="0" smtClean="0"/>
              <a:t>7 .   نقل الملفات </a:t>
            </a:r>
            <a:r>
              <a:rPr lang="en-US" sz="1800" dirty="0" smtClean="0"/>
              <a:t>File Transfer </a:t>
            </a:r>
            <a:r>
              <a:rPr lang="ar-SA" sz="1800" dirty="0" smtClean="0"/>
              <a:t> بين جهازي كمبيوتر متصلين بشبكة الانترنت بصرف النظر عن بعد المسافة بين الجهازين </a:t>
            </a:r>
          </a:p>
          <a:p>
            <a:pPr marL="514350" indent="-514350" rtl="1">
              <a:lnSpc>
                <a:spcPct val="150000"/>
              </a:lnSpc>
              <a:buAutoNum type="arabicPeriod" startAt="8"/>
            </a:pPr>
            <a:r>
              <a:rPr lang="ar-SA" sz="1800" dirty="0" smtClean="0"/>
              <a:t>ممارسة الالعاب </a:t>
            </a:r>
            <a:r>
              <a:rPr lang="en-US" sz="1800" dirty="0" smtClean="0"/>
              <a:t>Online </a:t>
            </a:r>
            <a:r>
              <a:rPr lang="ar-SA" sz="1800" dirty="0" smtClean="0"/>
              <a:t> مع الاصدقاء عبر الانترنت .</a:t>
            </a:r>
          </a:p>
          <a:p>
            <a:pPr marL="514350" indent="-514350" rtl="1">
              <a:lnSpc>
                <a:spcPct val="150000"/>
              </a:lnSpc>
              <a:buAutoNum type="arabicPeriod" startAt="8"/>
            </a:pPr>
            <a:r>
              <a:rPr lang="ar-SA" sz="1800" dirty="0" smtClean="0"/>
              <a:t>مشاهدة القنوات الفضائية وسماع الاذعات المحلية والعالمية التي تبث ارسالها عبر الانترنت .</a:t>
            </a:r>
          </a:p>
          <a:p>
            <a:pPr marL="514350" indent="-514350" rtl="1">
              <a:lnSpc>
                <a:spcPct val="150000"/>
              </a:lnSpc>
              <a:buAutoNum type="arabicPeriod" startAt="8"/>
            </a:pPr>
            <a:r>
              <a:rPr lang="ar-SA" sz="1800" dirty="0" smtClean="0"/>
              <a:t>الشراء والتسوق الالكتروني عبر الانترنت من خلال المواقع المتخصصة في ذلك .</a:t>
            </a:r>
          </a:p>
          <a:p>
            <a:pPr marL="514350" indent="-514350" rtl="1">
              <a:lnSpc>
                <a:spcPct val="150000"/>
              </a:lnSpc>
              <a:buAutoNum type="arabicPeriod" startAt="8"/>
            </a:pPr>
            <a:r>
              <a:rPr lang="ar-SA" sz="1800" dirty="0" smtClean="0"/>
              <a:t>التعبير عن رايك وفكرك الشخصي وسر الاحداث الواقعية التي تمر بها في حياتك من خلال المنتديات والمدونات .</a:t>
            </a:r>
          </a:p>
          <a:p>
            <a:pPr marL="514350" indent="-514350" rtl="1">
              <a:lnSpc>
                <a:spcPct val="150000"/>
              </a:lnSpc>
              <a:buAutoNum type="arabicPeriod" startAt="8"/>
            </a:pPr>
            <a:r>
              <a:rPr lang="ar-SA" sz="1800" dirty="0" smtClean="0"/>
              <a:t>تحميل </a:t>
            </a:r>
            <a:r>
              <a:rPr lang="en-US" sz="1800" dirty="0" smtClean="0"/>
              <a:t>Download</a:t>
            </a:r>
            <a:r>
              <a:rPr lang="ar-SA" sz="1800" dirty="0" smtClean="0"/>
              <a:t> النغمات والصور والالعاب وكافة البرامج الخاصة بهاتفك المحمول </a:t>
            </a:r>
            <a:r>
              <a:rPr lang="en-US" sz="1800" dirty="0" smtClean="0"/>
              <a:t>Mobile Phone </a:t>
            </a:r>
            <a:r>
              <a:rPr lang="ar-SA" sz="1800" dirty="0" smtClean="0"/>
              <a:t> وذلك من خلال المواقع والمنتديات المختصة بذلك .</a:t>
            </a:r>
          </a:p>
          <a:p>
            <a:pPr marL="514350" indent="-514350" rtl="1">
              <a:lnSpc>
                <a:spcPct val="150000"/>
              </a:lnSpc>
              <a:buAutoNum type="arabicPeriod" startAt="8"/>
            </a:pPr>
            <a:r>
              <a:rPr lang="ar-SA" sz="1800" dirty="0" smtClean="0"/>
              <a:t>تبادل الخبرات والمشاركة في الراي من خلال ساحات </a:t>
            </a:r>
            <a:r>
              <a:rPr lang="en-US" sz="1800" dirty="0" smtClean="0"/>
              <a:t>Forums</a:t>
            </a:r>
            <a:r>
              <a:rPr lang="ar-SA" sz="1800" dirty="0" smtClean="0"/>
              <a:t>.</a:t>
            </a:r>
          </a:p>
          <a:p>
            <a:pPr marL="514350" indent="-514350" rtl="1">
              <a:lnSpc>
                <a:spcPct val="150000"/>
              </a:lnSpc>
              <a:buAutoNum type="arabicPeriod" startAt="8"/>
            </a:pPr>
            <a:r>
              <a:rPr lang="ar-SA" sz="1800" dirty="0" smtClean="0"/>
              <a:t> الاشتراك في النقاش حول موضوع او قضية معينة مع عدة اشخاص حول العالم وذلك من خلال المجموعات الاخبارية </a:t>
            </a:r>
            <a:r>
              <a:rPr lang="en-US" sz="1800" dirty="0" smtClean="0"/>
              <a:t>Newsgroups</a:t>
            </a:r>
            <a:r>
              <a:rPr lang="ar-SA" sz="1800" dirty="0" smtClean="0"/>
              <a:t>.. </a:t>
            </a:r>
            <a:endParaRPr lang="ar-SA" sz="1800" dirty="0"/>
          </a:p>
        </p:txBody>
      </p:sp>
      <p:sp>
        <p:nvSpPr>
          <p:cNvPr id="4" name="Slide Number Placeholder 3"/>
          <p:cNvSpPr>
            <a:spLocks noGrp="1"/>
          </p:cNvSpPr>
          <p:nvPr>
            <p:ph type="sldNum" sz="quarter" idx="10"/>
          </p:nvPr>
        </p:nvSpPr>
        <p:spPr/>
        <p:txBody>
          <a:bodyPr/>
          <a:lstStyle/>
          <a:p>
            <a:pPr>
              <a:defRPr/>
            </a:pPr>
            <a:r>
              <a:rPr lang="ar-SA" dirty="0" smtClean="0"/>
              <a:t>13</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الاستخدامات الشائعة لشبكة الانترنت </a:t>
            </a:r>
            <a:endParaRPr lang="ar-SA" dirty="0"/>
          </a:p>
        </p:txBody>
      </p:sp>
      <p:sp>
        <p:nvSpPr>
          <p:cNvPr id="3" name="Content Placeholder 2"/>
          <p:cNvSpPr>
            <a:spLocks noGrp="1"/>
          </p:cNvSpPr>
          <p:nvPr>
            <p:ph idx="1"/>
          </p:nvPr>
        </p:nvSpPr>
        <p:spPr/>
        <p:txBody>
          <a:bodyPr/>
          <a:lstStyle/>
          <a:p>
            <a:pPr marL="514350" indent="-514350" rtl="1">
              <a:lnSpc>
                <a:spcPct val="150000"/>
              </a:lnSpc>
            </a:pPr>
            <a:r>
              <a:rPr lang="ar-SA" sz="1800" dirty="0" smtClean="0"/>
              <a:t>15.  مشاركة </a:t>
            </a:r>
            <a:r>
              <a:rPr lang="en-US" sz="1800" dirty="0" smtClean="0"/>
              <a:t>Share</a:t>
            </a:r>
            <a:r>
              <a:rPr lang="ar-SA" sz="1800" dirty="0" smtClean="0"/>
              <a:t> الملفات والبرامج بين المستخدمين عبر الانترنت </a:t>
            </a:r>
          </a:p>
          <a:p>
            <a:pPr marL="457200" indent="-457200" algn="just" rtl="1">
              <a:lnSpc>
                <a:spcPct val="150000"/>
              </a:lnSpc>
              <a:buAutoNum type="arabicPeriod" startAt="16"/>
            </a:pPr>
            <a:r>
              <a:rPr lang="ar-SA" sz="1800" dirty="0" smtClean="0"/>
              <a:t>تبادل المعلومات والتقارير والوثائق بين المؤسسات والشركات بشكل سري وخاص .</a:t>
            </a:r>
          </a:p>
          <a:p>
            <a:pPr marL="457200" indent="-457200" algn="just" rtl="1">
              <a:lnSpc>
                <a:spcPct val="150000"/>
              </a:lnSpc>
              <a:buAutoNum type="arabicPeriod" startAt="16"/>
            </a:pPr>
            <a:r>
              <a:rPr lang="ar-SA" sz="1800" dirty="0" smtClean="0"/>
              <a:t> التعرف على اسعار الاسهم العالمية للشركات واخبار البورصة .</a:t>
            </a:r>
          </a:p>
          <a:p>
            <a:pPr marL="457200" indent="-457200" algn="just" rtl="1">
              <a:lnSpc>
                <a:spcPct val="150000"/>
              </a:lnSpc>
              <a:buAutoNum type="arabicPeriod" startAt="16"/>
            </a:pPr>
            <a:r>
              <a:rPr lang="ar-SA" sz="1800" dirty="0" smtClean="0"/>
              <a:t>التعرف على سعر شراء وبيع العملات العالمية من خلال المواقع الاقتصادية والاخبارية المتخصصة .</a:t>
            </a:r>
          </a:p>
          <a:p>
            <a:pPr marL="457200" indent="-457200" algn="just" rtl="1">
              <a:lnSpc>
                <a:spcPct val="150000"/>
              </a:lnSpc>
              <a:buAutoNum type="arabicPeriod" startAt="16"/>
            </a:pPr>
            <a:r>
              <a:rPr lang="ar-SA" sz="1800" dirty="0" smtClean="0"/>
              <a:t>الدعاية الالكترونية لمنتجك عبر الانترنت .</a:t>
            </a:r>
          </a:p>
          <a:p>
            <a:pPr marL="457200" indent="-457200" algn="just" rtl="1">
              <a:lnSpc>
                <a:spcPct val="150000"/>
              </a:lnSpc>
              <a:buAutoNum type="arabicPeriod" startAt="16"/>
            </a:pPr>
            <a:r>
              <a:rPr lang="ar-SA" sz="1800" dirty="0" smtClean="0"/>
              <a:t>مشاهدة اي رقعة بالعالم من خالل الاقمار الصناعية  عبر الانترنت ، وذلك باستخدام برامج ومواقع مختصة بذلك .</a:t>
            </a:r>
          </a:p>
          <a:p>
            <a:pPr marL="457200" indent="-457200" algn="just" rtl="1">
              <a:lnSpc>
                <a:spcPct val="150000"/>
              </a:lnSpc>
              <a:buAutoNum type="arabicPeriod" startAt="16"/>
            </a:pPr>
            <a:r>
              <a:rPr lang="ar-SA" sz="1800" dirty="0" smtClean="0"/>
              <a:t>إرسال رسائل </a:t>
            </a:r>
            <a:r>
              <a:rPr lang="en-US" sz="1800" dirty="0" smtClean="0"/>
              <a:t>SMS </a:t>
            </a:r>
            <a:r>
              <a:rPr lang="ar-SA" sz="1800" dirty="0" smtClean="0"/>
              <a:t> لاي هاتف محمول حول العالم من خلال برامج ومواقع توفر تلك الخدمة لمستخدمي الانترنت </a:t>
            </a:r>
          </a:p>
          <a:p>
            <a:pPr marL="457200" indent="-457200" algn="just" rtl="1">
              <a:lnSpc>
                <a:spcPct val="150000"/>
              </a:lnSpc>
              <a:buAutoNum type="arabicPeriod" startAt="16"/>
            </a:pPr>
            <a:r>
              <a:rPr lang="ar-SA" sz="1800" dirty="0" smtClean="0"/>
              <a:t>عقد الندوات والاجتماعات والمحاضرات من خلال برامج ومواقع مختصة بذلك .</a:t>
            </a:r>
          </a:p>
          <a:p>
            <a:pPr marL="457200" indent="-457200" algn="just" rtl="1">
              <a:lnSpc>
                <a:spcPct val="150000"/>
              </a:lnSpc>
              <a:buAutoNum type="arabicPeriod" startAt="16"/>
            </a:pPr>
            <a:r>
              <a:rPr lang="ar-SA" sz="1800" dirty="0" smtClean="0"/>
              <a:t>الانضمام الى برامج التعليم اللكتروني او مايعرف بالتعليم عن بعد وذلك من خلال مؤسسات وجامعات تعمل من خلال شبكة الانترنت .</a:t>
            </a:r>
          </a:p>
        </p:txBody>
      </p:sp>
      <p:sp>
        <p:nvSpPr>
          <p:cNvPr id="4" name="Slide Number Placeholder 3"/>
          <p:cNvSpPr>
            <a:spLocks noGrp="1"/>
          </p:cNvSpPr>
          <p:nvPr>
            <p:ph type="sldNum" sz="quarter" idx="10"/>
          </p:nvPr>
        </p:nvSpPr>
        <p:spPr/>
        <p:txBody>
          <a:bodyPr/>
          <a:lstStyle/>
          <a:p>
            <a:pPr>
              <a:defRPr/>
            </a:pPr>
            <a:r>
              <a:rPr lang="ar-SA" dirty="0" smtClean="0"/>
              <a:t>14</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الاستخدامات الشائعة لشبكة الانترنت </a:t>
            </a:r>
            <a:endParaRPr lang="ar-SA" dirty="0"/>
          </a:p>
        </p:txBody>
      </p:sp>
      <p:sp>
        <p:nvSpPr>
          <p:cNvPr id="3" name="Content Placeholder 2"/>
          <p:cNvSpPr>
            <a:spLocks noGrp="1"/>
          </p:cNvSpPr>
          <p:nvPr>
            <p:ph idx="1"/>
          </p:nvPr>
        </p:nvSpPr>
        <p:spPr>
          <a:xfrm>
            <a:off x="495300" y="1600200"/>
            <a:ext cx="9105900" cy="4525963"/>
          </a:xfrm>
        </p:spPr>
        <p:txBody>
          <a:bodyPr/>
          <a:lstStyle/>
          <a:p>
            <a:pPr marL="457200" indent="-457200" rtl="1">
              <a:lnSpc>
                <a:spcPct val="150000"/>
              </a:lnSpc>
              <a:buFont typeface="Arial" pitchFamily="34" charset="0"/>
              <a:buAutoNum type="arabicPeriod" startAt="25"/>
            </a:pPr>
            <a:r>
              <a:rPr lang="ar-SA" sz="1800" dirty="0" smtClean="0"/>
              <a:t>البحث عن فرصة عمل من خلال المواقع التي تقوم بدور الوسيط بين اصحاب الشركات والمؤسسات وراغبي العمل . </a:t>
            </a:r>
          </a:p>
          <a:p>
            <a:pPr marL="457200" indent="-457200" rtl="1">
              <a:lnSpc>
                <a:spcPct val="150000"/>
              </a:lnSpc>
              <a:buAutoNum type="arabicPeriod" startAt="25"/>
            </a:pPr>
            <a:r>
              <a:rPr lang="ar-SA" sz="1800" dirty="0" smtClean="0"/>
              <a:t>التحكم عن بعد </a:t>
            </a:r>
            <a:r>
              <a:rPr lang="en-US" sz="1800" dirty="0" smtClean="0"/>
              <a:t>Remote Control</a:t>
            </a:r>
            <a:r>
              <a:rPr lang="ar-SA" sz="1800" dirty="0" smtClean="0"/>
              <a:t> بأجهزة الكمبيوتر وانجاز بعض الاعمال  ومساعدة الغير من خلال برامج ومواقع مختصة بذلك .</a:t>
            </a:r>
          </a:p>
          <a:p>
            <a:pPr marL="457200" indent="-457200" rtl="1">
              <a:lnSpc>
                <a:spcPct val="150000"/>
              </a:lnSpc>
              <a:buAutoNum type="arabicPeriod" startAt="25"/>
            </a:pPr>
            <a:r>
              <a:rPr lang="ar-SA" sz="1800" dirty="0" smtClean="0"/>
              <a:t> تسديد الاشتراكات والرسوم الحكومية من خلال خدمات </a:t>
            </a:r>
            <a:r>
              <a:rPr lang="ar-SA" sz="1800" dirty="0" smtClean="0"/>
              <a:t>التسديد </a:t>
            </a:r>
            <a:r>
              <a:rPr lang="ar-SA" sz="1800" dirty="0" smtClean="0"/>
              <a:t>اللكتروني المتوفرة بالمواقع الحكومية بالعديد من الدول حول العالم .</a:t>
            </a:r>
          </a:p>
          <a:p>
            <a:pPr marL="457200" indent="-457200" rtl="1">
              <a:lnSpc>
                <a:spcPct val="150000"/>
              </a:lnSpc>
              <a:buAutoNum type="arabicPeriod" startAt="25"/>
            </a:pPr>
            <a:r>
              <a:rPr lang="ar-SA" sz="1800" dirty="0" smtClean="0"/>
              <a:t>امكانية حجر تذاكر الطيران والغرف الفندقية من خلال الانترنت وذلك حسب مواقع يتم انشائها من قبل الشركات الراغبة في ذلك .</a:t>
            </a:r>
            <a:endParaRPr lang="ar-SA" sz="1800" dirty="0"/>
          </a:p>
        </p:txBody>
      </p:sp>
      <p:sp>
        <p:nvSpPr>
          <p:cNvPr id="4" name="Slide Number Placeholder 3"/>
          <p:cNvSpPr>
            <a:spLocks noGrp="1"/>
          </p:cNvSpPr>
          <p:nvPr>
            <p:ph type="sldNum" sz="quarter" idx="10"/>
          </p:nvPr>
        </p:nvSpPr>
        <p:spPr/>
        <p:txBody>
          <a:bodyPr/>
          <a:lstStyle/>
          <a:p>
            <a:pPr>
              <a:defRPr/>
            </a:pPr>
            <a:r>
              <a:rPr lang="ar-SA" dirty="0" smtClean="0"/>
              <a:t>15</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4F6BB692-74CA-4558-99D7-5740F5292554}"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2176</TotalTime>
  <Words>1420</Words>
  <Application>Microsoft Office PowerPoint</Application>
  <PresentationFormat>A4 Paper (210x297 mm)</PresentationFormat>
  <Paragraphs>102</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المحاضرة الثانية</vt:lpstr>
      <vt:lpstr>أهداف الفصل</vt:lpstr>
      <vt:lpstr> السمات العامة لشبكة الانترنت </vt:lpstr>
      <vt:lpstr> السمات العامة لشبكة الانترنت</vt:lpstr>
      <vt:lpstr> خدمات شبكة الانترنت</vt:lpstr>
      <vt:lpstr> خدمات شبكة الانترنت</vt:lpstr>
      <vt:lpstr> لمحة تاريخية لظهور الانترنت</vt:lpstr>
      <vt:lpstr> خدمات شبكة الانترنت</vt:lpstr>
      <vt:lpstr> خدمات شبكة الانترنت</vt:lpstr>
      <vt:lpstr> خدمات شبكة الانترنت</vt:lpstr>
      <vt:lpstr> خدمات شبكة الانترنت</vt:lpstr>
      <vt:lpstr> الاستخدامات الشائعة لشبكة الانترنت </vt:lpstr>
      <vt:lpstr> الاستخدامات الشائعة لشبكة الانترنت </vt:lpstr>
      <vt:lpstr> الاستخدامات الشائعة لشبكة الانترنت </vt:lpstr>
      <vt:lpstr> الاستخدامات الشائعة لشبكة الانترنت </vt:lpstr>
      <vt:lpstr>Slide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adhamed</cp:lastModifiedBy>
  <cp:revision>185</cp:revision>
  <dcterms:created xsi:type="dcterms:W3CDTF">2009-10-14T19:14:34Z</dcterms:created>
  <dcterms:modified xsi:type="dcterms:W3CDTF">2010-10-05T08:29:01Z</dcterms:modified>
</cp:coreProperties>
</file>