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91"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4664" autoAdjust="0"/>
  </p:normalViewPr>
  <p:slideViewPr>
    <p:cSldViewPr>
      <p:cViewPr>
        <p:scale>
          <a:sx n="70" d="100"/>
          <a:sy n="70" d="100"/>
        </p:scale>
        <p:origin x="-396" y="4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10/6/2010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F883687C-B5D5-4B68-B657-3FDCAE391E31}"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عبـــداللطيف</a:t>
            </a:r>
          </a:p>
          <a:p>
            <a:pPr algn="l">
              <a:lnSpc>
                <a:spcPct val="80000"/>
              </a:lnSpc>
            </a:pPr>
            <a:r>
              <a:rPr lang="en-US" sz="2000" b="1" i="1" dirty="0" smtClean="0">
                <a:solidFill>
                  <a:srgbClr val="7F7F7F"/>
                </a:solidFill>
                <a:latin typeface="Calibri" pitchFamily="34" charset="0"/>
                <a:cs typeface="Times New Roman" pitchFamily="18" charset="0"/>
              </a:rPr>
              <a:t>Adhamed@kfu.edu.sa</a:t>
            </a:r>
            <a:endParaRPr lang="en-US" sz="2000" b="1" i="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الأول: مدخل الى شبكة الانترنت</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Internet</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xfrm>
            <a:off x="2185988" y="6356350"/>
            <a:ext cx="404812" cy="365125"/>
          </a:xfrm>
          <a:noFill/>
          <a:ln>
            <a:miter lim="800000"/>
            <a:headEnd/>
            <a:tailEnd/>
          </a:ln>
        </p:spPr>
        <p:txBody>
          <a:bodyPr/>
          <a:lstStyle/>
          <a:p>
            <a:r>
              <a:rPr lang="ar-SA" dirty="0" smtClean="0">
                <a:cs typeface="Arial" pitchFamily="34" charset="0"/>
              </a:rPr>
              <a:t>1</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xfrm>
            <a:off x="2105025" y="6376988"/>
            <a:ext cx="485775" cy="365125"/>
          </a:xfrm>
          <a:noFill/>
          <a:ln>
            <a:miter lim="800000"/>
            <a:headEnd/>
            <a:tailEnd/>
          </a:ln>
        </p:spPr>
        <p:txBody>
          <a:bodyPr/>
          <a:lstStyle/>
          <a:p>
            <a:r>
              <a:rPr lang="ar-SA" dirty="0" smtClean="0">
                <a:cs typeface="Arial" pitchFamily="34" charset="0"/>
              </a:rPr>
              <a:t>2</a:t>
            </a:r>
            <a:endParaRPr lang="en-US" dirty="0" smtClean="0">
              <a:cs typeface="Arial" pitchFamily="34" charset="0"/>
            </a:endParaRPr>
          </a:p>
        </p:txBody>
      </p:sp>
      <p:sp>
        <p:nvSpPr>
          <p:cNvPr id="18" name="TextBox 17"/>
          <p:cNvSpPr txBox="1"/>
          <p:nvPr/>
        </p:nvSpPr>
        <p:spPr>
          <a:xfrm>
            <a:off x="609600" y="2891135"/>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2- التعرف على انواع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الجرائم لشبكة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الانترنت  .</a:t>
            </a:r>
          </a:p>
        </p:txBody>
      </p:sp>
      <p:sp>
        <p:nvSpPr>
          <p:cNvPr id="19" name="TextBox 18"/>
          <p:cNvSpPr txBox="1"/>
          <p:nvPr/>
        </p:nvSpPr>
        <p:spPr>
          <a:xfrm>
            <a:off x="609600" y="3957935"/>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على وسائل الحماية والطرق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الرئيسية لتجنب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اضرار وجرائم شبكة الانترنت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a:t>
            </a:r>
            <a:endPar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endParaRPr>
          </a:p>
        </p:txBody>
      </p:sp>
      <p:sp>
        <p:nvSpPr>
          <p:cNvPr id="14" name="TextBox 13"/>
          <p:cNvSpPr txBox="1"/>
          <p:nvPr/>
        </p:nvSpPr>
        <p:spPr>
          <a:xfrm>
            <a:off x="609600" y="18288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1- التعرف </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على  الاضرار التي يمكن حدوثها عند استخدام شبكة الانترنت بطريقة خاطئة .</a:t>
            </a:r>
            <a:endPar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lide(fromBottom)">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الاضرار التي يمكن حدوثها عند استخدام شبكة الانترنت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بطريقه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eaLnBrk="1" hangingPunct="1">
              <a:lnSpc>
                <a:spcPct val="150000"/>
              </a:lnSpc>
              <a:buFont typeface="+mj-lt"/>
              <a:buAutoNum type="arabicPeriod"/>
            </a:pPr>
            <a:r>
              <a:rPr lang="ar-SA" sz="1800" b="1" dirty="0" smtClean="0"/>
              <a:t>الإضرار بالأمن الأخلاقي :</a:t>
            </a:r>
          </a:p>
          <a:p>
            <a:pPr marL="55563" indent="231775" algn="just" rtl="1" eaLnBrk="1" hangingPunct="1">
              <a:lnSpc>
                <a:spcPct val="150000"/>
              </a:lnSpc>
            </a:pPr>
            <a:r>
              <a:rPr lang="ar-SA" sz="1800" dirty="0" smtClean="0"/>
              <a:t>يعد الأمن الأخلاقي من أهم المبادىء التي تؤكد عليها المؤسسات الحكومية بجميع اشكالها واحجامها وانواعها، حيث تسعى اغلب الدول الى توفر الحماية للأمن الاخلاقي وخاصة للأطفال ، مع العلم انه لم يعد الاشتراك بالانترنت مقتصرا على فئات معينة تكون مثقفة او واعية للاستخدام المشروع لشبكة الانترنت بل امتد الامر الى اتاحة الامكانيات لاي فئة كانت كبيرة او صغير للاشتراك بالشبكة .</a:t>
            </a:r>
          </a:p>
          <a:p>
            <a:pPr marL="1588" indent="285750" algn="just" rtl="1" eaLnBrk="1" hangingPunct="1">
              <a:lnSpc>
                <a:spcPct val="150000"/>
              </a:lnSpc>
            </a:pPr>
            <a:r>
              <a:rPr lang="ar-SA" sz="1800" dirty="0" smtClean="0"/>
              <a:t>لذلك فإن من اهم الاضرار التي تقف أمام استخدام هذه الشبكة هي الدخول الى بعض المواقع التي تدعو الى الرذيلة ونبذ القيم والدين والاخلاق ، وهذا كله يكون مندرج تحت اسم التحرر والتطور ونبذ الدين وحرية الرأي الى غير ذلك من الشعارات الزائفة . </a:t>
            </a:r>
            <a:r>
              <a:rPr lang="ar-SA" sz="1800" dirty="0" smtClean="0"/>
              <a:t>  </a:t>
            </a:r>
          </a:p>
          <a:p>
            <a:pPr algn="just" rtl="1" eaLnBrk="1" hangingPunct="1">
              <a:lnSpc>
                <a:spcPct val="150000"/>
              </a:lnSpc>
              <a:buFont typeface="+mj-lt"/>
              <a:buAutoNum type="arabicPeriod"/>
            </a:pPr>
            <a:endParaRPr lang="ar-JO" sz="1800" dirty="0" smtClean="0"/>
          </a:p>
          <a:p>
            <a:pPr algn="just" rtl="1" eaLnBrk="1" hangingPunct="1">
              <a:lnSpc>
                <a:spcPct val="150000"/>
              </a:lnSpc>
              <a:buFont typeface="+mj-lt"/>
              <a:buAutoNum type="arabicPeriod"/>
            </a:pPr>
            <a:endParaRPr lang="ar-JO"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الاضرار التي يمكن حدوثها عند استخدام شبكة الانترنت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بطريقه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eaLnBrk="1" hangingPunct="1">
              <a:lnSpc>
                <a:spcPct val="150000"/>
              </a:lnSpc>
              <a:buAutoNum type="arabicPeriod" startAt="2"/>
            </a:pPr>
            <a:r>
              <a:rPr lang="ar-SA" sz="1800" b="1" dirty="0" smtClean="0"/>
              <a:t>الإضرار بالأمن الفكري :</a:t>
            </a:r>
          </a:p>
          <a:p>
            <a:pPr marL="1588" indent="285750" algn="just" rtl="1" eaLnBrk="1" hangingPunct="1">
              <a:lnSpc>
                <a:spcPct val="150000"/>
              </a:lnSpc>
            </a:pPr>
            <a:r>
              <a:rPr lang="ar-SA" sz="1800" dirty="0" smtClean="0"/>
              <a:t>يعد الامن الفكري من احد المقومات الاساسية لصلاح المجتمعات والدول ، وفي هذا العصر (العولمة) المنفتح على العالم اصبحت عملية التحكم والسيطرة على مصادر المعلومات امرا في غاية الصعوبة ، حيث ان هناك بعض المنظمات التابعة لدول معينة تحاول ان تزعزع من أمن و استقرار الدول وتحاول ان تأثر على بعض افكار الشباب من خلال دعوتهم الى التمرد والعصيان والتحرر من بوتقة الاسرة ، بالاضافة الى سعيها نحو تدمير الأمن العام للدولة .</a:t>
            </a:r>
          </a:p>
          <a:p>
            <a:pPr algn="just" rtl="1" eaLnBrk="1" hangingPunct="1">
              <a:lnSpc>
                <a:spcPct val="150000"/>
              </a:lnSpc>
              <a:buAutoNum type="arabicPeriod" startAt="3"/>
            </a:pPr>
            <a:r>
              <a:rPr lang="ar-SA" sz="1800" b="1" dirty="0" smtClean="0"/>
              <a:t>الأضرار الثقافية والاجتماعية :</a:t>
            </a:r>
          </a:p>
          <a:p>
            <a:pPr marL="55563" indent="231775" algn="just" rtl="1" eaLnBrk="1" hangingPunct="1">
              <a:lnSpc>
                <a:spcPct val="150000"/>
              </a:lnSpc>
            </a:pPr>
            <a:r>
              <a:rPr lang="ar-SA" sz="1800" dirty="0" smtClean="0"/>
              <a:t>كما اسلفا فان شبكة الانترنت لم تعد ملكا لاحد بل اصبحا لدينا ما يسمى بمجتمع الانترنت الذي من خلاله تستطيع ان تتواصل مع الاخرين ، ففي مجال الأضرار الثقافية تبرز قضية اللغة والمحافظة على اللغة العربية أمام اللغات الاخرى ، هذا من جانب الثقافة ، اما من جانب الاضرار الاجتماعية فإن الانترنت سوف يقضي على الصلات الاجتماعية والمقابلات الشخصية وخير دليل على ذلك تزايد عدد الاشخاص الذين يستخدمون الدردشة </a:t>
            </a:r>
            <a:r>
              <a:rPr lang="en-US" sz="1800" dirty="0" smtClean="0"/>
              <a:t>Chatting</a:t>
            </a:r>
            <a:r>
              <a:rPr lang="ar-SA" sz="1800" dirty="0" smtClean="0"/>
              <a:t> للتواصل مع الاخرين .</a:t>
            </a:r>
            <a:endParaRPr lang="ar-JO" sz="1800" dirty="0" smtClean="0"/>
          </a:p>
          <a:p>
            <a:pPr algn="just" rtl="1" eaLnBrk="1" hangingPunct="1">
              <a:lnSpc>
                <a:spcPct val="150000"/>
              </a:lnSpc>
              <a:buFont typeface="+mj-lt"/>
              <a:buAutoNum type="arabicPeriod"/>
            </a:pPr>
            <a:endParaRPr lang="ar-JO" sz="1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الاضرار التي يمكن حدوثها عند استخدام شبكة الانترنت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بطريقه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eaLnBrk="1" hangingPunct="1">
              <a:lnSpc>
                <a:spcPct val="150000"/>
              </a:lnSpc>
              <a:buAutoNum type="arabicPeriod" startAt="4"/>
            </a:pPr>
            <a:r>
              <a:rPr lang="ar-SA" sz="1800" b="1" dirty="0" smtClean="0"/>
              <a:t>الإضرار بالعقيدة الاسلامية :</a:t>
            </a:r>
          </a:p>
          <a:p>
            <a:pPr marL="1588" indent="339725" algn="just" rtl="1" eaLnBrk="1" hangingPunct="1">
              <a:lnSpc>
                <a:spcPct val="150000"/>
              </a:lnSpc>
            </a:pPr>
            <a:r>
              <a:rPr lang="ar-SA" sz="1800" dirty="0" smtClean="0"/>
              <a:t>في شبكة الانترنت هناك العديد من المواقع التي تدعو الاشخاص الى الإلحاد ونبذ الدين وممارسة كافة الاعمال دون وجود قيود شرعية ، و تجد في بعض المواقع من يحاول ان يتطاول على الدين الاسلامي من خلال سب رموز الدين وإثارة الفتن بين المسلمين والحاق الضرر باستقرار الدول من خلال الاعمال التخريبة او الارهابية والدعوة نحو اعلان البراءة من هذا الدين كونه دين ارهابي رجعي .</a:t>
            </a:r>
          </a:p>
          <a:p>
            <a:pPr algn="just" rtl="1" eaLnBrk="1" hangingPunct="1">
              <a:lnSpc>
                <a:spcPct val="150000"/>
              </a:lnSpc>
            </a:pPr>
            <a:r>
              <a:rPr lang="ar-SA" sz="1800" b="1" dirty="0" smtClean="0"/>
              <a:t>5.  الدقة والصراحة :</a:t>
            </a:r>
          </a:p>
          <a:p>
            <a:pPr marL="55563" indent="285750" algn="just" rtl="1" eaLnBrk="1" hangingPunct="1">
              <a:lnSpc>
                <a:spcPct val="150000"/>
              </a:lnSpc>
            </a:pPr>
            <a:r>
              <a:rPr lang="ar-SA" sz="1800" dirty="0" smtClean="0"/>
              <a:t>وهي من اهم الاضرار التي يمكن ان تلحق بنا ، فليس كل ما يكتب في الانترنت صحيح ودقيق ، غير ان مصدر الخبر او المعلومة يكون غير واضح ودقيق ، لذلك لا يمكن الاعتماد على كافة المواقع الموجود على شبكة الانترنت للحصول على المعلومات او الاحصاءات او التقرير ، فأغلب الاشاعات والكلام المسيء او الصور المسيئة تنتشر عبر الانترنت وتحديداً من خلال المنتديات او المدونات . </a:t>
            </a:r>
            <a:endParaRPr lang="ar-JO" sz="1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الاضرار التي يمكن حدوثها عند استخدام شبكة الانترنت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بطريقه </a:t>
            </a: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خاطئة </a:t>
            </a: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304800" y="1447800"/>
            <a:ext cx="9067800" cy="4648200"/>
          </a:xfrm>
        </p:spPr>
        <p:txBody>
          <a:bodyPr/>
          <a:lstStyle/>
          <a:p>
            <a:pPr algn="just" rtl="1" eaLnBrk="1" hangingPunct="1">
              <a:lnSpc>
                <a:spcPct val="150000"/>
              </a:lnSpc>
              <a:buAutoNum type="arabicPeriod" startAt="6"/>
            </a:pPr>
            <a:r>
              <a:rPr lang="ar-SA" sz="1800" b="1" dirty="0" smtClean="0"/>
              <a:t>الأضرار الاقتصادية : </a:t>
            </a:r>
          </a:p>
          <a:p>
            <a:pPr marL="53975" indent="233363" algn="just" rtl="1" eaLnBrk="1" hangingPunct="1">
              <a:lnSpc>
                <a:spcPct val="150000"/>
              </a:lnSpc>
            </a:pPr>
            <a:r>
              <a:rPr lang="ar-SA" sz="1800" dirty="0" smtClean="0"/>
              <a:t>شبكة الانترنت سلاح ذو حدين فكما أنه يمكن ان يكون لها جوانب ايجابية لبعض الشركات فإنه بالمقابل هناك جوانب سلبيه تتمثل في الحاق الضرر بالشركات من خلال الدخول على انظمتها وتدمير االبيانات المخزنة فيها من خلال نشر الفيروسات او عطبها او سرقتها ، الامر الذي قد يؤثر في سير العملية الانتاجية والخدمية لهذه الشركات ، او قد يتم مهاجمة بعض الشركات من خلال الدعايات والاعلانات المشوهة .</a:t>
            </a:r>
            <a:endParaRPr lang="ar-SA" sz="1800" dirty="0" smtClean="0"/>
          </a:p>
          <a:p>
            <a:pPr marL="53975" indent="0" algn="just" rtl="1" eaLnBrk="1" hangingPunct="1">
              <a:lnSpc>
                <a:spcPct val="150000"/>
              </a:lnSpc>
            </a:pPr>
            <a:r>
              <a:rPr lang="ar-SA" sz="1800" b="1" dirty="0" smtClean="0"/>
              <a:t>7. الأضرار الصحية : </a:t>
            </a:r>
          </a:p>
          <a:p>
            <a:pPr marL="53975" indent="0" algn="just" rtl="1" eaLnBrk="1" hangingPunct="1">
              <a:lnSpc>
                <a:spcPct val="150000"/>
              </a:lnSpc>
            </a:pPr>
            <a:r>
              <a:rPr lang="ar-SA" sz="1800" dirty="0" smtClean="0"/>
              <a:t>في بعض الاحيان يقود التعلق الشديد بالانترنت الى ما يسمى بإدمان الانترنت وهو مرض في غاية الخطورة ، حيث يقود هذا المرض الشخص نحو الانعزال عن المجتمع المحيط فيه وفي اغلب الاحيان نحو الاكتئاب و الانطواء على النفس وغيرها من الامراض النفسية المتعددة ، بالاضافة الى الحاق الضرر في بعض اجزاء الجسم كالعيون والعمود الفقري والاجهاد العضلي والتوتر.</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a:t>
            </a: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الجرائم لشبكة الانترنت</a:t>
            </a:r>
          </a:p>
        </p:txBody>
      </p:sp>
      <p:sp>
        <p:nvSpPr>
          <p:cNvPr id="3" name="Content Placeholder 2"/>
          <p:cNvSpPr>
            <a:spLocks noGrp="1"/>
          </p:cNvSpPr>
          <p:nvPr>
            <p:ph idx="1"/>
          </p:nvPr>
        </p:nvSpPr>
        <p:spPr/>
        <p:txBody>
          <a:bodyPr/>
          <a:lstStyle/>
          <a:p>
            <a:pPr marL="53975" indent="287338" algn="just" rtl="1"/>
            <a:r>
              <a:rPr lang="ar-SA" sz="1800" dirty="0" smtClean="0"/>
              <a:t>شبكة الانترنت كغيرها من الوسائل التكنولوجية المستحدثة لها منافع كثيرة وفي نفس الوقت لها مساوىء ايضا كثيرة ، والعنصر الاساس الذي يزيد من نسبة المنافع او المساوىء هو </a:t>
            </a:r>
            <a:r>
              <a:rPr lang="ar-SA" sz="1800" b="1" dirty="0" smtClean="0"/>
              <a:t>مستخدم شبكة الانترنت .</a:t>
            </a:r>
          </a:p>
          <a:p>
            <a:pPr marL="53975" indent="287338" algn="just" rtl="1"/>
            <a:endParaRPr lang="ar-SA" sz="1800" b="1" dirty="0" smtClean="0"/>
          </a:p>
          <a:p>
            <a:pPr marL="53975" indent="0" algn="just" rtl="1">
              <a:buFont typeface="Wingdings" pitchFamily="2" charset="2"/>
              <a:buChar char="q"/>
            </a:pPr>
            <a:r>
              <a:rPr lang="ar-SA" sz="1800" b="1" dirty="0" smtClean="0"/>
              <a:t> ما المقصود بجريمة شبكة الانترنت ؟</a:t>
            </a:r>
          </a:p>
          <a:p>
            <a:pPr marL="53975" indent="0" algn="just" rtl="1"/>
            <a:r>
              <a:rPr lang="ar-SA" sz="1800" dirty="0" smtClean="0"/>
              <a:t>يعد مصطلح جريمة الانترنت من المصطلحات الجديدة التي ظهرت في عالمنا الحالي ، وقد وردت عدة تعاريف لتوضيح المقصود بجريمة الانترنت الا ان جميع هذه التعاريف اختصرت في التعريف التالي .</a:t>
            </a:r>
          </a:p>
          <a:p>
            <a:pPr marL="53975" indent="287338" algn="just" rtl="1"/>
            <a:endParaRPr lang="ar-SA" sz="1800" b="1" dirty="0" smtClean="0"/>
          </a:p>
          <a:p>
            <a:pPr marL="53975" indent="287338" algn="just" rtl="1"/>
            <a:r>
              <a:rPr lang="ar-SA" sz="1800" b="1" dirty="0" smtClean="0"/>
              <a:t>جريمة الانترنت </a:t>
            </a:r>
            <a:r>
              <a:rPr lang="en-US" sz="1800" b="1" dirty="0" smtClean="0"/>
              <a:t>Internet Crimes</a:t>
            </a:r>
            <a:r>
              <a:rPr lang="ar-SA" sz="1800" b="1" dirty="0" smtClean="0"/>
              <a:t> </a:t>
            </a:r>
            <a:r>
              <a:rPr lang="ar-SA" sz="1800" dirty="0" smtClean="0"/>
              <a:t>هي</a:t>
            </a:r>
            <a:r>
              <a:rPr lang="ar-SA" sz="1800" b="1" dirty="0" smtClean="0"/>
              <a:t> </a:t>
            </a:r>
            <a:r>
              <a:rPr lang="ar-SA" sz="1800" dirty="0" smtClean="0"/>
              <a:t>جميع </a:t>
            </a:r>
            <a:r>
              <a:rPr lang="ar-SA" sz="1800" dirty="0" smtClean="0"/>
              <a:t>الأفعال المخالفة </a:t>
            </a:r>
            <a:r>
              <a:rPr lang="ar-SA" sz="1800" dirty="0" smtClean="0"/>
              <a:t>للدين والشرع والقيم والنظم المعمول بها في الدول ، </a:t>
            </a:r>
            <a:r>
              <a:rPr lang="ar-SA" sz="1800" dirty="0" smtClean="0"/>
              <a:t>المرتكبة بواسطة الحاسب الآلي، من خلال شبكة الإنترنت، ويشمل ذلك: الجرائم الجنسية والممارسات غير الأخلاقية، جرائم الاختراقات، الجرائم المالية، جرائم إنشاء أو ارتياد المواقع المعادية، جرائم </a:t>
            </a:r>
            <a:r>
              <a:rPr lang="ar-SA" sz="1800" dirty="0" smtClean="0"/>
              <a:t>القرصنة . </a:t>
            </a:r>
            <a:r>
              <a:rPr lang="ar-SA" sz="1100" b="1" dirty="0" smtClean="0"/>
              <a:t>(</a:t>
            </a:r>
            <a:r>
              <a:rPr lang="ar-SA" sz="1100" b="1" dirty="0" smtClean="0"/>
              <a:t> </a:t>
            </a:r>
            <a:r>
              <a:rPr lang="ar-SA" sz="1100" b="1" dirty="0" smtClean="0"/>
              <a:t>المنشاوي للدراسات والبحوث)</a:t>
            </a:r>
            <a:endParaRPr lang="ar-SA" sz="1100" b="1" dirty="0" smtClean="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rtl="1"/>
            <a:r>
              <a:rPr lang="ar-SA" sz="2000" dirty="0" smtClean="0"/>
              <a:t>1- </a:t>
            </a:r>
            <a:r>
              <a:rPr lang="ar-SA" sz="2000" b="1" dirty="0" smtClean="0"/>
              <a:t>الجرائم الجنسية والممارسات غير الأخلاقية </a:t>
            </a:r>
            <a:r>
              <a:rPr lang="ar-SA" sz="2000" b="1" dirty="0" smtClean="0"/>
              <a:t>:</a:t>
            </a:r>
          </a:p>
          <a:p>
            <a:pPr marL="0" indent="287338" algn="just" rtl="1">
              <a:lnSpc>
                <a:spcPct val="150000"/>
              </a:lnSpc>
            </a:pPr>
            <a:r>
              <a:rPr lang="ar-SA" sz="1800" dirty="0" smtClean="0"/>
              <a:t>يندرج تحت هذا البند جرائم ارتياد المواقع الإباحية، الشراء منها، الاشتراك فيها، أو إنشائها. وقد" أصبح الانتشار الواسع للصور والأفلام الإباحية على شبكة الإنترنت يشكل قضية ذات اهتمام عالمي في الوقت الراهن، بسبب الازدياد الهائل في أعداد مستخدمي الإنترنت حول العالم" ( الزعاليل، 1420هـ: 76 </a:t>
            </a:r>
            <a:r>
              <a:rPr lang="ar-SA" sz="1800" dirty="0" smtClean="0"/>
              <a:t>).</a:t>
            </a:r>
          </a:p>
          <a:p>
            <a:pPr marL="0" indent="109538" algn="just" rtl="1">
              <a:lnSpc>
                <a:spcPct val="150000"/>
              </a:lnSpc>
            </a:pPr>
            <a:r>
              <a:rPr lang="ar-SA" sz="1800" dirty="0" smtClean="0"/>
              <a:t> </a:t>
            </a:r>
            <a:r>
              <a:rPr lang="ar-SA" sz="1800" dirty="0" smtClean="0"/>
              <a:t>وتختلف المواقع الإباحية عن القوائم البريدية - التي تخصص لتبادل الصور والأفلام الجنسية - في أن المواقع الإباحية غالبا ما يكون الهدف منها الربح المادي حيث يستوجب على متصفح هذه المواقع دفع مبلغ مقطوع مقابل مشاهدة فيلم لوقت محدد أو دفع اشتراك شهري أو  سنوي مقابل الاستفادة من خدمات هذه المواقع، وأن  كانت بعض هذه المواقع تحاول استدراج مرتاديها بتقديم خدمة إرسال صور جنسية مجانية يومية على عناوينهم البريدية، كما أن تصفح الموقع يتطلب في الغالب الاتصال المباشر بشبكة </a:t>
            </a:r>
            <a:r>
              <a:rPr lang="ar-SA" sz="1800" dirty="0" smtClean="0"/>
              <a:t>الإنترنت .</a:t>
            </a:r>
            <a:endParaRPr lang="en-US" sz="1800" dirty="0" smtClean="0"/>
          </a:p>
          <a:p>
            <a:pPr rtl="1"/>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marL="55563" indent="285750" algn="just" rtl="1">
              <a:lnSpc>
                <a:spcPct val="150000"/>
              </a:lnSpc>
            </a:pPr>
            <a:r>
              <a:rPr lang="ar-SA" sz="1800" dirty="0" smtClean="0"/>
              <a:t>فارتياد مثل هذه المواقع ومشاهدة المواد الجنسية بها من المحظورات الشرعية التي حرص الشارع الحكيم على التنبيه عليها وتحريمها، بل أن الشارع الحكيم امرنا بغض البصر وحرّم النظر إلى الأجنبيات سواء بصورة أو حقيقة وليس فقط تجنب النظر إلى الحرام فقال عز وجل في كتابه الحكيم في سورة النور: ﴿ قُلْ لِلْمُؤْمِنِينَ يَغُضُّوا مِنْ أَبْصَارِهِمْ وَيَحْفَظُوا فُرُوجَهُمْ ذَلِكَ أَزْكَى لَهُمْ إِنَّ اللَّهَ خَبِيرٌ بِمَا يَصْنَعُونَ(30) </a:t>
            </a:r>
            <a:r>
              <a:rPr lang="ar-SA" sz="1800" dirty="0" smtClean="0"/>
              <a:t>﴾.</a:t>
            </a:r>
          </a:p>
          <a:p>
            <a:pPr marL="55563" indent="285750" algn="just" rtl="1">
              <a:lnSpc>
                <a:spcPct val="150000"/>
              </a:lnSpc>
            </a:pPr>
            <a:endParaRPr lang="ar-SA" sz="1800" dirty="0" smtClean="0"/>
          </a:p>
          <a:p>
            <a:pPr marL="55563" indent="285750" algn="just" rtl="1">
              <a:lnSpc>
                <a:spcPct val="150000"/>
              </a:lnSpc>
            </a:pPr>
            <a:r>
              <a:rPr lang="ar-SA" sz="1800" dirty="0" smtClean="0"/>
              <a:t>ولقد وعد الله الذين يحبون ان ينشروا الفاحشة والمنكر بين الناس بالعذاب الأليم في الدنياي  والاخرة  اذ قال الله </a:t>
            </a:r>
            <a:r>
              <a:rPr lang="ar-SA" sz="1800" dirty="0" smtClean="0"/>
              <a:t>عز وجل </a:t>
            </a:r>
            <a:r>
              <a:rPr lang="ar-SA" sz="1800" dirty="0" smtClean="0"/>
              <a:t>في سورة </a:t>
            </a:r>
            <a:r>
              <a:rPr lang="ar-SA" sz="1800" dirty="0" smtClean="0"/>
              <a:t>النور</a:t>
            </a:r>
            <a:r>
              <a:rPr lang="ar-SA" sz="1800" dirty="0" smtClean="0"/>
              <a:t>:﴿ </a:t>
            </a:r>
            <a:r>
              <a:rPr lang="ar-SA" sz="1800" dirty="0" smtClean="0"/>
              <a:t>إِنَّ الَّذِينَ يُحِبُّونَ أَنْ تَشِيعَ الْفَاحِشَةُ فِي الَّذِينَ آمَنُوا لَهُمْ عَذَابٌ أَلِيمٌ فِي الدُّنْيَا وَالْآخِرَةِ وَاللَّهُ يَعْلَمُ وَأَنْتُمْ لَا تَعْلَمُونَ(19) ﴾</a:t>
            </a:r>
            <a:endParaRPr lang="en-US" sz="1800" dirty="0" smtClean="0"/>
          </a:p>
          <a:p>
            <a:pPr marL="55563" indent="285750" algn="just" rtl="1">
              <a:lnSpc>
                <a:spcPct val="150000"/>
              </a:lnSpc>
            </a:pPr>
            <a:r>
              <a:rPr lang="ar-SA" sz="1800" dirty="0" smtClean="0"/>
              <a:t> </a:t>
            </a:r>
            <a:endParaRPr lang="en-US" sz="1800" dirty="0" smtClean="0"/>
          </a:p>
          <a:p>
            <a:pPr algn="just">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algn="just" rtl="1">
              <a:lnSpc>
                <a:spcPct val="150000"/>
              </a:lnSpc>
            </a:pPr>
            <a:r>
              <a:rPr lang="ar-SA" sz="2000" dirty="0" smtClean="0"/>
              <a:t>2. </a:t>
            </a:r>
            <a:r>
              <a:rPr lang="ar-SA" sz="2000" b="1" dirty="0" smtClean="0"/>
              <a:t>.</a:t>
            </a:r>
            <a:r>
              <a:rPr lang="ar-SA" sz="2000" dirty="0" smtClean="0"/>
              <a:t> </a:t>
            </a:r>
            <a:r>
              <a:rPr lang="ar-SA" sz="2000" b="1" dirty="0" smtClean="0"/>
              <a:t>جرائم القذف </a:t>
            </a:r>
            <a:r>
              <a:rPr lang="ar-SA" sz="2000" b="1" dirty="0" smtClean="0"/>
              <a:t>وتشويه سمعة </a:t>
            </a:r>
            <a:r>
              <a:rPr lang="ar-SA" sz="2000" b="1" dirty="0" smtClean="0"/>
              <a:t>الاشخاص :</a:t>
            </a:r>
          </a:p>
          <a:p>
            <a:pPr marL="55563" indent="285750" algn="just" rtl="1">
              <a:lnSpc>
                <a:spcPct val="150000"/>
              </a:lnSpc>
            </a:pPr>
            <a:r>
              <a:rPr lang="ar-SA" sz="1800" dirty="0" smtClean="0"/>
              <a:t>تعمل هذه المواقع على ابراز سلبيات الشخص المستهدف ونشر </a:t>
            </a:r>
            <a:r>
              <a:rPr lang="ar-SA" sz="1800" dirty="0" smtClean="0"/>
              <a:t>اسراره ، </a:t>
            </a:r>
            <a:r>
              <a:rPr lang="ar-SA" sz="1800" dirty="0" smtClean="0"/>
              <a:t>والتي قد يتم الحصول عليها بطريقة غير مشروعة بعد الدخول على </a:t>
            </a:r>
            <a:r>
              <a:rPr lang="ar-SA" sz="1800" dirty="0" smtClean="0"/>
              <a:t>جهازه ، </a:t>
            </a:r>
            <a:r>
              <a:rPr lang="ar-SA" sz="1800" dirty="0" smtClean="0"/>
              <a:t>أو  بتلفيق الاخبار عنه. </a:t>
            </a:r>
            <a:r>
              <a:rPr lang="ar-SA" sz="1800" dirty="0" smtClean="0"/>
              <a:t>وهناك العديد من الحوادث التي حصلت بين مستخدمي الانترنت ، حيث يقوم بعض الاشخاص بالتسلل الى الحاسبات الشخصية لبعض مستخدمي الانترنت او من خلال الحصول على بيانات الشخص عن طريق الدردشة </a:t>
            </a:r>
            <a:r>
              <a:rPr lang="en-US" sz="1800" dirty="0" smtClean="0"/>
              <a:t>Chatting </a:t>
            </a:r>
            <a:r>
              <a:rPr lang="ar-SA" sz="1800" dirty="0" smtClean="0"/>
              <a:t> وغيرها من الطرق ، الامر الذي يقود بعد ذلك الى ابتزاز الاشخاص جنسياً او مادياً ، وفي حالة الرفض يتم نشر هذه صورهم او اخبارهم  في المنتديات وساحات الحوار .  </a:t>
            </a:r>
          </a:p>
          <a:p>
            <a:pPr marL="55563" indent="285750" algn="just" rtl="1">
              <a:lnSpc>
                <a:spcPct val="150000"/>
              </a:lnSpc>
            </a:pPr>
            <a:endParaRPr lang="en-US" sz="1800" dirty="0" smtClean="0"/>
          </a:p>
          <a:p>
            <a:pPr algn="just" rtl="1">
              <a:lnSpc>
                <a:spcPct val="150000"/>
              </a:lnSpc>
            </a:pPr>
            <a:endParaRPr lang="en-US" sz="1800" dirty="0" smtClean="0"/>
          </a:p>
          <a:p>
            <a:pPr algn="just" rtl="1">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marL="1588" indent="339725" algn="just" rtl="1">
              <a:lnSpc>
                <a:spcPct val="150000"/>
              </a:lnSpc>
            </a:pPr>
            <a:r>
              <a:rPr lang="ar-SA" sz="1800" dirty="0" smtClean="0"/>
              <a:t>والذي يتعدى على الاشخاص بالقذف يعتبر  مُجَّرم شرعاً، ونظرا لشناعة الجرم ومدى تاثيره السلبي على المجنى عليه والمجتمع كونه يساعد على اشاعة الفاحشة بين الناس  ،</a:t>
            </a:r>
            <a:r>
              <a:rPr lang="ar-SA" sz="1800" dirty="0" smtClean="0"/>
              <a:t>فقد </a:t>
            </a:r>
            <a:r>
              <a:rPr lang="ar-SA" sz="1800" dirty="0" smtClean="0"/>
              <a:t>جعل عقوبته من الحدود </a:t>
            </a:r>
            <a:r>
              <a:rPr lang="ar-SA" sz="1800" dirty="0" smtClean="0"/>
              <a:t>التي </a:t>
            </a:r>
            <a:r>
              <a:rPr lang="ar-SA" sz="1800" dirty="0" smtClean="0"/>
              <a:t>لا يملك احد حق التنازل عنه ولا يجوز العفو عنها بعد طلب المخاصمة امام القضاء،كما جعلها عقوبة ذات </a:t>
            </a:r>
            <a:r>
              <a:rPr lang="ar-SA" sz="1800" dirty="0" smtClean="0"/>
              <a:t>شقين</a:t>
            </a:r>
          </a:p>
          <a:p>
            <a:pPr marL="1588" indent="339725" algn="just" rtl="1">
              <a:lnSpc>
                <a:spcPct val="150000"/>
              </a:lnSpc>
            </a:pPr>
            <a:r>
              <a:rPr lang="ar-SA" sz="1800" dirty="0" smtClean="0"/>
              <a:t> </a:t>
            </a:r>
            <a:r>
              <a:rPr lang="ar-SA" sz="1800" dirty="0" smtClean="0"/>
              <a:t>الأول عقوبة بدنية بجلده ثمانين جلدة لقوله تعإلى في سورة النور﴿ وَالَّذِينَ يَرْمُونَ الْمُحْصَنَاتِ ثُمَّ لَمْ يَأْتُوا بِأَرْبَعَةِ شُهَدَاءَ فَاجْلِدُوهُمْ ثَمَانِينَ جَلْدَةً (4) </a:t>
            </a:r>
            <a:r>
              <a:rPr lang="ar-SA" sz="1800" dirty="0" smtClean="0"/>
              <a:t>﴾.</a:t>
            </a:r>
          </a:p>
          <a:p>
            <a:pPr marL="1588" indent="339725" algn="just" rtl="1">
              <a:lnSpc>
                <a:spcPct val="150000"/>
              </a:lnSpc>
            </a:pPr>
            <a:r>
              <a:rPr lang="ar-SA" sz="1800" dirty="0" smtClean="0"/>
              <a:t>والشق </a:t>
            </a:r>
            <a:r>
              <a:rPr lang="ar-SA" sz="1800" dirty="0" smtClean="0"/>
              <a:t>الثاني عقوبة معنوية بعدم قبول شهادة الجاني بعد ثبوت جلده لقوله تعإلى في ذات الاية وذات السورة: ﴿ وَلَا تَقْبَلُوا لَهُمْ شَهَادَةً أَبَدًا وَأولَئِكَ هُمْ الْفَاسِقُونَ (4) ﴾ وشدد رسول الله صلى الله عليه وسلم في جريمة القذف حيث اعتبرها من الموبقات فقال عليه الصلاة والسلام في الحديث المتفق عليه "اجتنبوا السبع الموبقات، قالوا يارسول الله، وما هن؟ قال الشرك بالله، والسحر، وقتل النفس التي حرم الله الا بالحق، وأكل الربا، واكل مال اليتيم، والتولي يوم الزحف، وقذف المحصنات المؤمنات الغافلات". </a:t>
            </a:r>
            <a:endParaRPr lang="en-US" sz="1800" dirty="0" smtClean="0"/>
          </a:p>
          <a:p>
            <a:pPr algn="just" rtl="1">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495300" y="1447800"/>
            <a:ext cx="8915400" cy="4800600"/>
          </a:xfrm>
        </p:spPr>
        <p:txBody>
          <a:bodyPr/>
          <a:lstStyle/>
          <a:p>
            <a:pPr algn="just" rtl="1">
              <a:lnSpc>
                <a:spcPct val="150000"/>
              </a:lnSpc>
            </a:pPr>
            <a:r>
              <a:rPr lang="ar-SA" sz="2000" b="1" dirty="0" smtClean="0"/>
              <a:t>3. </a:t>
            </a:r>
            <a:r>
              <a:rPr lang="ar-SA" sz="2000" b="1" dirty="0" smtClean="0"/>
              <a:t>جريمة استخدام </a:t>
            </a:r>
            <a:r>
              <a:rPr lang="ar-SA" sz="2000" b="1" dirty="0" smtClean="0"/>
              <a:t>البروكسي للدخول إلى  المواقع </a:t>
            </a:r>
            <a:r>
              <a:rPr lang="ar-SA" sz="2000" b="1" dirty="0" smtClean="0"/>
              <a:t>المحجوبة :</a:t>
            </a:r>
          </a:p>
          <a:p>
            <a:pPr marL="1588" indent="176213" algn="just" rtl="1">
              <a:lnSpc>
                <a:spcPct val="150000"/>
              </a:lnSpc>
            </a:pPr>
            <a:r>
              <a:rPr lang="ar-SA" sz="1800" dirty="0" smtClean="0"/>
              <a:t>البروكسي </a:t>
            </a:r>
            <a:r>
              <a:rPr lang="en-US" sz="1800" dirty="0" smtClean="0"/>
              <a:t>Proxy</a:t>
            </a:r>
            <a:r>
              <a:rPr lang="ar-SA" sz="1800" dirty="0" smtClean="0"/>
              <a:t> </a:t>
            </a:r>
            <a:r>
              <a:rPr lang="ar-SA" sz="1800" dirty="0" smtClean="0"/>
              <a:t>هو برنامج وسيط </a:t>
            </a:r>
            <a:r>
              <a:rPr lang="ar-SA" sz="1800" dirty="0" smtClean="0"/>
              <a:t> بين مستخدمي الانترنت ومواقع الانترنت حيث يستخدم </a:t>
            </a:r>
            <a:r>
              <a:rPr lang="ar-SA" sz="1800" dirty="0" smtClean="0"/>
              <a:t>لتجأوز المواقع المحجوبة </a:t>
            </a:r>
            <a:r>
              <a:rPr lang="ar-SA" sz="1800" dirty="0" smtClean="0"/>
              <a:t>والتي </a:t>
            </a:r>
            <a:r>
              <a:rPr lang="ar-SA" sz="1800" dirty="0" smtClean="0"/>
              <a:t>عادة ما تكون هذه المواقع المحجوبة اما مواقع جنسية أو سياسية معادية للدولة، وقد يتم حجب بعض المواقع التي لا يفترض حجبها كبعض المواقع العلمية والتي تنشر احصائيات عن الجرائم أو حتى بعض المواقع العادية ويعود ذلك للالية التي يتم بها عملية ترشيح المواقع وربما لخطأ بشري في حجب موقع غير مطلوب حجبه، ولذلك فقد تجد من يستخدم البروكسي للدخول إلى موقع علمي أو موقع عادي حجب خطأً، وهذا في حكم النادر والشاذ لا حكم له، في حين ان الغالبية العظمى تستخدم البروكسي للدخول إلى المواقع الجنسية أو المواقع السياسية ولكن بدرجة </a:t>
            </a:r>
            <a:r>
              <a:rPr lang="ar-SA" sz="1800" dirty="0" smtClean="0"/>
              <a:t>اقل .</a:t>
            </a:r>
          </a:p>
          <a:p>
            <a:pPr marL="1588" indent="176213" algn="just" rtl="1">
              <a:lnSpc>
                <a:spcPct val="150000"/>
              </a:lnSpc>
            </a:pPr>
            <a:r>
              <a:rPr lang="ar-SA" sz="1800" dirty="0" smtClean="0"/>
              <a:t>ومن هنا فاستعمال البروكسي للدخول إلى المواقع </a:t>
            </a:r>
            <a:r>
              <a:rPr lang="ar-SA" sz="1800" dirty="0" smtClean="0"/>
              <a:t>المحجوبة </a:t>
            </a:r>
            <a:r>
              <a:rPr lang="ar-SA" sz="1800" dirty="0" smtClean="0"/>
              <a:t>يعتبر امرا مخالفا للنظام الذي اقر حجب تلك المواقع حتى لو افترضنا جدلا ان هناك نسبة بسيطة جدا قد تستخدم البروكسي للدخول إلى المواقع التي قد تكون حجبت بطريق الخطأ، الا ان هذه النسبة سواء من الافراد أو من المواقع التي تحجب بالخطأ تكاد لاتذكر </a:t>
            </a:r>
            <a:r>
              <a:rPr lang="ar-SA" sz="1800" dirty="0" smtClean="0"/>
              <a:t>، لذلك فمن الواجب على مستخدم الانترنت احترام </a:t>
            </a:r>
            <a:r>
              <a:rPr lang="ar-SA" sz="1800" dirty="0" smtClean="0"/>
              <a:t>النظام والتقيد به دون ان يعمل بوسيلة أو بأخرى تجاوز هذا </a:t>
            </a:r>
            <a:r>
              <a:rPr lang="ar-SA" sz="1800" dirty="0" smtClean="0"/>
              <a:t>النظام .</a:t>
            </a:r>
            <a:endParaRPr lang="en-US" sz="1800" dirty="0" smtClean="0"/>
          </a:p>
          <a:p>
            <a:pPr marL="1588" indent="176213" algn="just" rtl="1">
              <a:lnSpc>
                <a:spcPct val="150000"/>
              </a:lnSpc>
            </a:pPr>
            <a:endParaRPr lang="en-US" sz="1800" dirty="0" smtClean="0"/>
          </a:p>
          <a:p>
            <a:pPr algn="just">
              <a:lnSpc>
                <a:spcPct val="150000"/>
              </a:lnSpc>
            </a:pPr>
            <a:endParaRPr lang="ar-SA"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algn="just" rtl="1"/>
            <a:r>
              <a:rPr lang="ar-SA" sz="2000" b="1" dirty="0" smtClean="0"/>
              <a:t>4</a:t>
            </a:r>
            <a:r>
              <a:rPr lang="ar-SA" sz="2000" b="1" dirty="0" smtClean="0"/>
              <a:t>.</a:t>
            </a:r>
            <a:r>
              <a:rPr lang="ar-SA" sz="2000" dirty="0" smtClean="0"/>
              <a:t> </a:t>
            </a:r>
            <a:r>
              <a:rPr lang="ar-SA" sz="2000" b="1" dirty="0" smtClean="0"/>
              <a:t>إخفاء </a:t>
            </a:r>
            <a:r>
              <a:rPr lang="ar-SA" sz="2000" b="1" dirty="0" smtClean="0"/>
              <a:t>الشخصية : </a:t>
            </a:r>
          </a:p>
          <a:p>
            <a:pPr marL="55563" indent="285750" algn="just" rtl="1">
              <a:lnSpc>
                <a:spcPct val="150000"/>
              </a:lnSpc>
            </a:pPr>
            <a:r>
              <a:rPr lang="ar-SA" sz="1800" dirty="0" smtClean="0"/>
              <a:t>توجد </a:t>
            </a:r>
            <a:r>
              <a:rPr lang="ar-SA" sz="1800" dirty="0" smtClean="0"/>
              <a:t>الكثير من البرامج التي تمكن المستخدم من إخفاء شخصيته سواء اثناء إرسال البريد أو اثناء تصفح المواقع. ولا شك ان اغلب من يستخدم هذه البرامج هدفهم غير نبيل، فيسعون من خلالها إلى إخفاء شخصيتهم خوفا من مسائلة نظامية أو خجلا من تصرف غير لائق يقومون به. ومن الامور المسلمة بها شرعا وعرفا ان الافعال الطيبة لا يخجل منها الاشخاص بل يسعون </a:t>
            </a:r>
            <a:r>
              <a:rPr lang="ar-SA" sz="1800" dirty="0" smtClean="0"/>
              <a:t>عادة الى اظهارها والاعلان </a:t>
            </a:r>
            <a:r>
              <a:rPr lang="ar-SA" sz="1800" dirty="0" smtClean="0"/>
              <a:t>عنها والافتخار </a:t>
            </a:r>
            <a:r>
              <a:rPr lang="ar-SA" sz="1800" dirty="0" smtClean="0"/>
              <a:t>بها ، </a:t>
            </a:r>
            <a:r>
              <a:rPr lang="ar-SA" sz="1800" dirty="0" smtClean="0"/>
              <a:t>اما الافعال المشينة فيحرص الغالبية على اخفائها. فاخفاء الشخصية غالبا امر مشين وتهرب من </a:t>
            </a:r>
            <a:r>
              <a:rPr lang="ar-SA" sz="1800" dirty="0" smtClean="0"/>
              <a:t>المسؤولية </a:t>
            </a:r>
            <a:r>
              <a:rPr lang="ar-SA" sz="1800" dirty="0" smtClean="0"/>
              <a:t>التي قد تلحق بالشخص متى ما عرفت شخصيته، ولعل ما يدل على ذلك حديث رسول الله صلى الله عليه وسلم الذي رواه مسلم في صحيحه </a:t>
            </a:r>
            <a:r>
              <a:rPr lang="ar-SA" sz="1800" dirty="0" smtClean="0"/>
              <a:t>” البر </a:t>
            </a:r>
            <a:r>
              <a:rPr lang="ar-SA" sz="1800" dirty="0" smtClean="0"/>
              <a:t>حسن الخلق، والاثم ما حاك في صدرك وكرهت ان يطلع عليه الناس".</a:t>
            </a:r>
            <a:endParaRPr lang="en-US" sz="1800" dirty="0" smtClean="0"/>
          </a:p>
          <a:p>
            <a:endParaRPr lang="ar-SA"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304800" y="1524000"/>
            <a:ext cx="9105900" cy="4525963"/>
          </a:xfrm>
        </p:spPr>
        <p:txBody>
          <a:bodyPr/>
          <a:lstStyle/>
          <a:p>
            <a:pPr algn="just" rtl="1">
              <a:lnSpc>
                <a:spcPct val="150000"/>
              </a:lnSpc>
            </a:pPr>
            <a:r>
              <a:rPr lang="ar-SA" sz="2000" b="1" dirty="0" smtClean="0"/>
              <a:t>5. إنتحال </a:t>
            </a:r>
            <a:r>
              <a:rPr lang="ar-SA" sz="2000" b="1" dirty="0" smtClean="0"/>
              <a:t>الشخصية :</a:t>
            </a:r>
            <a:endParaRPr lang="en-US" sz="2000" b="1" dirty="0" smtClean="0"/>
          </a:p>
          <a:p>
            <a:pPr algn="just" rtl="1">
              <a:lnSpc>
                <a:spcPct val="150000"/>
              </a:lnSpc>
            </a:pPr>
            <a:r>
              <a:rPr lang="ar-SA" sz="1800" dirty="0" smtClean="0"/>
              <a:t> </a:t>
            </a:r>
            <a:r>
              <a:rPr lang="ar-SA" sz="1800" dirty="0" smtClean="0"/>
              <a:t>وهي تنقسم إلى قسمين:</a:t>
            </a:r>
            <a:endParaRPr lang="en-US" sz="1800" dirty="0" smtClean="0"/>
          </a:p>
          <a:p>
            <a:pPr algn="just" rtl="1">
              <a:lnSpc>
                <a:spcPct val="150000"/>
              </a:lnSpc>
            </a:pPr>
            <a:r>
              <a:rPr lang="ar-SA" sz="1800" dirty="0" smtClean="0"/>
              <a:t> </a:t>
            </a:r>
            <a:r>
              <a:rPr lang="ar-SA" sz="1800" b="1" dirty="0" smtClean="0"/>
              <a:t>أ-</a:t>
            </a:r>
            <a:r>
              <a:rPr lang="ar-SA" sz="1800" dirty="0" smtClean="0"/>
              <a:t>  </a:t>
            </a:r>
            <a:r>
              <a:rPr lang="ar-SA" sz="1800" dirty="0" smtClean="0"/>
              <a:t> </a:t>
            </a:r>
            <a:r>
              <a:rPr lang="ar-SA" sz="1800" b="1" dirty="0" smtClean="0"/>
              <a:t>انتحال شخصية الفرد : </a:t>
            </a:r>
            <a:endParaRPr lang="en-US" sz="1800" dirty="0" smtClean="0"/>
          </a:p>
          <a:p>
            <a:pPr marL="55563" indent="231775" algn="just" rtl="1">
              <a:lnSpc>
                <a:spcPct val="150000"/>
              </a:lnSpc>
            </a:pPr>
            <a:r>
              <a:rPr lang="ar-SA" sz="1800" dirty="0" smtClean="0"/>
              <a:t>تعتبر جرائم انتحال شخصية الآخرين من الجرائم القديمة الا ان التنامي المتزايد لشبكة الإنترنت اعطى المجرمين قدرة اكبر على جمع المعلومات الشخصية المطلوبة عن الضحية والاستفادة منها في ارتكاب جرائمهم. فتنتشر في شبكة الإنترنت الكثير من الاعلانات المشبوهة والتي تداعب عادة غريزة الطمع الانساني في محاولة الاستيلاء على معلومات اختيارية من الضحية، فهناك مثلا اعلان عن جائزة فخمة يكسبها من يساهم بمبلغ رمزي لجهة خيرية والذي يتطلب بطبيعة الحال الافصاح عن بعض المعلومات الشخصية كالاسم والعنوان </a:t>
            </a:r>
            <a:r>
              <a:rPr lang="ar-SA" sz="1800" dirty="0" smtClean="0"/>
              <a:t>والأهم </a:t>
            </a:r>
            <a:r>
              <a:rPr lang="ar-SA" sz="1800" dirty="0" smtClean="0"/>
              <a:t>رقم بطاقة الائتمان لخصم المبلغ الرمزي لصالح الجهة الخيرية، وبالرغم من ان مثل هذا الاعلان من الوضوح بمكان انه عملية نصب واحتيال الا انه ليس من المستبعد ان يقع ضحيته الكثير من مستخدمي الإنترنت. </a:t>
            </a:r>
            <a:endParaRPr lang="en-US" sz="1800" dirty="0" smtClean="0"/>
          </a:p>
          <a:p>
            <a:pPr algn="just">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a:xfrm>
            <a:off x="304800" y="1524000"/>
            <a:ext cx="9105900" cy="4525963"/>
          </a:xfrm>
        </p:spPr>
        <p:txBody>
          <a:bodyPr/>
          <a:lstStyle/>
          <a:p>
            <a:pPr algn="just" rtl="1">
              <a:lnSpc>
                <a:spcPct val="150000"/>
              </a:lnSpc>
            </a:pPr>
            <a:r>
              <a:rPr lang="ar-SA" sz="2000" b="1" dirty="0" smtClean="0"/>
              <a:t>5. إنتحال </a:t>
            </a:r>
            <a:r>
              <a:rPr lang="ar-SA" sz="2000" b="1" dirty="0" smtClean="0"/>
              <a:t>الشخصية :</a:t>
            </a:r>
            <a:endParaRPr lang="en-US" sz="2000" b="1" dirty="0" smtClean="0"/>
          </a:p>
          <a:p>
            <a:pPr algn="just" rtl="1">
              <a:lnSpc>
                <a:spcPct val="150000"/>
              </a:lnSpc>
            </a:pPr>
            <a:r>
              <a:rPr lang="ar-SA" sz="1800" dirty="0" smtClean="0"/>
              <a:t> </a:t>
            </a:r>
            <a:r>
              <a:rPr lang="ar-SA" sz="1800" dirty="0" smtClean="0"/>
              <a:t>وهي تنقسم إلى قسمين:</a:t>
            </a:r>
            <a:endParaRPr lang="en-US" sz="1800" dirty="0" smtClean="0"/>
          </a:p>
          <a:p>
            <a:pPr algn="just" rtl="1"/>
            <a:r>
              <a:rPr lang="ar-SA" sz="1800" dirty="0" smtClean="0"/>
              <a:t> </a:t>
            </a:r>
            <a:r>
              <a:rPr lang="ar-SA" sz="1800" b="1" dirty="0" smtClean="0"/>
              <a:t>‌ب-</a:t>
            </a:r>
            <a:r>
              <a:rPr lang="ar-SA" sz="1800" dirty="0" smtClean="0"/>
              <a:t>    </a:t>
            </a:r>
            <a:r>
              <a:rPr lang="ar-SA" sz="1800" b="1" dirty="0" smtClean="0"/>
              <a:t>انتحال شخصية المواقع : </a:t>
            </a:r>
            <a:endParaRPr lang="en-US" sz="1800" dirty="0" smtClean="0"/>
          </a:p>
          <a:p>
            <a:pPr marL="55563" indent="339725" algn="just" rtl="1">
              <a:lnSpc>
                <a:spcPct val="150000"/>
              </a:lnSpc>
            </a:pPr>
            <a:r>
              <a:rPr lang="ar-SA" sz="1800" dirty="0" smtClean="0"/>
              <a:t>مع ان هذا الاسوب يعتبر حديث نسبياً، الا انه اشد خطورة واكثر صعوبة في اكتشافه من انتحال شخصية الافراد، حيث يمكن تنفيذ هذا الاسلوب حتى مع المواقع التي يتم الاتصال بها من خلال نظم الاتصال الامن (</a:t>
            </a:r>
            <a:r>
              <a:rPr lang="en-US" sz="1800" dirty="0" smtClean="0"/>
              <a:t>Secured Server</a:t>
            </a:r>
            <a:r>
              <a:rPr lang="ar-SA" sz="1800" dirty="0" smtClean="0"/>
              <a:t>) حيث يمكن وبسهولة اختراق مثل هذا الحاجز </a:t>
            </a:r>
            <a:r>
              <a:rPr lang="ar-SA" sz="1800" dirty="0" smtClean="0"/>
              <a:t>الامني ، </a:t>
            </a:r>
            <a:r>
              <a:rPr lang="ar-SA" sz="1800" dirty="0" smtClean="0"/>
              <a:t>وتتم عملية الانتحال بهجوم يشنه المجرم على الموقع للسيطرة عليه ومن ثم يقوم بتحويله كموقع </a:t>
            </a:r>
            <a:r>
              <a:rPr lang="ar-SA" sz="1800" dirty="0" smtClean="0"/>
              <a:t>بيني ، </a:t>
            </a:r>
            <a:r>
              <a:rPr lang="ar-SA" sz="1800" dirty="0" smtClean="0"/>
              <a:t>أو  يحأول المجرم اختراق موقع لاحد مقدمي الخدمة المشهورين ثم يقوم بتركيب البرنامج الخاص به هناك مما يؤدي إلى  توجيه أي شخص إلى موقعه بمجرد كتابة اسم الموقع المشهور. ويتوقع ان يكثر استخدام اسلوب انتحال شخصية المواقع في المستقبل نظرا لصعوبة </a:t>
            </a:r>
            <a:r>
              <a:rPr lang="ar-SA" sz="1800" dirty="0" smtClean="0"/>
              <a:t>اكتشافها.</a:t>
            </a:r>
            <a:endParaRPr lang="en-US" sz="1800" dirty="0" smtClean="0"/>
          </a:p>
          <a:p>
            <a:pPr algn="just">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algn="just" rtl="1">
              <a:lnSpc>
                <a:spcPct val="150000"/>
              </a:lnSpc>
            </a:pPr>
            <a:r>
              <a:rPr lang="ar-SA" sz="2000" b="1" dirty="0" smtClean="0"/>
              <a:t>6. </a:t>
            </a:r>
            <a:r>
              <a:rPr lang="ar-SA" sz="2000" b="1" dirty="0" smtClean="0"/>
              <a:t>الاقتحام أو  التسلل </a:t>
            </a:r>
            <a:r>
              <a:rPr lang="en-US" sz="2000" b="1" dirty="0" smtClean="0"/>
              <a:t>Hackers</a:t>
            </a:r>
            <a:r>
              <a:rPr lang="ar-SA" sz="2000" b="1" dirty="0" smtClean="0"/>
              <a:t>:</a:t>
            </a:r>
            <a:endParaRPr lang="en-US" sz="2000" dirty="0" smtClean="0"/>
          </a:p>
          <a:p>
            <a:pPr marL="0" indent="341313" algn="just" rtl="1">
              <a:lnSpc>
                <a:spcPct val="150000"/>
              </a:lnSpc>
            </a:pPr>
            <a:r>
              <a:rPr lang="ar-SA" sz="1800" dirty="0" smtClean="0"/>
              <a:t>يشمل هذا البند جرائم الاختراقات سواء للمواقع الرسمية أو الشخصية أو إختراق الأجهزة الشخصية، إختراق البريد الإلكتروني أو الاستيلاء عليه، الاستيلاء على اشتراكات الآخرين وأرقامهم </a:t>
            </a:r>
            <a:r>
              <a:rPr lang="ar-SA" sz="1800" dirty="0" smtClean="0"/>
              <a:t>السرية .ولعل </a:t>
            </a:r>
            <a:r>
              <a:rPr lang="ar-SA" sz="1800" dirty="0" smtClean="0"/>
              <a:t>جميع هذه الجرائم والافعال مع اختلافها الا انها يجمعها امر واحد وهي كونها جميعا تبدأ بانتهاك خصوصة الشخص ، وهذا سببا كافيا لتجريمها، فضلا عن الحاق الضرر المادي والمعنوي بالمجنى عليهم.  </a:t>
            </a:r>
            <a:endParaRPr lang="ar-SA" sz="1800" dirty="0" smtClean="0"/>
          </a:p>
          <a:p>
            <a:pPr marL="0" indent="341313" algn="just" rtl="1">
              <a:lnSpc>
                <a:spcPct val="150000"/>
              </a:lnSpc>
            </a:pPr>
            <a:r>
              <a:rPr lang="ar-SA" sz="1800" dirty="0" smtClean="0"/>
              <a:t>ولكي يتم الاختراق فان المتسللون إلى  اجهزة الاخرين </a:t>
            </a:r>
            <a:r>
              <a:rPr lang="ar-SA" sz="1800" dirty="0" smtClean="0"/>
              <a:t>يستخدمون </a:t>
            </a:r>
            <a:r>
              <a:rPr lang="ar-SA" sz="1800" dirty="0" smtClean="0"/>
              <a:t>ما </a:t>
            </a:r>
            <a:r>
              <a:rPr lang="ar-SA" sz="1800" dirty="0" smtClean="0"/>
              <a:t>يعرف بفايروس حصان طروادة </a:t>
            </a:r>
            <a:r>
              <a:rPr lang="en-US" sz="1800" dirty="0" smtClean="0"/>
              <a:t>Trojan Hours</a:t>
            </a:r>
            <a:r>
              <a:rPr lang="ar-SA" sz="1800" dirty="0" smtClean="0"/>
              <a:t> </a:t>
            </a:r>
            <a:r>
              <a:rPr lang="ar-SA" sz="1800" dirty="0" smtClean="0"/>
              <a:t>وهو برنامج صغير يتم تشغيله داخل جهاز الحاسب لكي يقوم بأغراض التجسس على أعمال الشخص التي يقوم بها على حاسوبه الشخصي فهو فـي أبسط صورة يقوم بتسجيل كل </a:t>
            </a:r>
            <a:r>
              <a:rPr lang="ar-SA" sz="1800" dirty="0" smtClean="0"/>
              <a:t>طريقة </a:t>
            </a:r>
            <a:r>
              <a:rPr lang="ar-SA" sz="1800" dirty="0" smtClean="0"/>
              <a:t>قام بها </a:t>
            </a:r>
            <a:r>
              <a:rPr lang="ar-SA" sz="1800" dirty="0" smtClean="0"/>
              <a:t>الشخص على </a:t>
            </a:r>
            <a:r>
              <a:rPr lang="ar-SA" sz="1800" dirty="0" smtClean="0"/>
              <a:t>لوحة المفاتيح منذ أول لحظة </a:t>
            </a:r>
            <a:r>
              <a:rPr lang="ar-SA" sz="1800" dirty="0" smtClean="0"/>
              <a:t>للتشغيل، </a:t>
            </a:r>
            <a:r>
              <a:rPr lang="ar-SA" sz="1800" dirty="0" smtClean="0"/>
              <a:t>ويشمل ذلك كل بياناته السرية </a:t>
            </a:r>
            <a:r>
              <a:rPr lang="ar-SA" sz="1800" dirty="0" smtClean="0"/>
              <a:t>أو </a:t>
            </a:r>
            <a:r>
              <a:rPr lang="ar-SA" sz="1800" dirty="0" smtClean="0"/>
              <a:t>حساباته المالية </a:t>
            </a:r>
            <a:r>
              <a:rPr lang="ar-SA" sz="1800" dirty="0" smtClean="0"/>
              <a:t>أو </a:t>
            </a:r>
            <a:r>
              <a:rPr lang="ar-SA" sz="1800" dirty="0" smtClean="0"/>
              <a:t>محادثاته الخاصة على الإنترنت أو رقم بطاقة الائتمان الخاصة به أو حتى كلمات المرور التي يستخدمها لدخول الإنترنت والتي قد يتم إستخدامها بعد ذلك من قبل </a:t>
            </a:r>
            <a:r>
              <a:rPr lang="ar-SA" sz="1800" dirty="0" smtClean="0"/>
              <a:t>المتسلل </a:t>
            </a:r>
            <a:r>
              <a:rPr lang="ar-SA" sz="1800" dirty="0" smtClean="0"/>
              <a:t>الذي قام بوضع البرنامج على الحاسب الشخصي للضحية.     </a:t>
            </a:r>
            <a:endParaRPr lang="en-US" sz="1800" dirty="0" smtClean="0"/>
          </a:p>
          <a:p>
            <a:pPr marL="0" indent="341313" algn="just" rtl="1">
              <a:lnSpc>
                <a:spcPct val="150000"/>
              </a:lnSpc>
            </a:pPr>
            <a:endParaRPr lang="en-US" sz="1800" dirty="0" smtClean="0"/>
          </a:p>
          <a:p>
            <a:pPr algn="just">
              <a:lnSpc>
                <a:spcPct val="150000"/>
              </a:lnSpc>
            </a:pPr>
            <a:endParaRPr lang="ar-SA" sz="20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r>
              <a:rPr lang="ar-SA" sz="2000" b="1" dirty="0" smtClean="0"/>
              <a:t>7.</a:t>
            </a:r>
            <a:r>
              <a:rPr lang="ar-SA" sz="2000" dirty="0" smtClean="0"/>
              <a:t> </a:t>
            </a:r>
            <a:r>
              <a:rPr lang="ar-SA" sz="2000" b="1" dirty="0" smtClean="0"/>
              <a:t>الاغراق بالرسائل : </a:t>
            </a:r>
            <a:endParaRPr lang="en-US" sz="2000" dirty="0" smtClean="0"/>
          </a:p>
          <a:p>
            <a:pPr marL="1588" indent="339725" algn="just" rtl="1">
              <a:lnSpc>
                <a:spcPct val="150000"/>
              </a:lnSpc>
            </a:pPr>
            <a:r>
              <a:rPr lang="ar-SA" sz="1800" dirty="0" smtClean="0"/>
              <a:t>يلجأ بعض الاشخاص إلى إرسال مئات الرسائل إلى  البريد الإلكتروني لشخص ما بقصد الاضرار به حيث يؤدى ذلك إلى  تعطل الشبكة وعدم امكانية استقبال أي </a:t>
            </a:r>
            <a:r>
              <a:rPr lang="ar-SA" sz="1800" dirty="0" smtClean="0"/>
              <a:t>رسائل ، </a:t>
            </a:r>
            <a:r>
              <a:rPr lang="ar-SA" sz="1800" dirty="0" smtClean="0"/>
              <a:t>فضلا عن امكانية انقطاع الخدمة وخاصة اذا كانت الجهة المضررة من ذلك هي مقدمة خدمة الإنترنت مثلا حيث يتم ملء منافذ الاتصال (</a:t>
            </a:r>
            <a:r>
              <a:rPr lang="en-US" sz="1800" dirty="0" smtClean="0"/>
              <a:t>Communication-Ports</a:t>
            </a:r>
            <a:r>
              <a:rPr lang="ar-SA" sz="1800" dirty="0" smtClean="0"/>
              <a:t>) وكذلك قوائم الانتظار (</a:t>
            </a:r>
            <a:r>
              <a:rPr lang="en-US" sz="1800" dirty="0" smtClean="0"/>
              <a:t>Queues</a:t>
            </a:r>
            <a:r>
              <a:rPr lang="ar-SA" sz="1800" dirty="0" smtClean="0"/>
              <a:t>) مما ينتج عنه انقطاع الخدمة وبالتالي تكبد خسائر مادية ومعنوية غير محدودة، ولذلك لجأت بعض الشركات إلى  تطوير برامج تسمح باستقبال جزء محدود من الرسائل في حالة تدفق اعداد كبيرة </a:t>
            </a:r>
            <a:r>
              <a:rPr lang="ar-SA" sz="1800" dirty="0" smtClean="0"/>
              <a:t>منها. </a:t>
            </a:r>
          </a:p>
          <a:p>
            <a:pPr marL="1588" indent="339725" algn="just" rtl="1">
              <a:lnSpc>
                <a:spcPct val="150000"/>
              </a:lnSpc>
            </a:pPr>
            <a:r>
              <a:rPr lang="ar-SA" sz="1800" dirty="0" smtClean="0"/>
              <a:t>واذا كان هذا هو حال الشركات الكبيرة فلنا ان نتصور حال الشخص العادي اذا تعرض بريده لمحاولة الاغراق بالرسائل حيث لن يصمد بريده طويلا امام هذا السيل المنهمر من الرسائل عديمة الفائدة أو التي قد يصاحبها فيروسات أو  صور أو  ملفات كبيرة الحجم، خاصة اذا علمنا ان مزود الخدمة عادة يعطي مساحة محددة للبريد لا تتجاوز عشرة </a:t>
            </a:r>
            <a:r>
              <a:rPr lang="en-US" sz="1800" dirty="0" smtClean="0"/>
              <a:t>10GB</a:t>
            </a:r>
            <a:r>
              <a:rPr lang="ar-SA" sz="1800" dirty="0" smtClean="0"/>
              <a:t> </a:t>
            </a:r>
            <a:r>
              <a:rPr lang="ar-SA" sz="1800" dirty="0" smtClean="0"/>
              <a:t>كحد </a:t>
            </a:r>
            <a:r>
              <a:rPr lang="ar-SA" sz="1800" dirty="0" smtClean="0"/>
              <a:t>اعلى.</a:t>
            </a:r>
            <a:endParaRPr lang="en-US" sz="1800" dirty="0" smtClean="0"/>
          </a:p>
          <a:p>
            <a:endParaRPr lang="ar-SA"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الانترنت</a:t>
            </a:r>
            <a:endParaRPr lang="ar-SA" dirty="0"/>
          </a:p>
        </p:txBody>
      </p:sp>
      <p:sp>
        <p:nvSpPr>
          <p:cNvPr id="3" name="Content Placeholder 2"/>
          <p:cNvSpPr>
            <a:spLocks noGrp="1"/>
          </p:cNvSpPr>
          <p:nvPr>
            <p:ph idx="1"/>
          </p:nvPr>
        </p:nvSpPr>
        <p:spPr/>
        <p:txBody>
          <a:bodyPr/>
          <a:lstStyle/>
          <a:p>
            <a:pPr algn="just" rtl="1">
              <a:lnSpc>
                <a:spcPct val="150000"/>
              </a:lnSpc>
            </a:pPr>
            <a:r>
              <a:rPr lang="ar-SA" sz="1800" b="1" dirty="0" smtClean="0"/>
              <a:t>7. الفيروسات :</a:t>
            </a:r>
          </a:p>
          <a:p>
            <a:pPr marL="1588" indent="230188" algn="just" rtl="1">
              <a:lnSpc>
                <a:spcPct val="150000"/>
              </a:lnSpc>
            </a:pPr>
            <a:r>
              <a:rPr lang="ar-SA" sz="1800" dirty="0" smtClean="0"/>
              <a:t>الفيروسات </a:t>
            </a:r>
            <a:r>
              <a:rPr lang="ar-SA" sz="1800" dirty="0" smtClean="0"/>
              <a:t>هي عبارة عن برامج الا </a:t>
            </a:r>
            <a:r>
              <a:rPr lang="ar-SA" sz="1800" dirty="0" smtClean="0"/>
              <a:t>أن الأوامر المكتوبة في هذه </a:t>
            </a:r>
            <a:r>
              <a:rPr lang="ar-SA" sz="1800" dirty="0" smtClean="0"/>
              <a:t>البرامج </a:t>
            </a:r>
            <a:r>
              <a:rPr lang="ar-SA" sz="1800" dirty="0" smtClean="0"/>
              <a:t>تقتصر على أوامر تخريبية ضارة بالجهاز ومحتوياته، فيمكن عند كتابة كلمة أو أمر ما أو حتى مجرد فتح البرنامج الحامل لفيروس أو الرسالة البريدية المرسل معها الفيروس اصابة الجهاز به ومن ثم قيام الفيروس بمسح محتويات الجهاز أو العبث بالملفات الموجودة به. </a:t>
            </a:r>
            <a:endParaRPr lang="en-US" sz="1800" dirty="0" smtClean="0"/>
          </a:p>
          <a:p>
            <a:pPr marL="0" indent="341313" algn="just" rtl="1">
              <a:lnSpc>
                <a:spcPct val="150000"/>
              </a:lnSpc>
            </a:pPr>
            <a:r>
              <a:rPr lang="ar-SA" sz="1800" dirty="0" smtClean="0"/>
              <a:t>وقد عرفها احد خبراء الفيروسات </a:t>
            </a:r>
            <a:r>
              <a:rPr lang="ar-SA" sz="1800" dirty="0" smtClean="0"/>
              <a:t>(</a:t>
            </a:r>
            <a:r>
              <a:rPr lang="en-US" sz="1800" dirty="0" smtClean="0"/>
              <a:t> (Fred Cohen</a:t>
            </a:r>
            <a:r>
              <a:rPr lang="en-US" sz="1800" dirty="0" smtClean="0"/>
              <a:t> </a:t>
            </a:r>
            <a:r>
              <a:rPr lang="ar-SA" sz="1800" dirty="0" smtClean="0"/>
              <a:t>بانها </a:t>
            </a:r>
            <a:r>
              <a:rPr lang="ar-SA" sz="1800" dirty="0" smtClean="0"/>
              <a:t>نوع من البرامج التي تؤثر في البرامج الأخرى بحيث تعدل في تلك البرامج لتصبح نسخة منها، وهذا يعنى ببساطة أن الفيروس ينسخ نفسه من حاسب آلي إلى حاسب آلي اخر بحيث يتكاثر باعداد كبيرة</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انواع  الجرائم لشبكة </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الانترنت </a:t>
            </a:r>
            <a:endParaRPr lang="ar-SA" dirty="0"/>
          </a:p>
        </p:txBody>
      </p:sp>
      <p:sp>
        <p:nvSpPr>
          <p:cNvPr id="3" name="Content Placeholder 2"/>
          <p:cNvSpPr>
            <a:spLocks noGrp="1"/>
          </p:cNvSpPr>
          <p:nvPr>
            <p:ph idx="1"/>
          </p:nvPr>
        </p:nvSpPr>
        <p:spPr/>
        <p:txBody>
          <a:bodyPr/>
          <a:lstStyle/>
          <a:p>
            <a:pPr rtl="1">
              <a:buFont typeface="Wingdings" pitchFamily="2" charset="2"/>
              <a:buChar char="q"/>
            </a:pPr>
            <a:r>
              <a:rPr lang="ar-SA" sz="2000" dirty="0" smtClean="0"/>
              <a:t>يمكن </a:t>
            </a:r>
            <a:r>
              <a:rPr lang="ar-SA" sz="2000" dirty="0" smtClean="0"/>
              <a:t>تقسيم الفيروسات إلى  خمسة انواع :</a:t>
            </a:r>
            <a:endParaRPr lang="en-US" sz="2000" dirty="0" smtClean="0"/>
          </a:p>
          <a:p>
            <a:pPr algn="just" rtl="1">
              <a:lnSpc>
                <a:spcPct val="150000"/>
              </a:lnSpc>
            </a:pPr>
            <a:r>
              <a:rPr lang="ar-SA" sz="1800" b="1" dirty="0" smtClean="0"/>
              <a:t>الأول</a:t>
            </a:r>
            <a:r>
              <a:rPr lang="ar-SA" sz="1800" dirty="0" smtClean="0"/>
              <a:t>: فيروسات الجزء التشغيلي للاسطوانة كفيروس </a:t>
            </a:r>
            <a:r>
              <a:rPr lang="en-US" sz="1800" dirty="0" smtClean="0"/>
              <a:t>Brain)</a:t>
            </a:r>
            <a:r>
              <a:rPr lang="ar-SA" sz="1800" dirty="0" smtClean="0"/>
              <a:t>) و(</a:t>
            </a:r>
            <a:r>
              <a:rPr lang="en-US" sz="1800" dirty="0" err="1" smtClean="0"/>
              <a:t>Newzeland</a:t>
            </a:r>
            <a:r>
              <a:rPr lang="ar-SA" sz="1800" dirty="0" smtClean="0"/>
              <a:t>) </a:t>
            </a:r>
            <a:endParaRPr lang="en-US" sz="1800" dirty="0" smtClean="0"/>
          </a:p>
          <a:p>
            <a:pPr algn="just" rtl="1">
              <a:lnSpc>
                <a:spcPct val="150000"/>
              </a:lnSpc>
            </a:pPr>
            <a:r>
              <a:rPr lang="ar-SA" sz="1800" b="1" dirty="0" smtClean="0"/>
              <a:t>الثاني</a:t>
            </a:r>
            <a:r>
              <a:rPr lang="ar-SA" sz="1800" dirty="0" smtClean="0"/>
              <a:t>: الفيروسات المتطفلة كفيروس </a:t>
            </a:r>
            <a:r>
              <a:rPr lang="en-US" sz="1800" dirty="0" smtClean="0"/>
              <a:t>(Cascade)</a:t>
            </a:r>
            <a:r>
              <a:rPr lang="ar-SA" sz="1800" dirty="0" smtClean="0"/>
              <a:t> وفيروس (</a:t>
            </a:r>
            <a:r>
              <a:rPr lang="en-US" sz="1800" dirty="0" smtClean="0"/>
              <a:t>Vienna</a:t>
            </a:r>
            <a:r>
              <a:rPr lang="ar-SA" sz="1800" dirty="0" smtClean="0"/>
              <a:t>).</a:t>
            </a:r>
            <a:endParaRPr lang="en-US" sz="1800" dirty="0" smtClean="0"/>
          </a:p>
          <a:p>
            <a:pPr algn="just" rtl="1">
              <a:lnSpc>
                <a:spcPct val="150000"/>
              </a:lnSpc>
            </a:pPr>
            <a:r>
              <a:rPr lang="ar-SA" sz="1800" b="1" dirty="0" smtClean="0"/>
              <a:t>الثالث</a:t>
            </a:r>
            <a:r>
              <a:rPr lang="ar-SA" sz="1800" dirty="0" smtClean="0"/>
              <a:t>: الفيروسات المتعددة الانواع كفيروس (</a:t>
            </a:r>
            <a:r>
              <a:rPr lang="en-US" sz="1800" dirty="0" smtClean="0"/>
              <a:t>Spanish-Telecom</a:t>
            </a:r>
            <a:r>
              <a:rPr lang="ar-SA" sz="1800" dirty="0" smtClean="0"/>
              <a:t>) وفيروس (</a:t>
            </a:r>
            <a:r>
              <a:rPr lang="en-US" sz="1800" dirty="0" smtClean="0"/>
              <a:t>Flip</a:t>
            </a:r>
            <a:r>
              <a:rPr lang="ar-SA" sz="1800" dirty="0" smtClean="0"/>
              <a:t>)</a:t>
            </a:r>
            <a:endParaRPr lang="en-US" sz="1800" dirty="0" smtClean="0"/>
          </a:p>
          <a:p>
            <a:pPr algn="just" rtl="1">
              <a:lnSpc>
                <a:spcPct val="150000"/>
              </a:lnSpc>
            </a:pPr>
            <a:r>
              <a:rPr lang="ar-SA" sz="1800" b="1" dirty="0" smtClean="0"/>
              <a:t>الرابع</a:t>
            </a:r>
            <a:r>
              <a:rPr lang="ar-SA" sz="1800" dirty="0" smtClean="0"/>
              <a:t>: الفيروسات المصاحبة للبرامج التشغيلية ( </a:t>
            </a:r>
            <a:r>
              <a:rPr lang="en-US" sz="1800" dirty="0" smtClean="0"/>
              <a:t>exe</a:t>
            </a:r>
            <a:r>
              <a:rPr lang="ar-SA" sz="1800" dirty="0" smtClean="0"/>
              <a:t>) سواء على نظام الدوس أو  </a:t>
            </a:r>
            <a:r>
              <a:rPr lang="ar-SA" sz="1800" dirty="0" smtClean="0"/>
              <a:t>الوندوز.</a:t>
            </a:r>
          </a:p>
          <a:p>
            <a:pPr algn="just" rtl="1">
              <a:lnSpc>
                <a:spcPct val="150000"/>
              </a:lnSpc>
            </a:pPr>
            <a:r>
              <a:rPr lang="ar-SA" sz="1800" b="1" dirty="0" smtClean="0"/>
              <a:t>الخامس</a:t>
            </a:r>
            <a:r>
              <a:rPr lang="ar-SA" sz="1800" dirty="0" smtClean="0"/>
              <a:t>: الفيروسات التجسسية  مثل ( </a:t>
            </a:r>
            <a:r>
              <a:rPr lang="ar-SA" sz="1800" dirty="0" smtClean="0"/>
              <a:t>بحصان </a:t>
            </a:r>
            <a:r>
              <a:rPr lang="ar-SA" sz="1800" dirty="0" smtClean="0"/>
              <a:t>طرواده </a:t>
            </a:r>
            <a:r>
              <a:rPr lang="en-US" sz="1800" dirty="0" smtClean="0"/>
              <a:t>Trojan Hours</a:t>
            </a:r>
            <a:r>
              <a:rPr lang="ar-SA" sz="1800" dirty="0" smtClean="0"/>
              <a:t>)</a:t>
            </a:r>
          </a:p>
          <a:p>
            <a:pPr algn="just" rtl="1">
              <a:lnSpc>
                <a:spcPct val="150000"/>
              </a:lnSpc>
            </a:pPr>
            <a:r>
              <a:rPr lang="ar-SA" sz="1800" dirty="0" smtClean="0"/>
              <a:t>الشادس : الفيروسات المؤقتة </a:t>
            </a:r>
            <a:r>
              <a:rPr lang="en-US" sz="1800" dirty="0" smtClean="0"/>
              <a:t>Chernobyl Virus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2940</TotalTime>
  <Words>1595</Words>
  <Application>Microsoft Office PowerPoint</Application>
  <PresentationFormat>A4 Paper (210x297 mm)</PresentationFormat>
  <Paragraphs>119</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المحاضرة الثانية</vt:lpstr>
      <vt:lpstr>أهداف الفصل</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الاضرار التي يمكن حدوثها عند استخدام شبكة الانترنت بطريقه خاطئة </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vt:lpstr>
      <vt:lpstr> انواع  الجرائم لشبكة الانترنت </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adhamed</cp:lastModifiedBy>
  <cp:revision>298</cp:revision>
  <dcterms:created xsi:type="dcterms:W3CDTF">2009-10-14T19:14:34Z</dcterms:created>
  <dcterms:modified xsi:type="dcterms:W3CDTF">2010-10-06T08:28:38Z</dcterms:modified>
</cp:coreProperties>
</file>