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91" r:id="rId4"/>
    <p:sldId id="259" r:id="rId5"/>
    <p:sldId id="299" r:id="rId6"/>
    <p:sldId id="292" r:id="rId7"/>
    <p:sldId id="308" r:id="rId8"/>
    <p:sldId id="309" r:id="rId9"/>
    <p:sldId id="311" r:id="rId10"/>
    <p:sldId id="310" r:id="rId11"/>
    <p:sldId id="312" r:id="rId12"/>
    <p:sldId id="313" r:id="rId13"/>
    <p:sldId id="314" r:id="rId14"/>
    <p:sldId id="315"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9/29/2010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a:t>
            </a:r>
            <a:r>
              <a:rPr lang="ar-SA" sz="2600" b="1" dirty="0" err="1" smtClean="0">
                <a:solidFill>
                  <a:srgbClr val="7F7F7F"/>
                </a:solidFill>
                <a:latin typeface="Calibri" pitchFamily="34" charset="0"/>
                <a:cs typeface="Times New Roman" pitchFamily="18" charset="0"/>
              </a:rPr>
              <a:t>عبـــداللطيف</a:t>
            </a:r>
            <a:endParaRPr lang="ar-SA" sz="2600" b="1" dirty="0" smtClean="0">
              <a:solidFill>
                <a:srgbClr val="7F7F7F"/>
              </a:solidFill>
              <a:latin typeface="Calibri" pitchFamily="34" charset="0"/>
              <a:cs typeface="Times New Roman" pitchFamily="18" charset="0"/>
            </a:endParaRPr>
          </a:p>
          <a:p>
            <a:pPr algn="l">
              <a:lnSpc>
                <a:spcPct val="80000"/>
              </a:lnSpc>
            </a:pPr>
            <a:r>
              <a:rPr lang="en-US" sz="2600" b="1" dirty="0" smtClean="0">
                <a:solidFill>
                  <a:srgbClr val="7F7F7F"/>
                </a:solidFill>
                <a:latin typeface="Calibri" pitchFamily="34" charset="0"/>
                <a:cs typeface="Times New Roman" pitchFamily="18" charset="0"/>
              </a:rPr>
              <a:t>Adhamed@kfu.edu.sa</a:t>
            </a:r>
            <a:endParaRPr lang="ar-SA"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الأول:مدخل الى شبكة الانترنت</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Internet</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455A23EE-C38D-43A1-88C7-C0A1C31C5B4A}"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noFill/>
          <a:ln>
            <a:miter lim="800000"/>
            <a:headEnd/>
            <a:tailEnd/>
          </a:ln>
        </p:spPr>
        <p:txBody>
          <a:bodyPr/>
          <a:lstStyle/>
          <a:p>
            <a:fld id="{86409CCA-2DA1-469A-9B96-61D5DDBBB6F4}" type="slidenum">
              <a:rPr lang="ar-SA" smtClean="0">
                <a:cs typeface="Arial" pitchFamily="34" charset="0"/>
              </a:rPr>
              <a:pPr/>
              <a:t>3</a:t>
            </a:fld>
            <a:endParaRPr lang="en-US" smtClean="0">
              <a:cs typeface="Arial" pitchFamily="34" charset="0"/>
            </a:endParaRPr>
          </a:p>
        </p:txBody>
      </p:sp>
      <p:sp>
        <p:nvSpPr>
          <p:cNvPr id="12" name="TextBox 11"/>
          <p:cNvSpPr txBox="1"/>
          <p:nvPr/>
        </p:nvSpPr>
        <p:spPr>
          <a:xfrm>
            <a:off x="533400" y="14478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 التعرف على مفهوم الانترنت .</a:t>
            </a:r>
          </a:p>
        </p:txBody>
      </p:sp>
      <p:sp>
        <p:nvSpPr>
          <p:cNvPr id="16" name="TextBox 15"/>
          <p:cNvSpPr txBox="1"/>
          <p:nvPr/>
        </p:nvSpPr>
        <p:spPr>
          <a:xfrm>
            <a:off x="533400" y="19050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التتبع التاريخي لظهور الانترنت وتطوره عبر الزمن .</a:t>
            </a:r>
          </a:p>
        </p:txBody>
      </p:sp>
      <p:sp>
        <p:nvSpPr>
          <p:cNvPr id="17" name="TextBox 16"/>
          <p:cNvSpPr txBox="1"/>
          <p:nvPr/>
        </p:nvSpPr>
        <p:spPr>
          <a:xfrm>
            <a:off x="533400" y="23622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 التعرف على مختلف الطرق التي يمكن استخدامها للاتصال بالانترنت.</a:t>
            </a:r>
          </a:p>
        </p:txBody>
      </p:sp>
      <p:sp>
        <p:nvSpPr>
          <p:cNvPr id="18" name="TextBox 17"/>
          <p:cNvSpPr txBox="1"/>
          <p:nvPr/>
        </p:nvSpPr>
        <p:spPr>
          <a:xfrm>
            <a:off x="533400" y="28194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 التعرف على اهم الخدمات التي يقدمها الانترنت .</a:t>
            </a:r>
          </a:p>
        </p:txBody>
      </p:sp>
      <p:sp>
        <p:nvSpPr>
          <p:cNvPr id="19" name="TextBox 18"/>
          <p:cNvSpPr txBox="1"/>
          <p:nvPr/>
        </p:nvSpPr>
        <p:spPr>
          <a:xfrm>
            <a:off x="533400" y="32766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5- التعرف على بعض المخاطر التي يمكن ان تحدث نتيجة الاستخدام الخاطئ للانترنت.</a:t>
            </a:r>
          </a:p>
        </p:txBody>
      </p:sp>
      <p:sp>
        <p:nvSpPr>
          <p:cNvPr id="20" name="TextBox 19"/>
          <p:cNvSpPr txBox="1"/>
          <p:nvPr/>
        </p:nvSpPr>
        <p:spPr>
          <a:xfrm>
            <a:off x="533400" y="37338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6- التعرف على بعض وسائل الحماية لتجنب مخاطر الانترنت .</a:t>
            </a:r>
          </a:p>
        </p:txBody>
      </p:sp>
      <p:sp>
        <p:nvSpPr>
          <p:cNvPr id="21" name="TextBox 20"/>
          <p:cNvSpPr txBox="1"/>
          <p:nvPr/>
        </p:nvSpPr>
        <p:spPr>
          <a:xfrm>
            <a:off x="533400" y="41910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7- التعرف على بروتوكولات شبكة الانترنت .</a:t>
            </a:r>
          </a:p>
        </p:txBody>
      </p:sp>
      <p:sp>
        <p:nvSpPr>
          <p:cNvPr id="22" name="TextBox 21"/>
          <p:cNvSpPr txBox="1"/>
          <p:nvPr/>
        </p:nvSpPr>
        <p:spPr>
          <a:xfrm>
            <a:off x="533400" y="46482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8- التعرف على الشبكة العنكبوتية العالمية </a:t>
            </a: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WWW</a:t>
            </a: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23" name="TextBox 22"/>
          <p:cNvSpPr txBox="1"/>
          <p:nvPr/>
        </p:nvSpPr>
        <p:spPr>
          <a:xfrm>
            <a:off x="533400" y="51054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القاء نظرة عامة على الأفاق المستقبلية لشبكة الانترنت.</a:t>
            </a:r>
          </a:p>
        </p:txBody>
      </p:sp>
      <p:sp>
        <p:nvSpPr>
          <p:cNvPr id="24" name="TextBox 23"/>
          <p:cNvSpPr txBox="1"/>
          <p:nvPr/>
        </p:nvSpPr>
        <p:spPr>
          <a:xfrm>
            <a:off x="533400" y="55626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توضيح بعض المصطلحات المتداولة في شبكة الانترنت.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lide(fromBottom)">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lide(fromBottom)">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lide(fromBottom)">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slide(fromBottom)">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slide(fromBottom)">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slide(fromBottom)">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slide(fromBottom)">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376092"/>
                </a:solidFill>
                <a:cs typeface="Arial" pitchFamily="34" charset="0"/>
              </a:rPr>
              <a:t>مقدمة:</a:t>
            </a: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4</a:t>
            </a:fld>
            <a:endParaRPr lang="en-US" smtClean="0">
              <a:cs typeface="Arial" pitchFamily="34" charset="0"/>
            </a:endParaRPr>
          </a:p>
        </p:txBody>
      </p:sp>
      <p:sp>
        <p:nvSpPr>
          <p:cNvPr id="6" name="Content Placeholder 2"/>
          <p:cNvSpPr>
            <a:spLocks noGrp="1"/>
          </p:cNvSpPr>
          <p:nvPr>
            <p:ph idx="1"/>
          </p:nvPr>
        </p:nvSpPr>
        <p:spPr>
          <a:xfrm>
            <a:off x="990600" y="1570037"/>
            <a:ext cx="8229600" cy="4525963"/>
          </a:xfrm>
        </p:spPr>
        <p:txBody>
          <a:bodyPr rtlCol="1">
            <a:normAutofit fontScale="92500" lnSpcReduction="10000"/>
          </a:bodyPr>
          <a:lstStyle/>
          <a:p>
            <a:pPr algn="just" rtl="1" eaLnBrk="1" fontAlgn="auto" hangingPunct="1">
              <a:lnSpc>
                <a:spcPct val="150000"/>
              </a:lnSpc>
              <a:spcAft>
                <a:spcPts val="0"/>
              </a:spcAft>
              <a:buFont typeface="Arial" pitchFamily="34" charset="0"/>
              <a:buChar char="•"/>
              <a:defRPr/>
            </a:pPr>
            <a:r>
              <a:rPr lang="ar-SA" sz="2000" dirty="0" smtClean="0"/>
              <a:t> يعد الانترنت من اكثر التعابير شيوعا في عصرنا الحالي فلا تجد مكاناً يخلو منه (الجامعات ، المدارس ، المستشفيات ، الدوائر الحكومية ، المقاهي ) بحيث أصبح الانترنت بمثابة العالم الافتراضي (</a:t>
            </a:r>
            <a:r>
              <a:rPr lang="en-US" sz="2000" dirty="0" smtClean="0"/>
              <a:t>Virtual World </a:t>
            </a:r>
            <a:r>
              <a:rPr lang="ar-SA" sz="2000" dirty="0" smtClean="0"/>
              <a:t>) الذي لا حدود له حيث يمكنك ان تجد فيه كل ما تحتاج اليه من ابحاث وبرامج ومعلومات .....الخ .</a:t>
            </a:r>
          </a:p>
          <a:p>
            <a:pPr algn="just" rtl="1" eaLnBrk="1" fontAlgn="auto" hangingPunct="1">
              <a:lnSpc>
                <a:spcPct val="150000"/>
              </a:lnSpc>
              <a:spcAft>
                <a:spcPts val="0"/>
              </a:spcAft>
              <a:buFont typeface="Arial" pitchFamily="34" charset="0"/>
              <a:buChar char="•"/>
              <a:defRPr/>
            </a:pPr>
            <a:r>
              <a:rPr lang="ar-SA" sz="2000" dirty="0" smtClean="0"/>
              <a:t> وفي عصرنا الحالي (عصر المعرفة) اصبحت تطبيقات الانترنت جزءاً لايمكن الاستغناء عنها في شتى المجالات الانسانية والتطبيقات اليومية لجميع افراد المجتمع بشكل عام ولطلبة الجامعات بشكل خاص .</a:t>
            </a:r>
          </a:p>
          <a:p>
            <a:pPr algn="just" rtl="1" eaLnBrk="1" fontAlgn="auto" hangingPunct="1">
              <a:lnSpc>
                <a:spcPct val="150000"/>
              </a:lnSpc>
              <a:spcAft>
                <a:spcPts val="0"/>
              </a:spcAft>
              <a:buFont typeface="Arial" pitchFamily="34" charset="0"/>
              <a:buChar char="•"/>
              <a:defRPr/>
            </a:pPr>
            <a:r>
              <a:rPr lang="ar-SA" sz="2000" dirty="0" smtClean="0"/>
              <a:t> اصبح طالب الجامعة يعتمد على الانترنت بشكل كبير جداً في البحث عن المعلومات وإعداد البحوث ونشرها ومراسلة الجامعات والطلبة عبر العالم والعديد من الخدمات ، لذلك فإنه يتعين على كل طالب جامعة امتلاك المعرفة الكافية بكيفية التعامل مع الانترنت بشكل يتصف بالكفاءة والفاعلية . </a:t>
            </a:r>
            <a:endParaRPr lang="ar-JO"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heckerboard(across)">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التعريف بشبكة الانترنت </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5</a:t>
            </a:fld>
            <a:endParaRPr lang="en-US" smtClean="0">
              <a:cs typeface="Arial" pitchFamily="34" charset="0"/>
            </a:endParaRPr>
          </a:p>
        </p:txBody>
      </p:sp>
      <p:sp>
        <p:nvSpPr>
          <p:cNvPr id="4" name="Content Placeholder 2"/>
          <p:cNvSpPr>
            <a:spLocks noGrp="1"/>
          </p:cNvSpPr>
          <p:nvPr>
            <p:ph idx="1"/>
          </p:nvPr>
        </p:nvSpPr>
        <p:spPr>
          <a:xfrm>
            <a:off x="304800" y="1447800"/>
            <a:ext cx="9067800" cy="3657600"/>
          </a:xfrm>
        </p:spPr>
        <p:txBody>
          <a:bodyPr/>
          <a:lstStyle/>
          <a:p>
            <a:pPr algn="just" rtl="1" eaLnBrk="1" hangingPunct="1"/>
            <a:r>
              <a:rPr lang="ar-SA" sz="2900" b="1" u="sng" dirty="0" smtClean="0">
                <a:cs typeface="+mn-cs"/>
              </a:rPr>
              <a:t>الانترنت (</a:t>
            </a:r>
            <a:r>
              <a:rPr lang="en-US" sz="2900" b="1" u="sng" dirty="0" smtClean="0">
                <a:cs typeface="+mn-cs"/>
              </a:rPr>
              <a:t>Internet</a:t>
            </a:r>
            <a:r>
              <a:rPr lang="ar-SA" sz="2900" b="1" u="sng" dirty="0" smtClean="0">
                <a:cs typeface="+mn-cs"/>
              </a:rPr>
              <a:t>):</a:t>
            </a:r>
          </a:p>
          <a:p>
            <a:pPr algn="just" rtl="1" eaLnBrk="1" hangingPunct="1">
              <a:lnSpc>
                <a:spcPct val="120000"/>
              </a:lnSpc>
              <a:buFont typeface="Arial" charset="0"/>
              <a:buNone/>
            </a:pPr>
            <a:r>
              <a:rPr lang="ar-SA" sz="2400" dirty="0" smtClean="0">
                <a:cs typeface="Arabic Transparent" pitchFamily="2" charset="-78"/>
              </a:rPr>
              <a:t>  </a:t>
            </a:r>
            <a:r>
              <a:rPr lang="ar-SA" sz="2400" dirty="0" smtClean="0">
                <a:cs typeface="+mn-cs"/>
              </a:rPr>
              <a:t>اشتقت كلمة </a:t>
            </a:r>
            <a:r>
              <a:rPr lang="en-US" sz="2400" b="1" dirty="0" smtClean="0">
                <a:cs typeface="+mn-cs"/>
              </a:rPr>
              <a:t>Internet</a:t>
            </a:r>
            <a:r>
              <a:rPr lang="en-US" sz="2400" dirty="0" smtClean="0">
                <a:cs typeface="+mn-cs"/>
              </a:rPr>
              <a:t> </a:t>
            </a:r>
            <a:r>
              <a:rPr lang="ar-SA" sz="2400" dirty="0" smtClean="0">
                <a:cs typeface="+mn-cs"/>
              </a:rPr>
              <a:t> من عبارة (</a:t>
            </a:r>
            <a:r>
              <a:rPr lang="en-US" sz="2400" b="1" dirty="0" smtClean="0">
                <a:effectLst>
                  <a:outerShdw blurRad="38100" dist="38100" dir="2700000" algn="tl">
                    <a:srgbClr val="000000">
                      <a:alpha val="43137"/>
                    </a:srgbClr>
                  </a:outerShdw>
                </a:effectLst>
                <a:cs typeface="+mn-cs"/>
              </a:rPr>
              <a:t>Inter</a:t>
            </a:r>
            <a:r>
              <a:rPr lang="en-US" sz="2400" dirty="0" smtClean="0">
                <a:cs typeface="+mn-cs"/>
              </a:rPr>
              <a:t>national </a:t>
            </a:r>
            <a:r>
              <a:rPr lang="en-US" sz="2400" b="1" dirty="0" smtClean="0">
                <a:effectLst>
                  <a:outerShdw blurRad="38100" dist="38100" dir="2700000" algn="tl">
                    <a:srgbClr val="000000">
                      <a:alpha val="43137"/>
                    </a:srgbClr>
                  </a:outerShdw>
                </a:effectLst>
                <a:cs typeface="+mn-cs"/>
              </a:rPr>
              <a:t>Net</a:t>
            </a:r>
            <a:r>
              <a:rPr lang="en-US" sz="2400" dirty="0" smtClean="0">
                <a:cs typeface="+mn-cs"/>
              </a:rPr>
              <a:t>work</a:t>
            </a:r>
            <a:r>
              <a:rPr lang="ar-SA" sz="2400" dirty="0" smtClean="0">
                <a:cs typeface="+mn-cs"/>
              </a:rPr>
              <a:t>) بمعنى الشبكة العالمية ، وهناك عدة تعريفات لشبكة الانترنت وكلها تدل على نفس المعنى ومنها .</a:t>
            </a:r>
          </a:p>
          <a:p>
            <a:pPr algn="just" rtl="1" eaLnBrk="1" hangingPunct="1">
              <a:lnSpc>
                <a:spcPct val="120000"/>
              </a:lnSpc>
              <a:buFont typeface="Arial" pitchFamily="34" charset="0"/>
              <a:buChar char="•"/>
            </a:pPr>
            <a:r>
              <a:rPr lang="ar-SA" sz="2400" dirty="0" smtClean="0">
                <a:cs typeface="+mn-cs"/>
              </a:rPr>
              <a:t>الانترنت هي شبكة ضخمة من اجهزة الحاسب المرتبطة ببعضها البعض والمنتشرة حول العالم .</a:t>
            </a:r>
          </a:p>
          <a:p>
            <a:pPr algn="just" rtl="1" eaLnBrk="1" hangingPunct="1">
              <a:lnSpc>
                <a:spcPct val="120000"/>
              </a:lnSpc>
              <a:buFont typeface="Arial" pitchFamily="34" charset="0"/>
              <a:buChar char="•"/>
            </a:pPr>
            <a:r>
              <a:rPr lang="ar-SA" sz="2400" dirty="0" smtClean="0"/>
              <a:t>الانترنت هي خط المعلومات السريع </a:t>
            </a:r>
            <a:r>
              <a:rPr lang="en-US" sz="2400" b="1" dirty="0" smtClean="0"/>
              <a:t>Information Highway</a:t>
            </a:r>
          </a:p>
          <a:p>
            <a:pPr algn="just" rtl="1" eaLnBrk="1" hangingPunct="1">
              <a:lnSpc>
                <a:spcPct val="120000"/>
              </a:lnSpc>
              <a:buFont typeface="Arial" pitchFamily="34" charset="0"/>
              <a:buChar char="•"/>
            </a:pPr>
            <a:r>
              <a:rPr lang="ar-SA" sz="2400" dirty="0" smtClean="0"/>
              <a:t>الانترنت هي شبكة الشبكات </a:t>
            </a:r>
            <a:r>
              <a:rPr lang="en-US" sz="2400" b="1" dirty="0" smtClean="0"/>
              <a:t>Net of Net</a:t>
            </a:r>
            <a:endParaRPr lang="ar-SA" b="1" dirty="0" smtClean="0"/>
          </a:p>
          <a:p>
            <a:pPr algn="just" rtl="1" eaLnBrk="1" hangingPunct="1">
              <a:buFont typeface="Arial" charset="0"/>
              <a:buNone/>
            </a:pPr>
            <a:endParaRPr lang="ar-SA" dirty="0" smtClean="0"/>
          </a:p>
          <a:p>
            <a:pPr algn="just" rtl="1" eaLnBrk="1" hangingPunct="1">
              <a:buFont typeface="Arial" charset="0"/>
              <a:buNone/>
            </a:pPr>
            <a:endParaRPr lang="ar-SA" dirty="0" smtClean="0"/>
          </a:p>
          <a:p>
            <a:pPr algn="just" rtl="1" eaLnBrk="1" hangingPunct="1">
              <a:buFont typeface="Arial" charset="0"/>
              <a:buNone/>
            </a:pPr>
            <a:endParaRPr lang="ar-JO" dirty="0" smtClean="0"/>
          </a:p>
          <a:p>
            <a:pPr algn="just" rtl="1" eaLnBrk="1" hangingPunct="1"/>
            <a:endParaRPr lang="ar-JO" dirty="0" smtClean="0"/>
          </a:p>
        </p:txBody>
      </p:sp>
      <p:pic>
        <p:nvPicPr>
          <p:cNvPr id="6" name="Picture 5" descr="InternetWorld.png"/>
          <p:cNvPicPr>
            <a:picLocks noChangeAspect="1"/>
          </p:cNvPicPr>
          <p:nvPr/>
        </p:nvPicPr>
        <p:blipFill>
          <a:blip r:embed="rId2" cstate="print"/>
          <a:stretch>
            <a:fillRect/>
          </a:stretch>
        </p:blipFill>
        <p:spPr>
          <a:xfrm>
            <a:off x="381000" y="3581400"/>
            <a:ext cx="2133600" cy="1866900"/>
          </a:xfrm>
          <a:prstGeom prst="rect">
            <a:avLst/>
          </a:prstGeom>
          <a:ln>
            <a:noFill/>
          </a:ln>
          <a:effectLst>
            <a:outerShdw blurRad="292100" dist="139700" dir="2700000" algn="tl" rotWithShape="0">
              <a:srgbClr val="333333">
                <a:alpha val="65000"/>
              </a:srgbClr>
            </a:outerShdw>
          </a:effectLst>
        </p:spPr>
      </p:pic>
      <p:pic>
        <p:nvPicPr>
          <p:cNvPr id="7" name="Picture 6" descr="internet-world.jpg"/>
          <p:cNvPicPr>
            <a:picLocks noChangeAspect="1"/>
          </p:cNvPicPr>
          <p:nvPr/>
        </p:nvPicPr>
        <p:blipFill>
          <a:blip r:embed="rId3" cstate="print"/>
          <a:stretch>
            <a:fillRect/>
          </a:stretch>
        </p:blipFill>
        <p:spPr>
          <a:xfrm>
            <a:off x="2362200" y="4800600"/>
            <a:ext cx="2133600" cy="1600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لمحة تاريخية لظهور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6</a:t>
            </a:fld>
            <a:endParaRPr lang="en-US" smtClean="0">
              <a:cs typeface="Arial" pitchFamily="34" charset="0"/>
            </a:endParaRPr>
          </a:p>
        </p:txBody>
      </p:sp>
      <p:sp>
        <p:nvSpPr>
          <p:cNvPr id="7" name="Content Placeholder 2"/>
          <p:cNvSpPr>
            <a:spLocks noGrp="1"/>
          </p:cNvSpPr>
          <p:nvPr>
            <p:ph idx="1"/>
          </p:nvPr>
        </p:nvSpPr>
        <p:spPr>
          <a:xfrm>
            <a:off x="381000" y="1524000"/>
            <a:ext cx="8991600" cy="4191000"/>
          </a:xfrm>
        </p:spPr>
        <p:txBody>
          <a:bodyPr rtlCol="1">
            <a:noAutofit/>
          </a:bodyPr>
          <a:lstStyle/>
          <a:p>
            <a:pPr algn="just" rtl="1" eaLnBrk="1" fontAlgn="auto" hangingPunct="1">
              <a:lnSpc>
                <a:spcPct val="150000"/>
              </a:lnSpc>
              <a:spcAft>
                <a:spcPts val="0"/>
              </a:spcAft>
              <a:buFont typeface="Arial" pitchFamily="34" charset="0"/>
              <a:buChar char="•"/>
              <a:defRPr/>
            </a:pPr>
            <a:r>
              <a:rPr lang="ar-SA" sz="2000" dirty="0" smtClean="0"/>
              <a:t>لقد بدأت الفكرة الاساسية لإنشاء الانترنت أصلا كفكرة حكومية عسكرية ، حيث تزايد القلق والخوف لدى وزارة الدفاع الامريكية بعد الحرب العالمية الثانية من حدوث هجوم نووي عليها كفعل انتقامي لما فعلته في الحرب ، ونتيجة لذلك قام مجموعة من الخبراء الامريكان بالبحث عن وسيلة لتبادل المعلومات والأوامر العسكرية بحيث تكون في مأمن عن عملاء الاتحاد السوفيتي واعداء امريكا حينذاك . </a:t>
            </a:r>
          </a:p>
          <a:p>
            <a:pPr algn="just" rtl="1" eaLnBrk="1" fontAlgn="auto" hangingPunct="1">
              <a:lnSpc>
                <a:spcPct val="150000"/>
              </a:lnSpc>
              <a:spcAft>
                <a:spcPts val="0"/>
              </a:spcAft>
              <a:buFont typeface="Arial" pitchFamily="34" charset="0"/>
              <a:buChar char="•"/>
              <a:defRPr/>
            </a:pPr>
            <a:r>
              <a:rPr lang="ar-SA" sz="2000" dirty="0" smtClean="0"/>
              <a:t>وبعد ذلك امتدت شبكة الانترنت إلى قطاعات عديدة  كالتعليم والأبحاث ثم التجارة حتى أصبحت في متناول الأفراد وتحولت من شبكة معقدة يلزمها معرفة عميقة بعلم الشبكات كي يمكن استخدامها إلى شبكة غاية في السهولة وكأنها برنامج تطبيقي بسيط يستخدمه كل من يملك جهاز كومبيوتر و مشترك</a:t>
            </a:r>
            <a:r>
              <a:rPr lang="en-US" sz="2000" dirty="0" smtClean="0"/>
              <a:t>  </a:t>
            </a:r>
            <a:r>
              <a:rPr lang="ar-SA" sz="2000" dirty="0" smtClean="0"/>
              <a:t>بالانترنت</a:t>
            </a:r>
            <a:r>
              <a:rPr lang="en-US" sz="2000" dirty="0" smtClean="0"/>
              <a:t/>
            </a:r>
            <a:br>
              <a:rPr lang="en-US" sz="2000" dirty="0" smtClean="0"/>
            </a:br>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لمحة تاريخية لظهور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7</a:t>
            </a:fld>
            <a:endParaRPr lang="en-US" smtClean="0">
              <a:cs typeface="Arial" pitchFamily="34" charset="0"/>
            </a:endParaRPr>
          </a:p>
        </p:txBody>
      </p:sp>
      <p:sp>
        <p:nvSpPr>
          <p:cNvPr id="7" name="Content Placeholder 2"/>
          <p:cNvSpPr>
            <a:spLocks noGrp="1"/>
          </p:cNvSpPr>
          <p:nvPr>
            <p:ph idx="1"/>
          </p:nvPr>
        </p:nvSpPr>
        <p:spPr>
          <a:xfrm>
            <a:off x="6096000" y="1524000"/>
            <a:ext cx="3352800" cy="533400"/>
          </a:xfrm>
        </p:spPr>
        <p:txBody>
          <a:bodyPr rtlCol="1">
            <a:noAutofit/>
          </a:bodyPr>
          <a:lstStyle/>
          <a:p>
            <a:pPr rtl="1" eaLnBrk="1" fontAlgn="auto" hangingPunct="1">
              <a:lnSpc>
                <a:spcPct val="150000"/>
              </a:lnSpc>
              <a:spcAft>
                <a:spcPts val="0"/>
              </a:spcAft>
              <a:buFont typeface="Arial" pitchFamily="34" charset="0"/>
              <a:buChar char="•"/>
              <a:defRPr/>
            </a:pPr>
            <a:r>
              <a:rPr lang="ar-SA" sz="2000" b="1" dirty="0" smtClean="0"/>
              <a:t>تواريخ مهمة في عالم الانترنت</a:t>
            </a:r>
            <a:r>
              <a:rPr lang="en-US" sz="2000" dirty="0" smtClean="0"/>
              <a:t/>
            </a:r>
            <a:br>
              <a:rPr lang="en-US" sz="2000" dirty="0" smtClean="0"/>
            </a:br>
            <a:r>
              <a:rPr lang="en-US" sz="2000" dirty="0" smtClean="0"/>
              <a:t/>
            </a:r>
            <a:br>
              <a:rPr lang="en-US" sz="2000" dirty="0" smtClean="0"/>
            </a:br>
            <a:endParaRPr lang="en-US" sz="2000" dirty="0"/>
          </a:p>
        </p:txBody>
      </p:sp>
      <p:sp>
        <p:nvSpPr>
          <p:cNvPr id="5" name="Content Placeholder 2"/>
          <p:cNvSpPr txBox="1">
            <a:spLocks/>
          </p:cNvSpPr>
          <p:nvPr/>
        </p:nvSpPr>
        <p:spPr bwMode="auto">
          <a:xfrm>
            <a:off x="304800" y="2057400"/>
            <a:ext cx="9220200" cy="3886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r" defTabSz="914400" eaLnBrk="1" fontAlgn="auto" latinLnBrk="0" hangingPunct="1">
              <a:lnSpc>
                <a:spcPct val="150000"/>
              </a:lnSpc>
              <a:spcBef>
                <a:spcPct val="20000"/>
              </a:spcBef>
              <a:spcAft>
                <a:spcPts val="0"/>
              </a:spcAft>
              <a:buClrTx/>
              <a:buSzTx/>
              <a:buFont typeface="Courier New" pitchFamily="49" charset="0"/>
              <a:buChar char="o"/>
              <a:tabLst/>
              <a:defRPr/>
            </a:pPr>
            <a:r>
              <a:rPr lang="ar-SA" sz="2000" noProof="0" dirty="0" smtClean="0">
                <a:latin typeface="+mn-lt"/>
                <a:cs typeface="+mn-cs"/>
              </a:rPr>
              <a:t>في عام 1969 انشأت وزارة الدفاع الا</a:t>
            </a:r>
            <a:r>
              <a:rPr lang="ar-SA" sz="2000" dirty="0" smtClean="0">
                <a:latin typeface="+mn-lt"/>
                <a:cs typeface="+mn-cs"/>
              </a:rPr>
              <a:t>مريكية ووكالة مشاريع الابحاث المتقدمة شبكة (</a:t>
            </a:r>
            <a:r>
              <a:rPr lang="en-US" sz="2000" dirty="0" err="1" smtClean="0">
                <a:latin typeface="+mn-lt"/>
                <a:cs typeface="+mn-cs"/>
              </a:rPr>
              <a:t>ARPAnet</a:t>
            </a:r>
            <a:r>
              <a:rPr lang="ar-SA" sz="2000" dirty="0" smtClean="0">
                <a:latin typeface="+mn-lt"/>
                <a:cs typeface="+mn-cs"/>
              </a:rPr>
              <a:t>) حيث كان الهدف منها هو ربط المواقع الحكومية والعسكرية مع بعضها البعض وذلك لتبادل المعلومات .</a:t>
            </a:r>
          </a:p>
          <a:p>
            <a:pPr marL="342900" lvl="0" indent="-342900" fontAlgn="auto">
              <a:lnSpc>
                <a:spcPct val="150000"/>
              </a:lnSpc>
              <a:spcBef>
                <a:spcPct val="20000"/>
              </a:spcBef>
              <a:spcAft>
                <a:spcPts val="0"/>
              </a:spcAft>
              <a:buFont typeface="Courier New" pitchFamily="49" charset="0"/>
              <a:buChar char="o"/>
              <a:defRPr/>
            </a:pPr>
            <a:r>
              <a:rPr kumimoji="0" lang="ar-SA" sz="2000" b="0" i="0" u="none" strike="noStrike" kern="1200" cap="none" spc="0" normalizeH="0" baseline="0" noProof="0" dirty="0" smtClean="0">
                <a:ln>
                  <a:noFill/>
                </a:ln>
                <a:solidFill>
                  <a:schemeClr val="tx1"/>
                </a:solidFill>
                <a:effectLst/>
                <a:uLnTx/>
                <a:uFillTx/>
                <a:latin typeface="+mn-lt"/>
                <a:ea typeface="+mn-ea"/>
                <a:cs typeface="+mn-cs"/>
              </a:rPr>
              <a:t>في عام 1972</a:t>
            </a:r>
            <a:r>
              <a:rPr kumimoji="0" lang="ar-SA" sz="2000" b="0" i="0" u="none" strike="noStrike" kern="1200" cap="none" spc="0" normalizeH="0" noProof="0" dirty="0" smtClean="0">
                <a:ln>
                  <a:noFill/>
                </a:ln>
                <a:solidFill>
                  <a:schemeClr val="tx1"/>
                </a:solidFill>
                <a:effectLst/>
                <a:uLnTx/>
                <a:uFillTx/>
                <a:latin typeface="+mn-lt"/>
                <a:ea typeface="+mn-ea"/>
                <a:cs typeface="+mn-cs"/>
              </a:rPr>
              <a:t> تم الاعلان بشكل رسمي عن شبكة </a:t>
            </a:r>
            <a:r>
              <a:rPr lang="ar-SA" sz="2000" dirty="0" smtClean="0"/>
              <a:t>(</a:t>
            </a:r>
            <a:r>
              <a:rPr lang="en-US" sz="2000" dirty="0" err="1" smtClean="0"/>
              <a:t>ARPAnet</a:t>
            </a:r>
            <a:r>
              <a:rPr lang="ar-SA" sz="2000" dirty="0" smtClean="0"/>
              <a:t>) في مؤتمر في العاصمة الامريكية واشنطن</a:t>
            </a:r>
            <a:endParaRPr lang="en-US" sz="2000" dirty="0" smtClean="0"/>
          </a:p>
          <a:p>
            <a:pPr marL="342900" lvl="0" indent="-342900" fontAlgn="auto">
              <a:lnSpc>
                <a:spcPct val="150000"/>
              </a:lnSpc>
              <a:spcBef>
                <a:spcPct val="20000"/>
              </a:spcBef>
              <a:spcAft>
                <a:spcPts val="0"/>
              </a:spcAft>
              <a:buFont typeface="Courier New" pitchFamily="49" charset="0"/>
              <a:buChar char="o"/>
              <a:defRPr/>
            </a:pPr>
            <a:r>
              <a:rPr lang="ar-SA" sz="2000" dirty="0" smtClean="0">
                <a:latin typeface="+mn-lt"/>
                <a:cs typeface="+mn-cs"/>
              </a:rPr>
              <a:t>في عام 1973 تم اول ربط  دولي مع شبكة </a:t>
            </a:r>
            <a:r>
              <a:rPr lang="ar-SA" sz="2000" dirty="0" smtClean="0"/>
              <a:t>(</a:t>
            </a:r>
            <a:r>
              <a:rPr lang="en-US" sz="2000" dirty="0" err="1" smtClean="0"/>
              <a:t>ARPAnet</a:t>
            </a:r>
            <a:r>
              <a:rPr lang="ar-SA" sz="2000" dirty="0" smtClean="0"/>
              <a:t>) حيث تم اضافة النرويج وانجلترا لتصبح شبكة (</a:t>
            </a:r>
            <a:r>
              <a:rPr lang="en-US" sz="2000" dirty="0" err="1" smtClean="0"/>
              <a:t>ARPAnet</a:t>
            </a:r>
            <a:r>
              <a:rPr lang="ar-SA" sz="2000" dirty="0" smtClean="0"/>
              <a:t>) شبكة للعالم .</a:t>
            </a:r>
          </a:p>
          <a:p>
            <a:pPr marL="342900" lvl="0" indent="-342900" fontAlgn="auto">
              <a:lnSpc>
                <a:spcPct val="150000"/>
              </a:lnSpc>
              <a:spcBef>
                <a:spcPct val="20000"/>
              </a:spcBef>
              <a:spcAft>
                <a:spcPts val="0"/>
              </a:spcAft>
              <a:buFont typeface="Courier New" pitchFamily="49" charset="0"/>
              <a:buChar char="o"/>
              <a:defRPr/>
            </a:pPr>
            <a:r>
              <a:rPr lang="ar-SA" sz="2000" dirty="0" smtClean="0">
                <a:latin typeface="+mn-lt"/>
                <a:cs typeface="+mn-cs"/>
              </a:rPr>
              <a:t>في عام 1974 تم نشر تفاصيل برتوكول التحكم بالنقل (</a:t>
            </a:r>
            <a:r>
              <a:rPr lang="en-US" sz="2000" dirty="0" smtClean="0">
                <a:latin typeface="+mn-lt"/>
                <a:cs typeface="+mn-cs"/>
              </a:rPr>
              <a:t>TCP/IP</a:t>
            </a:r>
            <a:r>
              <a:rPr lang="ar-SA" sz="2000" dirty="0" smtClean="0">
                <a:latin typeface="+mn-lt"/>
                <a:cs typeface="+mn-cs"/>
              </a:rPr>
              <a:t>) وهو الذي اصبح البرتوكول الرسمي لشبكة الانترنت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لمحة تاريخية لظهور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8</a:t>
            </a:fld>
            <a:endParaRPr lang="en-US" smtClean="0">
              <a:cs typeface="Arial" pitchFamily="34" charset="0"/>
            </a:endParaRPr>
          </a:p>
        </p:txBody>
      </p:sp>
      <p:sp>
        <p:nvSpPr>
          <p:cNvPr id="7" name="Content Placeholder 2"/>
          <p:cNvSpPr>
            <a:spLocks noGrp="1"/>
          </p:cNvSpPr>
          <p:nvPr>
            <p:ph idx="1"/>
          </p:nvPr>
        </p:nvSpPr>
        <p:spPr>
          <a:xfrm>
            <a:off x="6096000" y="1524000"/>
            <a:ext cx="3352800" cy="533400"/>
          </a:xfrm>
        </p:spPr>
        <p:txBody>
          <a:bodyPr rtlCol="1">
            <a:noAutofit/>
          </a:bodyPr>
          <a:lstStyle/>
          <a:p>
            <a:pPr rtl="1" eaLnBrk="1" fontAlgn="auto" hangingPunct="1">
              <a:lnSpc>
                <a:spcPct val="150000"/>
              </a:lnSpc>
              <a:spcAft>
                <a:spcPts val="0"/>
              </a:spcAft>
              <a:buFont typeface="Arial" pitchFamily="34" charset="0"/>
              <a:buChar char="•"/>
              <a:defRPr/>
            </a:pPr>
            <a:r>
              <a:rPr lang="ar-SA" sz="2000" b="1" dirty="0" smtClean="0"/>
              <a:t>تواريخ مهمة في عالم الانترنت</a:t>
            </a:r>
            <a:r>
              <a:rPr lang="en-US" sz="2000" dirty="0" smtClean="0"/>
              <a:t/>
            </a:r>
            <a:br>
              <a:rPr lang="en-US" sz="2000" dirty="0" smtClean="0"/>
            </a:br>
            <a:r>
              <a:rPr lang="en-US" sz="2000" dirty="0" smtClean="0"/>
              <a:t/>
            </a:r>
            <a:br>
              <a:rPr lang="en-US" sz="2000" dirty="0" smtClean="0"/>
            </a:br>
            <a:endParaRPr lang="en-US" sz="2000" dirty="0"/>
          </a:p>
        </p:txBody>
      </p:sp>
      <p:sp>
        <p:nvSpPr>
          <p:cNvPr id="5" name="Content Placeholder 2"/>
          <p:cNvSpPr txBox="1">
            <a:spLocks/>
          </p:cNvSpPr>
          <p:nvPr/>
        </p:nvSpPr>
        <p:spPr bwMode="auto">
          <a:xfrm>
            <a:off x="304800" y="2057400"/>
            <a:ext cx="9220200" cy="3886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lvl="0" indent="-342900" algn="just" fontAlgn="auto">
              <a:lnSpc>
                <a:spcPct val="150000"/>
              </a:lnSpc>
              <a:spcBef>
                <a:spcPct val="20000"/>
              </a:spcBef>
              <a:spcAft>
                <a:spcPts val="0"/>
              </a:spcAft>
              <a:buFont typeface="Courier New" pitchFamily="49" charset="0"/>
              <a:buChar char="o"/>
              <a:defRPr/>
            </a:pPr>
            <a:r>
              <a:rPr lang="ar-SA" sz="2000" noProof="0" dirty="0" smtClean="0">
                <a:latin typeface="+mn-lt"/>
                <a:cs typeface="+mn-cs"/>
              </a:rPr>
              <a:t>في عام 1977 اصبحت الشركات المتخصصة في علوم الحاسب بإنشاء مواقع لها على شبكة </a:t>
            </a:r>
            <a:r>
              <a:rPr lang="ar-SA" sz="2000" dirty="0" smtClean="0"/>
              <a:t>(</a:t>
            </a:r>
            <a:r>
              <a:rPr lang="en-US" sz="2000" dirty="0" err="1" smtClean="0"/>
              <a:t>ARPAnet</a:t>
            </a:r>
            <a:r>
              <a:rPr lang="ar-SA" sz="2000" dirty="0" smtClean="0"/>
              <a:t>).</a:t>
            </a:r>
          </a:p>
          <a:p>
            <a:pPr marL="342900" lvl="0" indent="-342900" algn="just" fontAlgn="auto">
              <a:lnSpc>
                <a:spcPct val="150000"/>
              </a:lnSpc>
              <a:spcBef>
                <a:spcPct val="20000"/>
              </a:spcBef>
              <a:spcAft>
                <a:spcPts val="0"/>
              </a:spcAft>
              <a:buFont typeface="Courier New" pitchFamily="49" charset="0"/>
              <a:buChar char="o"/>
              <a:defRPr/>
            </a:pPr>
            <a:r>
              <a:rPr lang="ar-SA" sz="2000" dirty="0" smtClean="0">
                <a:latin typeface="+mn-lt"/>
                <a:cs typeface="+mn-cs"/>
              </a:rPr>
              <a:t>في عام 1983 تم انشاء شبكة جديدة سميت (</a:t>
            </a:r>
            <a:r>
              <a:rPr lang="en-US" sz="2000" dirty="0" err="1" smtClean="0"/>
              <a:t>MILnet</a:t>
            </a:r>
            <a:r>
              <a:rPr lang="ar-SA" sz="2000" dirty="0" smtClean="0">
                <a:latin typeface="+mn-lt"/>
                <a:cs typeface="+mn-cs"/>
              </a:rPr>
              <a:t>)</a:t>
            </a:r>
            <a:r>
              <a:rPr lang="en-US" sz="2000" dirty="0" smtClean="0">
                <a:latin typeface="+mn-lt"/>
                <a:cs typeface="+mn-cs"/>
              </a:rPr>
              <a:t> </a:t>
            </a:r>
            <a:r>
              <a:rPr lang="ar-SA" sz="2000" dirty="0" smtClean="0">
                <a:latin typeface="+mn-lt"/>
                <a:cs typeface="+mn-cs"/>
              </a:rPr>
              <a:t>وذلك بسبب الازدحام الذي بدات شبكة </a:t>
            </a:r>
            <a:r>
              <a:rPr lang="ar-SA" sz="2000" dirty="0" smtClean="0"/>
              <a:t>(</a:t>
            </a:r>
            <a:r>
              <a:rPr lang="en-US" sz="2000" dirty="0" err="1" smtClean="0"/>
              <a:t>ARPAnet</a:t>
            </a:r>
            <a:r>
              <a:rPr lang="ar-SA" sz="2000" dirty="0" smtClean="0"/>
              <a:t>) تعاني منه والذي فاق قدرتها وخاصة ان العالم اصبح يرتبط بها بشكل كبير وسريع ، حيث تم تخصيص شبكة (</a:t>
            </a:r>
            <a:r>
              <a:rPr lang="en-US" sz="2000" dirty="0" err="1" smtClean="0"/>
              <a:t>MILnet</a:t>
            </a:r>
            <a:r>
              <a:rPr lang="ar-SA" sz="2000" dirty="0" smtClean="0"/>
              <a:t>)</a:t>
            </a:r>
            <a:r>
              <a:rPr lang="ar-SA" sz="2000" dirty="0" smtClean="0">
                <a:latin typeface="+mn-lt"/>
                <a:cs typeface="+mn-cs"/>
              </a:rPr>
              <a:t> للاعمال العسكرية وشبكة </a:t>
            </a:r>
            <a:r>
              <a:rPr lang="ar-SA" sz="2000" dirty="0" smtClean="0"/>
              <a:t>(</a:t>
            </a:r>
            <a:r>
              <a:rPr lang="en-US" sz="2000" dirty="0" err="1" smtClean="0"/>
              <a:t>ARPAnet</a:t>
            </a:r>
            <a:r>
              <a:rPr lang="ar-SA" sz="2000" dirty="0" smtClean="0"/>
              <a:t>) للاعمال غير العسكرية .</a:t>
            </a:r>
          </a:p>
          <a:p>
            <a:pPr marL="342900" lvl="0" indent="-342900" algn="just" fontAlgn="auto">
              <a:lnSpc>
                <a:spcPct val="150000"/>
              </a:lnSpc>
              <a:spcBef>
                <a:spcPct val="20000"/>
              </a:spcBef>
              <a:spcAft>
                <a:spcPts val="0"/>
              </a:spcAft>
              <a:buFont typeface="Courier New" pitchFamily="49" charset="0"/>
              <a:buChar char="o"/>
              <a:defRPr/>
            </a:pPr>
            <a:r>
              <a:rPr lang="ar-SA" sz="2000" dirty="0" smtClean="0"/>
              <a:t>في عام 1984 اخذت مؤسسة العلوم العالمية </a:t>
            </a:r>
            <a:r>
              <a:rPr lang="en-US" sz="2000" dirty="0" smtClean="0"/>
              <a:t>NSF</a:t>
            </a:r>
            <a:r>
              <a:rPr lang="ar-SA" sz="2000" dirty="0" smtClean="0"/>
              <a:t> على عاتقها مسؤولية شبكة (</a:t>
            </a:r>
            <a:r>
              <a:rPr lang="en-US" sz="2000" dirty="0" err="1" smtClean="0"/>
              <a:t>ARPAnet</a:t>
            </a:r>
            <a:r>
              <a:rPr lang="ar-SA" sz="2000" dirty="0" smtClean="0"/>
              <a:t>) حيث قامت المؤسسة بتقديم نظام اعطاء أسماء لاجهزة الكمبيوتر الموصولة بالشبكة والمسمى (</a:t>
            </a:r>
            <a:r>
              <a:rPr lang="en-US" sz="2000" dirty="0" smtClean="0"/>
              <a:t>DNS</a:t>
            </a:r>
            <a:r>
              <a:rPr lang="ar-SA" sz="2000" dirty="0" smtClean="0"/>
              <a:t>).</a:t>
            </a:r>
          </a:p>
          <a:p>
            <a:pPr marL="342900" lvl="0" indent="-342900" algn="just" fontAlgn="auto">
              <a:lnSpc>
                <a:spcPct val="150000"/>
              </a:lnSpc>
              <a:spcBef>
                <a:spcPct val="20000"/>
              </a:spcBef>
              <a:spcAft>
                <a:spcPts val="0"/>
              </a:spcAft>
              <a:buFont typeface="Courier New" pitchFamily="49" charset="0"/>
              <a:buChar char="o"/>
              <a:defRPr/>
            </a:pPr>
            <a:r>
              <a:rPr lang="ar-SA" sz="2000" dirty="0" smtClean="0"/>
              <a:t>في عام 1986 انشاء مؤسسة العلوم العالمية </a:t>
            </a:r>
            <a:r>
              <a:rPr lang="en-US" sz="2000" dirty="0" smtClean="0"/>
              <a:t>NSF</a:t>
            </a:r>
            <a:r>
              <a:rPr lang="ar-SA" sz="2000" dirty="0" smtClean="0"/>
              <a:t> شبكتها الأسرع (</a:t>
            </a:r>
            <a:r>
              <a:rPr lang="en-US" sz="2000" dirty="0" err="1" smtClean="0"/>
              <a:t>NSFnet</a:t>
            </a:r>
            <a:r>
              <a:rPr lang="ar-SA" sz="2000" dirty="0" smtClean="0"/>
              <a:t>) وقد عملت هذه الشبكة بشكل جيد ، وفي نفس العام ظهر برتوكول نقل الاخبار الشبكية (</a:t>
            </a:r>
            <a:r>
              <a:rPr lang="en-US" sz="2000" dirty="0" smtClean="0"/>
              <a:t>NNTP</a:t>
            </a:r>
            <a:r>
              <a:rPr lang="ar-SA" sz="2000" dirty="0" smtClean="0"/>
              <a:t>) جاعلاً اندية النقاش التفاعلي امر ممكناً .</a:t>
            </a:r>
            <a:endParaRPr lang="ar-SA" sz="2000" dirty="0" smtClean="0">
              <a:latin typeface="+mn-lt"/>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لمحة تاريخية لظهور الانترنت</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9</a:t>
            </a:fld>
            <a:endParaRPr lang="en-US" smtClean="0">
              <a:cs typeface="Arial" pitchFamily="34" charset="0"/>
            </a:endParaRPr>
          </a:p>
        </p:txBody>
      </p:sp>
      <p:sp>
        <p:nvSpPr>
          <p:cNvPr id="7" name="Content Placeholder 2"/>
          <p:cNvSpPr>
            <a:spLocks noGrp="1"/>
          </p:cNvSpPr>
          <p:nvPr>
            <p:ph idx="1"/>
          </p:nvPr>
        </p:nvSpPr>
        <p:spPr>
          <a:xfrm>
            <a:off x="6096000" y="1524000"/>
            <a:ext cx="3352800" cy="533400"/>
          </a:xfrm>
        </p:spPr>
        <p:txBody>
          <a:bodyPr rtlCol="1">
            <a:noAutofit/>
          </a:bodyPr>
          <a:lstStyle/>
          <a:p>
            <a:pPr rtl="1" eaLnBrk="1" fontAlgn="auto" hangingPunct="1">
              <a:lnSpc>
                <a:spcPct val="150000"/>
              </a:lnSpc>
              <a:spcAft>
                <a:spcPts val="0"/>
              </a:spcAft>
              <a:buFont typeface="Arial" pitchFamily="34" charset="0"/>
              <a:buChar char="•"/>
              <a:defRPr/>
            </a:pPr>
            <a:r>
              <a:rPr lang="ar-SA" sz="2000" b="1" dirty="0" smtClean="0"/>
              <a:t>تواريخ مهمة في عالم الانترنت</a:t>
            </a:r>
            <a:r>
              <a:rPr lang="en-US" sz="2000" dirty="0" smtClean="0"/>
              <a:t/>
            </a:r>
            <a:br>
              <a:rPr lang="en-US" sz="2000" dirty="0" smtClean="0"/>
            </a:br>
            <a:r>
              <a:rPr lang="en-US" sz="2000" dirty="0" smtClean="0"/>
              <a:t/>
            </a:r>
            <a:br>
              <a:rPr lang="en-US" sz="2000" dirty="0" smtClean="0"/>
            </a:br>
            <a:endParaRPr lang="en-US" sz="2000" dirty="0"/>
          </a:p>
        </p:txBody>
      </p:sp>
      <p:sp>
        <p:nvSpPr>
          <p:cNvPr id="5" name="Content Placeholder 2"/>
          <p:cNvSpPr txBox="1">
            <a:spLocks/>
          </p:cNvSpPr>
          <p:nvPr/>
        </p:nvSpPr>
        <p:spPr bwMode="auto">
          <a:xfrm>
            <a:off x="304800" y="2057400"/>
            <a:ext cx="9601200" cy="3886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lvl="0" indent="-342900" algn="just" fontAlgn="auto">
              <a:lnSpc>
                <a:spcPct val="150000"/>
              </a:lnSpc>
              <a:spcBef>
                <a:spcPct val="20000"/>
              </a:spcBef>
              <a:spcAft>
                <a:spcPts val="0"/>
              </a:spcAft>
              <a:buFont typeface="Courier New" pitchFamily="49" charset="0"/>
              <a:buChar char="o"/>
              <a:defRPr/>
            </a:pPr>
            <a:r>
              <a:rPr lang="ar-SA" sz="2000" noProof="0" dirty="0" smtClean="0">
                <a:latin typeface="+mn-lt"/>
                <a:cs typeface="+mn-cs"/>
              </a:rPr>
              <a:t>في عام </a:t>
            </a:r>
            <a:r>
              <a:rPr lang="ar-SA" sz="2000" dirty="0" smtClean="0"/>
              <a:t> 1990 اغلقت شبكة (</a:t>
            </a:r>
            <a:r>
              <a:rPr lang="en-US" sz="2000" dirty="0" err="1" smtClean="0"/>
              <a:t>ARPAnet</a:t>
            </a:r>
            <a:r>
              <a:rPr lang="ar-SA" sz="2000" dirty="0" smtClean="0"/>
              <a:t>) وذلك لكثرة العيوب فيها مع بقاء شبكة </a:t>
            </a:r>
            <a:r>
              <a:rPr lang="en-US" sz="2000" dirty="0" smtClean="0"/>
              <a:t>(</a:t>
            </a:r>
            <a:r>
              <a:rPr lang="en-US" sz="2000" dirty="0" err="1" smtClean="0"/>
              <a:t>NSFnet</a:t>
            </a:r>
            <a:r>
              <a:rPr lang="en-US" sz="2000" dirty="0" smtClean="0"/>
              <a:t>)</a:t>
            </a:r>
            <a:r>
              <a:rPr lang="ar-SA" sz="2000" dirty="0" smtClean="0"/>
              <a:t> جزاءاً مركزياً للانترنت.</a:t>
            </a:r>
          </a:p>
          <a:p>
            <a:pPr marL="342900" lvl="0" indent="-342900" algn="just" fontAlgn="auto">
              <a:lnSpc>
                <a:spcPct val="150000"/>
              </a:lnSpc>
              <a:spcBef>
                <a:spcPct val="20000"/>
              </a:spcBef>
              <a:spcAft>
                <a:spcPts val="0"/>
              </a:spcAft>
              <a:buFont typeface="Courier New" pitchFamily="49" charset="0"/>
              <a:buChar char="o"/>
              <a:defRPr/>
            </a:pPr>
            <a:r>
              <a:rPr lang="ar-SA" sz="2000" dirty="0" smtClean="0"/>
              <a:t>في عام 1991 ولغاية عام 1995 سارعت الشركات المتخصصة في علوم الحاسب الى ابتكار برمجيات ومعدات جديدة تدعم العمل بشبكة الانترنت ، وقد بلغ عدد الاجهزة الخادمة المتصلة بالانترنت في تلك الفترة الى ستة ملايين جهاز وخمسون الف شبكة في جميع انحاء العالم .</a:t>
            </a:r>
          </a:p>
          <a:p>
            <a:pPr marL="342900" indent="-342900" algn="just" fontAlgn="auto">
              <a:lnSpc>
                <a:spcPct val="150000"/>
              </a:lnSpc>
              <a:spcBef>
                <a:spcPct val="20000"/>
              </a:spcBef>
              <a:spcAft>
                <a:spcPts val="0"/>
              </a:spcAft>
              <a:buFont typeface="Courier New" pitchFamily="49" charset="0"/>
              <a:buChar char="o"/>
              <a:defRPr/>
            </a:pPr>
            <a:r>
              <a:rPr lang="ar-SA" sz="2000" dirty="0" smtClean="0"/>
              <a:t>في عام 1995 ولغاية يومنا هذا سارعت الدول بإنشاء شبكات لديها ومن ثم ربطها بشبكة الانترنت ، حيث افادت اخر احصائية لعدد مستخدمي الانترنت في جميع انحاء العالو مايقارب (</a:t>
            </a:r>
            <a:r>
              <a:rPr lang="ar-SA" sz="2000" b="1" dirty="0" smtClean="0"/>
              <a:t>1,966,514,816</a:t>
            </a:r>
            <a:r>
              <a:rPr lang="ar-SA" sz="2000" dirty="0" smtClean="0"/>
              <a:t>) وذلك حسب موقع النسب الاحصائية لمستخدمي الانترنت والسكان (</a:t>
            </a:r>
            <a:r>
              <a:rPr lang="en-US" sz="2000" dirty="0" smtClean="0"/>
              <a:t>http://www.internetworldstats.com/stats.htm</a:t>
            </a:r>
            <a:r>
              <a:rPr lang="ar-SA" sz="2000"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طرق الاتصال بالانترنت (المزايا والعيوب)</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10</a:t>
            </a:fld>
            <a:endParaRPr lang="en-US" smtClean="0">
              <a:cs typeface="Arial" pitchFamily="34" charset="0"/>
            </a:endParaRPr>
          </a:p>
        </p:txBody>
      </p:sp>
      <p:sp>
        <p:nvSpPr>
          <p:cNvPr id="5" name="Content Placeholder 2"/>
          <p:cNvSpPr txBox="1">
            <a:spLocks/>
          </p:cNvSpPr>
          <p:nvPr/>
        </p:nvSpPr>
        <p:spPr bwMode="auto">
          <a:xfrm>
            <a:off x="381000" y="14478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lvl="0" indent="-342900" algn="just" fontAlgn="auto">
              <a:lnSpc>
                <a:spcPct val="150000"/>
              </a:lnSpc>
              <a:spcBef>
                <a:spcPct val="20000"/>
              </a:spcBef>
              <a:spcAft>
                <a:spcPts val="0"/>
              </a:spcAft>
              <a:defRPr/>
            </a:pPr>
            <a:r>
              <a:rPr lang="ar-SA" sz="2400" b="1" dirty="0" smtClean="0"/>
              <a:t>الطريقة الاولى :- الاتصال الهاتفي </a:t>
            </a:r>
            <a:r>
              <a:rPr lang="en-US" sz="2400" b="1" dirty="0" smtClean="0"/>
              <a:t>Dial Up Connection </a:t>
            </a:r>
          </a:p>
          <a:p>
            <a:pPr marL="55563" lvl="0" indent="-1588" algn="just" fontAlgn="auto">
              <a:lnSpc>
                <a:spcPct val="150000"/>
              </a:lnSpc>
              <a:spcBef>
                <a:spcPct val="20000"/>
              </a:spcBef>
              <a:spcAft>
                <a:spcPts val="0"/>
              </a:spcAft>
              <a:buFont typeface="Arial" pitchFamily="34" charset="0"/>
              <a:buChar char="•"/>
              <a:defRPr/>
            </a:pPr>
            <a:r>
              <a:rPr lang="ar-SA" sz="2000" b="1" dirty="0" smtClean="0"/>
              <a:t>  </a:t>
            </a:r>
            <a:r>
              <a:rPr lang="ar-SA" sz="2000" dirty="0" smtClean="0"/>
              <a:t>تطلب هذه الطريقة توفر كرت فاكس مودم (</a:t>
            </a:r>
            <a:r>
              <a:rPr lang="en-US" sz="2000" dirty="0" smtClean="0"/>
              <a:t>Fax Modem</a:t>
            </a:r>
            <a:r>
              <a:rPr lang="ar-SA" sz="2000" dirty="0" smtClean="0"/>
              <a:t>) مثبت على جهاز الحاسوب  وهو كرت يستخدم في ارسال واستقبال البيانات عبر خطوط الهاتف بحيث يقوم المودم بتحويل الاشارات الرقمية الى اشارات تناظرية ، بالاضافة الى الى ذلك فإنة يقوم بالارسال الصور والوثائق عن طريق خطوط الهاتف الى اماكن مختلفة </a:t>
            </a:r>
          </a:p>
          <a:p>
            <a:pPr marL="55563" lvl="0" indent="-1588" algn="just" fontAlgn="auto">
              <a:lnSpc>
                <a:spcPct val="150000"/>
              </a:lnSpc>
              <a:spcBef>
                <a:spcPct val="20000"/>
              </a:spcBef>
              <a:spcAft>
                <a:spcPts val="0"/>
              </a:spcAft>
              <a:buFont typeface="Arial" pitchFamily="34" charset="0"/>
              <a:buChar char="•"/>
              <a:defRPr/>
            </a:pPr>
            <a:r>
              <a:rPr lang="ar-SA" sz="2000" dirty="0" smtClean="0"/>
              <a:t> شراء بطاقة اتصال بالانترنت من احدى شركات تزويد خدمة الانترنت (</a:t>
            </a:r>
            <a:r>
              <a:rPr lang="en-US" sz="2000" dirty="0" smtClean="0"/>
              <a:t>ISP</a:t>
            </a:r>
            <a:r>
              <a:rPr lang="ar-SA" sz="2000" dirty="0" smtClean="0"/>
              <a:t>).</a:t>
            </a:r>
          </a:p>
          <a:p>
            <a:pPr marL="55563" lvl="0" indent="-1588" algn="just" fontAlgn="auto">
              <a:lnSpc>
                <a:spcPct val="150000"/>
              </a:lnSpc>
              <a:spcBef>
                <a:spcPct val="20000"/>
              </a:spcBef>
              <a:spcAft>
                <a:spcPts val="0"/>
              </a:spcAft>
              <a:buFont typeface="Wingdings" pitchFamily="2" charset="2"/>
              <a:buChar char="ü"/>
              <a:defRPr/>
            </a:pPr>
            <a:r>
              <a:rPr lang="ar-SA" sz="2000" b="1" dirty="0" smtClean="0"/>
              <a:t> مزايا هذه الطريقة :</a:t>
            </a:r>
          </a:p>
          <a:p>
            <a:pPr marL="511175" lvl="0" indent="-457200" algn="just" fontAlgn="auto">
              <a:lnSpc>
                <a:spcPct val="150000"/>
              </a:lnSpc>
              <a:spcBef>
                <a:spcPct val="20000"/>
              </a:spcBef>
              <a:spcAft>
                <a:spcPts val="0"/>
              </a:spcAft>
              <a:buAutoNum type="arabicPeriod"/>
              <a:defRPr/>
            </a:pPr>
            <a:r>
              <a:rPr lang="ar-SA" sz="2000" dirty="0" smtClean="0"/>
              <a:t>السهولة في عملية الاتصال بالانترنت .       2.  الكلفة القليلة .</a:t>
            </a:r>
          </a:p>
          <a:p>
            <a:pPr marL="60325" lvl="0" indent="6350" algn="just" fontAlgn="auto">
              <a:lnSpc>
                <a:spcPct val="150000"/>
              </a:lnSpc>
              <a:spcBef>
                <a:spcPct val="20000"/>
              </a:spcBef>
              <a:spcAft>
                <a:spcPts val="0"/>
              </a:spcAft>
              <a:buFont typeface="Wingdings" pitchFamily="2" charset="2"/>
              <a:buChar char="ü"/>
              <a:defRPr/>
            </a:pPr>
            <a:r>
              <a:rPr lang="ar-SA" sz="2000" b="1" dirty="0" smtClean="0"/>
              <a:t> عيوب هذه الطريقة : </a:t>
            </a:r>
          </a:p>
          <a:p>
            <a:pPr marL="511175" lvl="0" indent="-457200" algn="just" fontAlgn="auto">
              <a:lnSpc>
                <a:spcPct val="150000"/>
              </a:lnSpc>
              <a:spcBef>
                <a:spcPct val="20000"/>
              </a:spcBef>
              <a:spcAft>
                <a:spcPts val="0"/>
              </a:spcAft>
              <a:defRPr/>
            </a:pPr>
            <a:r>
              <a:rPr lang="ar-SA" sz="2000" dirty="0" smtClean="0"/>
              <a:t>1. السرعة بطيئة جدا تصل الى </a:t>
            </a:r>
            <a:r>
              <a:rPr lang="en-US" sz="2000" dirty="0" err="1" smtClean="0"/>
              <a:t>Kpps</a:t>
            </a:r>
            <a:r>
              <a:rPr lang="ar-SA" sz="2000" dirty="0" smtClean="0"/>
              <a:t>56              2. انشغال خط الهاتف باستمرار اثناء الاتصال بالانترنت </a:t>
            </a:r>
          </a:p>
          <a:p>
            <a:pPr marL="55563" lvl="0" indent="-1588" algn="just" fontAlgn="auto">
              <a:lnSpc>
                <a:spcPct val="150000"/>
              </a:lnSpc>
              <a:spcBef>
                <a:spcPct val="20000"/>
              </a:spcBef>
              <a:spcAft>
                <a:spcPts val="0"/>
              </a:spcAft>
              <a:defRPr/>
            </a:pPr>
            <a:endParaRPr lang="ar-SA" sz="2000" dirty="0" smtClean="0"/>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pic>
        <p:nvPicPr>
          <p:cNvPr id="8" name="Picture 7" descr="Placa%20de%20Fax%20Modem%20basico.gif"/>
          <p:cNvPicPr>
            <a:picLocks noChangeAspect="1"/>
          </p:cNvPicPr>
          <p:nvPr/>
        </p:nvPicPr>
        <p:blipFill>
          <a:blip r:embed="rId2" cstate="print"/>
          <a:stretch>
            <a:fillRect/>
          </a:stretch>
        </p:blipFill>
        <p:spPr>
          <a:xfrm>
            <a:off x="-381000" y="3505200"/>
            <a:ext cx="3607837" cy="22098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طرق الاتصال بالانترنت (المزايا والعيوب)</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11</a:t>
            </a:fld>
            <a:endParaRPr lang="en-US" smtClean="0">
              <a:cs typeface="Arial" pitchFamily="34" charset="0"/>
            </a:endParaRPr>
          </a:p>
        </p:txBody>
      </p:sp>
      <p:sp>
        <p:nvSpPr>
          <p:cNvPr id="5" name="Content Placeholder 2"/>
          <p:cNvSpPr txBox="1">
            <a:spLocks/>
          </p:cNvSpPr>
          <p:nvPr/>
        </p:nvSpPr>
        <p:spPr bwMode="auto">
          <a:xfrm>
            <a:off x="381000" y="15240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algn="just">
              <a:buNone/>
            </a:pPr>
            <a:r>
              <a:rPr lang="ar-SA" sz="2400" b="1" dirty="0" smtClean="0"/>
              <a:t>الطريقة الثانية : </a:t>
            </a:r>
            <a:r>
              <a:rPr lang="ar-JO" sz="2400" b="1" dirty="0" smtClean="0"/>
              <a:t>الخطوط المستأجرة (</a:t>
            </a:r>
            <a:r>
              <a:rPr lang="en-US" sz="2400" b="1" dirty="0" smtClean="0"/>
              <a:t>Leased Line</a:t>
            </a:r>
            <a:r>
              <a:rPr lang="ar-JO" sz="2400" b="1" dirty="0" smtClean="0"/>
              <a:t>)</a:t>
            </a:r>
            <a:r>
              <a:rPr lang="ar-SA" sz="2400" b="1" dirty="0" smtClean="0"/>
              <a:t> :</a:t>
            </a:r>
          </a:p>
          <a:p>
            <a:pPr algn="just">
              <a:lnSpc>
                <a:spcPct val="150000"/>
              </a:lnSpc>
            </a:pPr>
            <a:r>
              <a:rPr lang="ar-SA" sz="2000" dirty="0" smtClean="0"/>
              <a:t>تم استحداث هذه الطريقة لحل بعض المشاكل التي كانت في طريقة ا الاتصال الهاتفي حيث تؤمن الخطوط المستأجرة اتصالا دائما بيين للاجهزة وذلك لنقل كميات كبيرة من البيانات . وقد تم تخصيص هذه الخطوط للمستخدمين المستأجرين فقط ، في المقابل يدفع المستخدم اجراء ثابتاً مهما كان مقدار استعماله كبيرا او صغيرا .</a:t>
            </a:r>
          </a:p>
          <a:p>
            <a:pPr algn="just">
              <a:lnSpc>
                <a:spcPct val="150000"/>
              </a:lnSpc>
              <a:buFont typeface="Wingdings" pitchFamily="2" charset="2"/>
              <a:buChar char="ü"/>
            </a:pPr>
            <a:r>
              <a:rPr lang="ar-SA" sz="2000" b="1" dirty="0" smtClean="0"/>
              <a:t>مزايا هذه الطريقة :</a:t>
            </a:r>
          </a:p>
          <a:p>
            <a:pPr marL="511175" lvl="0" indent="-457200" algn="just" fontAlgn="auto">
              <a:lnSpc>
                <a:spcPct val="150000"/>
              </a:lnSpc>
              <a:spcBef>
                <a:spcPct val="20000"/>
              </a:spcBef>
              <a:spcAft>
                <a:spcPts val="0"/>
              </a:spcAft>
              <a:buAutoNum type="arabicPeriod"/>
              <a:defRPr/>
            </a:pPr>
            <a:r>
              <a:rPr lang="ar-SA" sz="2000" dirty="0" smtClean="0"/>
              <a:t>السهولة في عملية الاتصال بالانترنت .       2.  السرعة اعلى نوعا ما         3. عدم انشغال خط الهاتف</a:t>
            </a:r>
          </a:p>
          <a:p>
            <a:pPr marL="60325" lvl="0" indent="6350" algn="just" fontAlgn="auto">
              <a:lnSpc>
                <a:spcPct val="150000"/>
              </a:lnSpc>
              <a:spcBef>
                <a:spcPct val="20000"/>
              </a:spcBef>
              <a:spcAft>
                <a:spcPts val="0"/>
              </a:spcAft>
              <a:buFont typeface="Wingdings" pitchFamily="2" charset="2"/>
              <a:buChar char="ü"/>
              <a:defRPr/>
            </a:pPr>
            <a:r>
              <a:rPr lang="ar-SA" sz="2000" b="1" dirty="0" smtClean="0"/>
              <a:t> عيوب هذه الطريقة : </a:t>
            </a:r>
          </a:p>
          <a:p>
            <a:pPr marL="511175" lvl="0" indent="-457200" algn="just" fontAlgn="auto">
              <a:lnSpc>
                <a:spcPct val="150000"/>
              </a:lnSpc>
              <a:spcBef>
                <a:spcPct val="20000"/>
              </a:spcBef>
              <a:spcAft>
                <a:spcPts val="0"/>
              </a:spcAft>
              <a:defRPr/>
            </a:pPr>
            <a:r>
              <a:rPr lang="ar-SA" sz="2000" dirty="0" smtClean="0"/>
              <a:t>1. في العادة يكون اداء هذه الطريقة ضعيفا نوعا ما وخاصة كلما ابتعدت جغرافيا عن موقع مزود الخدمة (</a:t>
            </a:r>
            <a:r>
              <a:rPr lang="en-US" sz="2000" dirty="0" smtClean="0"/>
              <a:t>ISP</a:t>
            </a:r>
            <a:r>
              <a:rPr lang="ar-SA" sz="2000" dirty="0" smtClean="0"/>
              <a:t>)</a:t>
            </a:r>
          </a:p>
          <a:p>
            <a:pPr marL="55563" lvl="0" indent="-1588" algn="just" fontAlgn="auto">
              <a:lnSpc>
                <a:spcPct val="150000"/>
              </a:lnSpc>
              <a:spcBef>
                <a:spcPct val="20000"/>
              </a:spcBef>
              <a:spcAft>
                <a:spcPts val="0"/>
              </a:spcAft>
              <a:defRPr/>
            </a:pPr>
            <a:endParaRPr lang="ar-SA" sz="2000" dirty="0" smtClean="0"/>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طرق الاتصال بالانترنت (المزايا والعيوب)</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12</a:t>
            </a:fld>
            <a:endParaRPr lang="en-US" smtClean="0">
              <a:cs typeface="Arial" pitchFamily="34" charset="0"/>
            </a:endParaRPr>
          </a:p>
        </p:txBody>
      </p:sp>
      <p:sp>
        <p:nvSpPr>
          <p:cNvPr id="5" name="Content Placeholder 2"/>
          <p:cNvSpPr txBox="1">
            <a:spLocks/>
          </p:cNvSpPr>
          <p:nvPr/>
        </p:nvSpPr>
        <p:spPr bwMode="auto">
          <a:xfrm>
            <a:off x="381000" y="15240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algn="just">
              <a:lnSpc>
                <a:spcPct val="150000"/>
              </a:lnSpc>
            </a:pPr>
            <a:r>
              <a:rPr lang="ar-SA" sz="2400" b="1" dirty="0" smtClean="0"/>
              <a:t>الطريقة الثالثة : الشبكة الرقمية للخدمات المتكاملة (</a:t>
            </a:r>
            <a:r>
              <a:rPr lang="en-US" sz="2400" b="1" dirty="0" smtClean="0"/>
              <a:t>ISDN</a:t>
            </a:r>
            <a:r>
              <a:rPr lang="ar-SA" sz="2400" b="1" dirty="0" smtClean="0"/>
              <a:t>)</a:t>
            </a:r>
            <a:r>
              <a:rPr lang="en-US" sz="2400" b="1" dirty="0" smtClean="0"/>
              <a:t>:</a:t>
            </a:r>
          </a:p>
          <a:p>
            <a:pPr algn="just">
              <a:lnSpc>
                <a:spcPct val="150000"/>
              </a:lnSpc>
            </a:pPr>
            <a:r>
              <a:rPr lang="ar-SA" sz="2000" dirty="0" smtClean="0"/>
              <a:t>تستخدم هذه الطريقة  نظام لنقل الاشارات الرقمية بدلاً من الاشارات التناظرية ، ولا داعي لوجود جهاز المودم لتحويل البيانات من الصيغة الرقمية الى الصيغة التناظرية وبالعكس . وقد وصفت هذه التقنية بالمتكاملة لأنها تؤمن نقل كل انواع البيانات من نص وصوت وصورة وفيديو .</a:t>
            </a:r>
            <a:endParaRPr lang="ar-SA" sz="2000" b="1" dirty="0" smtClean="0"/>
          </a:p>
          <a:p>
            <a:pPr algn="just">
              <a:lnSpc>
                <a:spcPct val="150000"/>
              </a:lnSpc>
              <a:buFont typeface="Wingdings" pitchFamily="2" charset="2"/>
              <a:buChar char="ü"/>
            </a:pPr>
            <a:r>
              <a:rPr lang="ar-SA" sz="2000" b="1" dirty="0" smtClean="0"/>
              <a:t>مزايا هذه الطريقة :</a:t>
            </a:r>
          </a:p>
          <a:p>
            <a:pPr marL="511175" lvl="0" indent="-457200" algn="just" fontAlgn="auto">
              <a:lnSpc>
                <a:spcPct val="150000"/>
              </a:lnSpc>
              <a:spcBef>
                <a:spcPct val="20000"/>
              </a:spcBef>
              <a:spcAft>
                <a:spcPts val="0"/>
              </a:spcAft>
              <a:defRPr/>
            </a:pPr>
            <a:r>
              <a:rPr lang="ar-SA" sz="2000" dirty="0" smtClean="0"/>
              <a:t>1. وصلت سرعة خط الانترنت وفق هذه الطريقة الى </a:t>
            </a:r>
            <a:r>
              <a:rPr lang="en-US" sz="2000" dirty="0" smtClean="0"/>
              <a:t>128Kpps</a:t>
            </a:r>
            <a:r>
              <a:rPr lang="ar-SA" sz="2000" dirty="0" smtClean="0"/>
              <a:t>.  </a:t>
            </a:r>
          </a:p>
          <a:p>
            <a:pPr marL="60325" lvl="0" indent="6350" algn="just" fontAlgn="auto">
              <a:lnSpc>
                <a:spcPct val="150000"/>
              </a:lnSpc>
              <a:spcBef>
                <a:spcPct val="20000"/>
              </a:spcBef>
              <a:spcAft>
                <a:spcPts val="0"/>
              </a:spcAft>
              <a:buFont typeface="Wingdings" pitchFamily="2" charset="2"/>
              <a:buChar char="ü"/>
              <a:defRPr/>
            </a:pPr>
            <a:r>
              <a:rPr lang="ar-SA" sz="2000" b="1" dirty="0" smtClean="0"/>
              <a:t> عيوب هذه الطريقة : </a:t>
            </a:r>
          </a:p>
          <a:p>
            <a:pPr marL="511175" lvl="0" indent="-457200" algn="just" fontAlgn="auto">
              <a:lnSpc>
                <a:spcPct val="150000"/>
              </a:lnSpc>
              <a:spcBef>
                <a:spcPct val="20000"/>
              </a:spcBef>
              <a:spcAft>
                <a:spcPts val="0"/>
              </a:spcAft>
              <a:defRPr/>
            </a:pPr>
            <a:r>
              <a:rPr lang="ar-SA" sz="2000" dirty="0" smtClean="0"/>
              <a:t>1. كلفة الاشتراك بخدمة الانترنت عالية نوعا ما .</a:t>
            </a:r>
          </a:p>
          <a:p>
            <a:pPr marL="55563" lvl="0" indent="-1588" algn="just" fontAlgn="auto">
              <a:lnSpc>
                <a:spcPct val="150000"/>
              </a:lnSpc>
              <a:spcBef>
                <a:spcPct val="20000"/>
              </a:spcBef>
              <a:spcAft>
                <a:spcPts val="0"/>
              </a:spcAft>
              <a:defRPr/>
            </a:pPr>
            <a:endParaRPr lang="ar-SA" sz="2000" dirty="0" smtClean="0"/>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طرق الاتصال بالانترنت (المزايا والعيوب)</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13</a:t>
            </a:fld>
            <a:endParaRPr lang="en-US" smtClean="0">
              <a:cs typeface="Arial" pitchFamily="34" charset="0"/>
            </a:endParaRPr>
          </a:p>
        </p:txBody>
      </p:sp>
      <p:sp>
        <p:nvSpPr>
          <p:cNvPr id="5" name="Content Placeholder 2"/>
          <p:cNvSpPr txBox="1">
            <a:spLocks/>
          </p:cNvSpPr>
          <p:nvPr/>
        </p:nvSpPr>
        <p:spPr bwMode="auto">
          <a:xfrm>
            <a:off x="76200" y="1524000"/>
            <a:ext cx="9677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algn="just">
              <a:buNone/>
            </a:pPr>
            <a:r>
              <a:rPr lang="ar-SA" sz="2400" b="1" dirty="0" smtClean="0"/>
              <a:t>الطريقة الرابعة : </a:t>
            </a:r>
            <a:r>
              <a:rPr lang="ar-JO" sz="2400" b="1" dirty="0" smtClean="0"/>
              <a:t>خط المشترك الرقمي</a:t>
            </a:r>
            <a:r>
              <a:rPr lang="ar-SA" sz="2400" b="1" dirty="0" smtClean="0"/>
              <a:t> غير </a:t>
            </a:r>
            <a:r>
              <a:rPr lang="ar-JO" sz="2400" b="1" dirty="0" smtClean="0"/>
              <a:t>المتماثل (</a:t>
            </a:r>
            <a:r>
              <a:rPr lang="en-US" sz="2400" b="1" dirty="0" smtClean="0"/>
              <a:t>ADSL</a:t>
            </a:r>
            <a:r>
              <a:rPr lang="ar-JO" sz="2400" b="1" dirty="0" smtClean="0"/>
              <a:t>).</a:t>
            </a:r>
            <a:endParaRPr lang="ar-SA" sz="2400" b="1" dirty="0" smtClean="0"/>
          </a:p>
          <a:p>
            <a:pPr algn="just">
              <a:lnSpc>
                <a:spcPct val="150000"/>
              </a:lnSpc>
            </a:pPr>
            <a:r>
              <a:rPr lang="ar-SA" sz="2000" dirty="0" smtClean="0"/>
              <a:t>  تعد هذه الطريقة من اكثر الطرق شيوعاً للاتصال بشبكة الانترنت بسرعة عالية وثبات على مدار 24 ساعة عبر خطوط الهاتف العادية دون شغله ارسالاً واستقبالاً . وقد وصفت هذه الخطوط  بغير المتماثلة (</a:t>
            </a:r>
            <a:r>
              <a:rPr lang="en-US" sz="2000" dirty="0" smtClean="0"/>
              <a:t>Asymmetric</a:t>
            </a:r>
            <a:r>
              <a:rPr lang="ar-SA" sz="2000" dirty="0" smtClean="0"/>
              <a:t>) لان سرعة الاستقبال او التحميل أعلى بكثير من سرعة الارسال حيث يمكن ان  تصل سرعة التحميل الى 24 ميجابت بالثانية </a:t>
            </a:r>
            <a:r>
              <a:rPr lang="ar-SA" sz="2000" b="1" dirty="0" smtClean="0"/>
              <a:t>. </a:t>
            </a:r>
          </a:p>
          <a:p>
            <a:pPr algn="just">
              <a:lnSpc>
                <a:spcPct val="150000"/>
              </a:lnSpc>
              <a:buFont typeface="Wingdings" pitchFamily="2" charset="2"/>
              <a:buChar char="ü"/>
            </a:pPr>
            <a:r>
              <a:rPr lang="ar-SA" sz="2000" b="1" dirty="0" smtClean="0"/>
              <a:t>مزايا هذه الطريقة :</a:t>
            </a:r>
          </a:p>
          <a:p>
            <a:pPr marL="6350" lvl="0" indent="6350" algn="just" fontAlgn="auto">
              <a:lnSpc>
                <a:spcPct val="150000"/>
              </a:lnSpc>
              <a:spcBef>
                <a:spcPct val="20000"/>
              </a:spcBef>
              <a:spcAft>
                <a:spcPts val="0"/>
              </a:spcAft>
              <a:buAutoNum type="arabicPeriod"/>
              <a:defRPr/>
            </a:pPr>
            <a:r>
              <a:rPr lang="ar-SA" sz="2000" dirty="0" smtClean="0"/>
              <a:t>سرعة عالية جدا   2. ثبات الاتصال على مدار الساعة    3 . كلفة الاشتراك بخدمة الانترنت قليلة بالمقارنة بسرعتها </a:t>
            </a:r>
          </a:p>
          <a:p>
            <a:pPr marL="60325" lvl="0" indent="6350" algn="just" fontAlgn="auto">
              <a:lnSpc>
                <a:spcPct val="150000"/>
              </a:lnSpc>
              <a:spcBef>
                <a:spcPct val="20000"/>
              </a:spcBef>
              <a:spcAft>
                <a:spcPts val="0"/>
              </a:spcAft>
              <a:buFont typeface="Wingdings" pitchFamily="2" charset="2"/>
              <a:buChar char="ü"/>
              <a:defRPr/>
            </a:pPr>
            <a:r>
              <a:rPr lang="ar-SA" sz="2000" b="1" dirty="0" smtClean="0"/>
              <a:t> عيوب هذه الطريقة : </a:t>
            </a:r>
          </a:p>
          <a:p>
            <a:pPr marL="511175" lvl="0" indent="-457200" algn="just" fontAlgn="auto">
              <a:lnSpc>
                <a:spcPct val="150000"/>
              </a:lnSpc>
              <a:spcBef>
                <a:spcPct val="20000"/>
              </a:spcBef>
              <a:spcAft>
                <a:spcPts val="0"/>
              </a:spcAft>
              <a:defRPr/>
            </a:pPr>
            <a:r>
              <a:rPr lang="ar-SA" sz="2000" dirty="0" smtClean="0"/>
              <a:t>1. يجب أن تكون قريب من المقسم الرئيسي بحيث لا يكون ابعد من 1 كيلو متر.</a:t>
            </a:r>
          </a:p>
          <a:p>
            <a:pPr marL="55563" lvl="0" indent="-1588" algn="just" fontAlgn="auto">
              <a:lnSpc>
                <a:spcPct val="150000"/>
              </a:lnSpc>
              <a:spcBef>
                <a:spcPct val="20000"/>
              </a:spcBef>
              <a:spcAft>
                <a:spcPts val="0"/>
              </a:spcAft>
              <a:defRPr/>
            </a:pPr>
            <a:endParaRPr lang="ar-SA" sz="2000" dirty="0" smtClean="0"/>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buFont typeface="Wingdings" pitchFamily="2" charset="2"/>
              <a:buChar char="v"/>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طرق الاتصال بالانترنت (المزايا والعيوب)</a:t>
            </a:r>
            <a:endParaRPr lang="ar-SA" dirty="0" smtClean="0">
              <a:solidFill>
                <a:srgbClr val="376092"/>
              </a:solidFill>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D7A7D7E3-6407-4289-A5A4-3E3554870B46}" type="slidenum">
              <a:rPr lang="ar-SA" smtClean="0">
                <a:cs typeface="Arial" pitchFamily="34" charset="0"/>
              </a:rPr>
              <a:pPr/>
              <a:t>14</a:t>
            </a:fld>
            <a:endParaRPr lang="en-US" smtClean="0">
              <a:cs typeface="Arial" pitchFamily="34" charset="0"/>
            </a:endParaRPr>
          </a:p>
        </p:txBody>
      </p:sp>
      <p:sp>
        <p:nvSpPr>
          <p:cNvPr id="5" name="Content Placeholder 2"/>
          <p:cNvSpPr txBox="1">
            <a:spLocks/>
          </p:cNvSpPr>
          <p:nvPr/>
        </p:nvSpPr>
        <p:spPr bwMode="auto">
          <a:xfrm>
            <a:off x="228600" y="1524000"/>
            <a:ext cx="9677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algn="just">
              <a:buNone/>
            </a:pPr>
            <a:r>
              <a:rPr lang="ar-SA" sz="2400" b="1" dirty="0" smtClean="0"/>
              <a:t>الطريقة الخامسة : الاقمار الصناعية </a:t>
            </a:r>
            <a:r>
              <a:rPr lang="en-US" sz="2400" b="1" dirty="0" smtClean="0"/>
              <a:t>Satellites Connection </a:t>
            </a:r>
            <a:r>
              <a:rPr lang="ar-JO" sz="2400" b="1" dirty="0" smtClean="0"/>
              <a:t>.</a:t>
            </a:r>
            <a:endParaRPr lang="ar-SA" sz="2400" b="1" dirty="0" smtClean="0"/>
          </a:p>
          <a:p>
            <a:pPr algn="just">
              <a:lnSpc>
                <a:spcPct val="150000"/>
              </a:lnSpc>
              <a:buNone/>
            </a:pPr>
            <a:r>
              <a:rPr lang="ar-SA" sz="2000" dirty="0" smtClean="0"/>
              <a:t>تعتبر هذه الطريقة من احدث طرق الاتصال بشبكة الانترنت ، وهي تعتمد على توافر طبق لاستقبال الاشارات من القمر الصناعي ، اضافة الى وجود كارت </a:t>
            </a:r>
            <a:r>
              <a:rPr lang="en-US" sz="2000" dirty="0" smtClean="0"/>
              <a:t>Satellite</a:t>
            </a:r>
            <a:r>
              <a:rPr lang="ar-SA" sz="2000" dirty="0" smtClean="0"/>
              <a:t> مثبت بجهاز الكمبيوتر ، وتستخدم هذه الطريقة بكثرة في المناطق التي يصعب توصيل خطوط </a:t>
            </a:r>
            <a:r>
              <a:rPr lang="en-US" sz="2000" dirty="0" smtClean="0"/>
              <a:t>ADSL </a:t>
            </a:r>
            <a:r>
              <a:rPr lang="ar-SA" sz="2000" dirty="0" smtClean="0"/>
              <a:t> اليها ، مثل مواقع العمل الخاصة بشركات البترول في الصحراء والمناطق الجبيلة البعيدة عن المدن .</a:t>
            </a:r>
          </a:p>
          <a:p>
            <a:pPr algn="just">
              <a:lnSpc>
                <a:spcPct val="150000"/>
              </a:lnSpc>
              <a:buFont typeface="Wingdings" pitchFamily="2" charset="2"/>
              <a:buChar char="ü"/>
            </a:pPr>
            <a:r>
              <a:rPr lang="ar-SA" sz="2000" b="1" dirty="0" smtClean="0"/>
              <a:t>مزايا هذه الطريقة :</a:t>
            </a:r>
          </a:p>
          <a:p>
            <a:pPr marL="6350" lvl="0" indent="6350" algn="just" fontAlgn="auto">
              <a:lnSpc>
                <a:spcPct val="150000"/>
              </a:lnSpc>
              <a:spcBef>
                <a:spcPct val="20000"/>
              </a:spcBef>
              <a:spcAft>
                <a:spcPts val="0"/>
              </a:spcAft>
              <a:buAutoNum type="arabicPeriod"/>
              <a:defRPr/>
            </a:pPr>
            <a:r>
              <a:rPr lang="ar-SA" sz="2000" dirty="0" smtClean="0"/>
              <a:t>سرعة عالية جدا   2. تغطية مساحات جغرافية كبيرة </a:t>
            </a:r>
          </a:p>
          <a:p>
            <a:pPr marL="60325" lvl="0" indent="6350" algn="just" fontAlgn="auto">
              <a:lnSpc>
                <a:spcPct val="150000"/>
              </a:lnSpc>
              <a:spcBef>
                <a:spcPct val="20000"/>
              </a:spcBef>
              <a:spcAft>
                <a:spcPts val="0"/>
              </a:spcAft>
              <a:buFont typeface="Wingdings" pitchFamily="2" charset="2"/>
              <a:buChar char="ü"/>
              <a:defRPr/>
            </a:pPr>
            <a:r>
              <a:rPr lang="ar-SA" sz="2000" b="1" dirty="0" smtClean="0"/>
              <a:t> عيوب هذه الطريقة : </a:t>
            </a:r>
          </a:p>
          <a:p>
            <a:pPr marL="511175" lvl="0" indent="-457200" algn="just" fontAlgn="auto">
              <a:lnSpc>
                <a:spcPct val="150000"/>
              </a:lnSpc>
              <a:spcBef>
                <a:spcPct val="20000"/>
              </a:spcBef>
              <a:spcAft>
                <a:spcPts val="0"/>
              </a:spcAft>
              <a:defRPr/>
            </a:pPr>
            <a:r>
              <a:rPr lang="ar-SA" sz="2000" dirty="0" smtClean="0"/>
              <a:t>1. اسعار الاشتراك بخدمة الانترنت وفق هذه الطريقة تكون مرتفعة بالمقارنة باسعار </a:t>
            </a:r>
            <a:r>
              <a:rPr lang="en-US" sz="2000" dirty="0" smtClean="0"/>
              <a:t>ADSL</a:t>
            </a:r>
            <a:endParaRPr lang="ar-SA" sz="2000" dirty="0" smtClean="0"/>
          </a:p>
          <a:p>
            <a:pPr marL="55563" lvl="0" indent="-1588" algn="just" fontAlgn="auto">
              <a:lnSpc>
                <a:spcPct val="150000"/>
              </a:lnSpc>
              <a:spcBef>
                <a:spcPct val="20000"/>
              </a:spcBef>
              <a:spcAft>
                <a:spcPts val="0"/>
              </a:spcAft>
              <a:defRPr/>
            </a:pPr>
            <a:endParaRPr lang="ar-SA" sz="2000" dirty="0" smtClean="0"/>
          </a:p>
          <a:p>
            <a:pPr marL="342900" lvl="0" indent="-342900" algn="just" fontAlgn="auto">
              <a:lnSpc>
                <a:spcPct val="150000"/>
              </a:lnSpc>
              <a:spcBef>
                <a:spcPct val="20000"/>
              </a:spcBef>
              <a:spcAft>
                <a:spcPts val="0"/>
              </a:spcAft>
              <a:defRPr/>
            </a:pPr>
            <a:endParaRPr lang="en-US" sz="2000" dirty="0" smtClean="0"/>
          </a:p>
          <a:p>
            <a:pPr marL="342900" lvl="0" indent="-342900" algn="just" fontAlgn="auto">
              <a:lnSpc>
                <a:spcPct val="150000"/>
              </a:lnSpc>
              <a:spcBef>
                <a:spcPct val="20000"/>
              </a:spcBef>
              <a:spcAft>
                <a:spcPts val="0"/>
              </a:spcAft>
              <a:defRPr/>
            </a:pPr>
            <a:endParaRPr lang="ar-SA" sz="2000" dirty="0" smtClean="0">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1823</TotalTime>
  <Words>1388</Words>
  <Application>Microsoft Office PowerPoint</Application>
  <PresentationFormat>A4 Paper (210x297 mm)‎</PresentationFormat>
  <Paragraphs>112</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الأولى</vt:lpstr>
      <vt:lpstr>أهداف الفصل</vt:lpstr>
      <vt:lpstr>مقدمة:</vt:lpstr>
      <vt:lpstr> التعريف بشبكة الانترنت </vt:lpstr>
      <vt:lpstr> لمحة تاريخية لظهور الانترنت</vt:lpstr>
      <vt:lpstr> لمحة تاريخية لظهور الانترنت</vt:lpstr>
      <vt:lpstr> لمحة تاريخية لظهور الانترنت</vt:lpstr>
      <vt:lpstr> لمحة تاريخية لظهور الانترنت</vt:lpstr>
      <vt:lpstr> طرق الاتصال بالانترنت (المزايا والعيوب)</vt:lpstr>
      <vt:lpstr> طرق الاتصال بالانترنت (المزايا والعيوب)</vt:lpstr>
      <vt:lpstr> طرق الاتصال بالانترنت (المزايا والعيوب)</vt:lpstr>
      <vt:lpstr> طرق الاتصال بالانترنت (المزايا والعيوب)</vt:lpstr>
      <vt:lpstr> طرق الاتصال بالانترنت (المزايا والعيوب)</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msarhan</cp:lastModifiedBy>
  <cp:revision>145</cp:revision>
  <dcterms:created xsi:type="dcterms:W3CDTF">2009-10-14T19:14:34Z</dcterms:created>
  <dcterms:modified xsi:type="dcterms:W3CDTF">2010-09-29T08:03:05Z</dcterms:modified>
</cp:coreProperties>
</file>