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91" r:id="rId4"/>
    <p:sldId id="259" r:id="rId5"/>
    <p:sldId id="299" r:id="rId6"/>
    <p:sldId id="316" r:id="rId7"/>
    <p:sldId id="317" r:id="rId8"/>
    <p:sldId id="318" r:id="rId9"/>
    <p:sldId id="319" r:id="rId10"/>
    <p:sldId id="320" r:id="rId11"/>
    <p:sldId id="32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نمط ذو سمات 1 - تميي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نمط ذو سمات 1 - تميي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نمط ذو سمات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48D2A5-B541-4EC3-B31B-B31AD0297D51}" type="datetimeFigureOut">
              <a:rPr lang="en-US"/>
              <a:pPr>
                <a:defRPr/>
              </a:pPr>
              <a:t>9/29/2010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883687C-B5D5-4B68-B657-3FDCAE391E3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DE6EA-E5E9-4032-8DED-D40ECD35D5A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7083C-0474-4D0D-BB4D-2B18DF5E91D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4CE0F-BC03-4562-BA09-58BA95E570F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FC11E-EBAB-4C35-85A9-CB172610E7A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C9A39-A050-4D9E-973D-A30464CC04C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062C9-72DD-4E2E-A7EF-24158325AEF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B3D8F-2606-4AC9-945B-175444FCF7A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D0A55-E91C-4C48-888F-313B431B765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B8D67-0B7E-4093-BFF6-FEC5A235BE3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084C0-8FE2-40E4-AB94-0D30F4F566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3E8C3-500E-4D6C-BDCF-CCBEDACFDC1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68C2E5A-4437-474B-8E14-952F49683F5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A9DDB5-E6DB-4098-8AFC-241929D83A84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علوم الحاسب وتقنية المعلومات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شبكات الحاسوب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895600"/>
            <a:ext cx="3581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الانترنت والاتصالات (</a:t>
            </a:r>
            <a:r>
              <a:rPr lang="en-US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0904-741</a:t>
            </a: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</a:p>
          <a:p>
            <a:pPr algn="l">
              <a:lnSpc>
                <a:spcPct val="80000"/>
              </a:lnSpc>
            </a:pP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أ.عــادل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عبـــداللطيف</a:t>
            </a:r>
            <a:endParaRPr lang="ar-SA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1DB0441C-E34F-480D-B400-E9763129635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dirty="0" smtClean="0">
                <a:solidFill>
                  <a:srgbClr val="376092"/>
                </a:solidFill>
                <a:cs typeface="Arial" pitchFamily="34" charset="0"/>
              </a:rPr>
              <a:t>المحاضرة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التمهيدية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الانترنت والاتصالات</a:t>
            </a: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Internet &amp; Communication </a:t>
            </a:r>
            <a:endParaRPr lang="ar-SA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5A23EE-C38D-43A1-88C7-C0A1C31C5B4A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الوصف العام للمقرر 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6409CCA-2DA1-469A-9B96-61D5DDBBB6F4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14" name="جدول 13"/>
          <p:cNvGraphicFramePr>
            <a:graphicFrameLocks noGrp="1"/>
          </p:cNvGraphicFramePr>
          <p:nvPr/>
        </p:nvGraphicFramePr>
        <p:xfrm>
          <a:off x="152397" y="1752600"/>
          <a:ext cx="9601203" cy="3352800"/>
        </p:xfrm>
        <a:graphic>
          <a:graphicData uri="http://schemas.openxmlformats.org/drawingml/2006/table">
            <a:tbl>
              <a:tblPr rtl="1">
                <a:tableStyleId>{3C2FFA5D-87B4-456A-9821-1D502468CF0F}</a:tableStyleId>
              </a:tblPr>
              <a:tblGrid>
                <a:gridCol w="1584738"/>
                <a:gridCol w="2439752"/>
                <a:gridCol w="2336463"/>
                <a:gridCol w="1586596"/>
                <a:gridCol w="1653654"/>
              </a:tblGrid>
              <a:tr h="904973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         القسم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           اسم المقرر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الرقم المرجعي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طبيعة المقرر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صفة المقرر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851555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SA" sz="1800" b="1" dirty="0"/>
                        <a:t>الشبكات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SA" sz="1800" b="1"/>
                        <a:t>الانترنت والاتصالات</a:t>
                      </a:r>
                      <a:endParaRPr lang="en-US" sz="1800" b="1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29290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 </a:t>
                      </a:r>
                      <a:r>
                        <a:rPr lang="ar-SA" sz="1800" b="1" dirty="0"/>
                        <a:t>نظري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  </a:t>
                      </a:r>
                      <a:r>
                        <a:rPr lang="ar-SA" sz="1800" b="1" dirty="0" err="1"/>
                        <a:t>اجباري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973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      المستوى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  </a:t>
                      </a:r>
                      <a:r>
                        <a:rPr lang="ar-SA" sz="1800" b="1" dirty="0" smtClean="0"/>
                        <a:t>  عدد </a:t>
                      </a:r>
                      <a:r>
                        <a:rPr lang="ar-SA" sz="1800" b="1" dirty="0"/>
                        <a:t>الوحدات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/>
                        <a:t>المتطلبات السابقة</a:t>
                      </a:r>
                      <a:endParaRPr lang="en-US" sz="1800" b="1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لغة </a:t>
                      </a:r>
                      <a:r>
                        <a:rPr lang="ar-SA" sz="1800" b="1" dirty="0"/>
                        <a:t>التدريس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 </a:t>
                      </a:r>
                      <a:r>
                        <a:rPr lang="ar-SA" sz="1800" b="1" dirty="0" err="1"/>
                        <a:t>استاذ</a:t>
                      </a:r>
                      <a:r>
                        <a:rPr lang="ar-SA" sz="1800" b="1" dirty="0"/>
                        <a:t> المقرر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1299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/>
                        <a:t>الثالث</a:t>
                      </a:r>
                      <a:endParaRPr lang="en-US" sz="1800" b="1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          2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مدخل </a:t>
                      </a:r>
                      <a:r>
                        <a:rPr lang="ar-SA" sz="1800" b="1" dirty="0" err="1"/>
                        <a:t>الى</a:t>
                      </a:r>
                      <a:r>
                        <a:rPr lang="ar-SA" sz="1800" b="1" dirty="0"/>
                        <a:t> تقنية المعلومات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</a:t>
                      </a:r>
                      <a:r>
                        <a:rPr lang="ar-SA" sz="1800" b="1" dirty="0"/>
                        <a:t>العربية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أ.عادل </a:t>
                      </a:r>
                      <a:r>
                        <a:rPr lang="ar-SA" sz="1800" b="1" dirty="0" err="1"/>
                        <a:t>عبداللطيف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1"/>
            <a:r>
              <a:rPr lang="ar-SA" b="1" dirty="0" err="1" smtClean="0"/>
              <a:t>الاهداف</a:t>
            </a:r>
            <a:r>
              <a:rPr lang="ar-SA" b="1" dirty="0" smtClean="0"/>
              <a:t> العامة </a:t>
            </a:r>
            <a:r>
              <a:rPr lang="ar-SA" b="1" dirty="0" smtClean="0"/>
              <a:t>للمقرر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763000" cy="4525963"/>
          </a:xfrm>
        </p:spPr>
        <p:txBody>
          <a:bodyPr rtlCol="1">
            <a:normAutofit fontScale="92500"/>
          </a:bodyPr>
          <a:lstStyle/>
          <a:p>
            <a:pPr marL="457200" lvl="0" indent="-457200" rtl="1">
              <a:lnSpc>
                <a:spcPct val="200000"/>
              </a:lnSpc>
              <a:buFont typeface="+mj-lt"/>
              <a:buAutoNum type="arabicPeriod"/>
            </a:pPr>
            <a:r>
              <a:rPr lang="ar-SA" sz="2000" b="1" dirty="0" smtClean="0"/>
              <a:t>يتعرف الطالب على المفاهيم </a:t>
            </a:r>
            <a:r>
              <a:rPr lang="ar-SA" sz="2000" b="1" dirty="0" smtClean="0"/>
              <a:t>الأساسية  </a:t>
            </a:r>
            <a:r>
              <a:rPr lang="ar-SA" sz="2000" b="1" dirty="0" smtClean="0"/>
              <a:t>المتداولة في عالم الانترنت  .</a:t>
            </a:r>
            <a:endParaRPr lang="en-US" sz="2000" dirty="0" smtClean="0"/>
          </a:p>
          <a:p>
            <a:pPr marL="457200" lvl="0" indent="-457200" rtl="1">
              <a:lnSpc>
                <a:spcPct val="200000"/>
              </a:lnSpc>
              <a:buFont typeface="+mj-lt"/>
              <a:buAutoNum type="arabicPeriod"/>
            </a:pPr>
            <a:r>
              <a:rPr lang="ar-SA" sz="2000" b="1" dirty="0" smtClean="0"/>
              <a:t>امتلاك الطالب معلومات حول </a:t>
            </a:r>
            <a:r>
              <a:rPr lang="ar-SA" sz="2000" b="1" dirty="0" smtClean="0"/>
              <a:t>الأهداف الأساسية </a:t>
            </a:r>
            <a:r>
              <a:rPr lang="ar-SA" sz="2000" b="1" dirty="0" err="1" smtClean="0"/>
              <a:t>لانشاء</a:t>
            </a:r>
            <a:r>
              <a:rPr lang="ar-SA" sz="2000" b="1" dirty="0" smtClean="0"/>
              <a:t> الانترنت والخدمات التي يقدمها </a:t>
            </a:r>
            <a:r>
              <a:rPr lang="ar-SA" sz="2000" b="1" dirty="0" err="1" smtClean="0"/>
              <a:t>بالاضافة</a:t>
            </a:r>
            <a:r>
              <a:rPr lang="ar-SA" sz="2000" b="1" dirty="0" smtClean="0"/>
              <a:t> إلى </a:t>
            </a:r>
            <a:r>
              <a:rPr lang="ar-SA" sz="2000" b="1" dirty="0" smtClean="0"/>
              <a:t>التعرف على </a:t>
            </a:r>
            <a:r>
              <a:rPr lang="ar-SA" sz="2000" b="1" dirty="0" err="1" smtClean="0"/>
              <a:t>اهم</a:t>
            </a:r>
            <a:r>
              <a:rPr lang="ar-SA" sz="2000" b="1" dirty="0" smtClean="0"/>
              <a:t> المخاطر التي يمكن </a:t>
            </a:r>
            <a:r>
              <a:rPr lang="ar-SA" sz="2000" b="1" dirty="0" err="1" smtClean="0"/>
              <a:t>ان</a:t>
            </a:r>
            <a:r>
              <a:rPr lang="ar-SA" sz="2000" b="1" dirty="0" smtClean="0"/>
              <a:t> تواجهننا </a:t>
            </a:r>
            <a:r>
              <a:rPr lang="ar-SA" sz="2000" b="1" dirty="0" err="1" smtClean="0"/>
              <a:t>اثناء</a:t>
            </a:r>
            <a:r>
              <a:rPr lang="ar-SA" sz="2000" b="1" dirty="0" smtClean="0"/>
              <a:t> التعامل مع الانترنت .</a:t>
            </a:r>
            <a:endParaRPr lang="en-US" sz="2000" dirty="0" smtClean="0"/>
          </a:p>
          <a:p>
            <a:pPr marL="457200" lvl="0" indent="-457200" rtl="1">
              <a:lnSpc>
                <a:spcPct val="200000"/>
              </a:lnSpc>
              <a:buFont typeface="+mj-lt"/>
              <a:buAutoNum type="arabicPeriod"/>
            </a:pPr>
            <a:r>
              <a:rPr lang="ar-SA" sz="2000" b="1" dirty="0" smtClean="0"/>
              <a:t>امتلاك الطالب مهارات التعامل مع المخاطر المتعددة في عالم الانترنت وكيفية الحماية منها .</a:t>
            </a:r>
            <a:endParaRPr lang="en-US" sz="2000" dirty="0" smtClean="0"/>
          </a:p>
          <a:p>
            <a:pPr marL="457200" lvl="0" indent="-457200" rtl="1">
              <a:lnSpc>
                <a:spcPct val="200000"/>
              </a:lnSpc>
              <a:buFont typeface="+mj-lt"/>
              <a:buAutoNum type="arabicPeriod"/>
            </a:pPr>
            <a:r>
              <a:rPr lang="ar-SA" sz="2000" b="1" dirty="0" smtClean="0"/>
              <a:t>امتلاك الطالب مهارات التعرف على كيفية التعامل مع مستكشف الانترنت (</a:t>
            </a:r>
            <a:r>
              <a:rPr lang="en-US" sz="2000" b="1" dirty="0" smtClean="0"/>
              <a:t>Internet Explorer</a:t>
            </a:r>
            <a:r>
              <a:rPr lang="ar-SA" sz="2000" b="1" dirty="0" smtClean="0"/>
              <a:t>) .</a:t>
            </a:r>
            <a:endParaRPr lang="en-US" sz="2000" dirty="0" smtClean="0"/>
          </a:p>
          <a:p>
            <a:pPr marL="457200" lvl="0" indent="-457200" rtl="1">
              <a:lnSpc>
                <a:spcPct val="200000"/>
              </a:lnSpc>
              <a:buFont typeface="+mj-lt"/>
              <a:buAutoNum type="arabicPeriod"/>
            </a:pPr>
            <a:r>
              <a:rPr lang="ar-SA" sz="2000" b="1" dirty="0" smtClean="0"/>
              <a:t>امتلاك الطالب مهارات التعامل مع البريد الالكتروني (</a:t>
            </a:r>
            <a:r>
              <a:rPr lang="en-US" sz="2000" b="1" dirty="0" smtClean="0"/>
              <a:t>E-mail</a:t>
            </a:r>
            <a:r>
              <a:rPr lang="ar-SA" sz="2000" b="1" dirty="0" smtClean="0"/>
              <a:t>).</a:t>
            </a:r>
            <a:endParaRPr lang="en-US" sz="2000" dirty="0" smtClean="0"/>
          </a:p>
          <a:p>
            <a:pPr marL="457200" lvl="0" indent="-457200" rtl="1">
              <a:lnSpc>
                <a:spcPct val="200000"/>
              </a:lnSpc>
              <a:buFont typeface="+mj-lt"/>
              <a:buAutoNum type="arabicPeriod"/>
            </a:pPr>
            <a:r>
              <a:rPr lang="ar-SA" sz="2000" b="1" dirty="0" smtClean="0"/>
              <a:t>امتلاك الطالب </a:t>
            </a:r>
            <a:r>
              <a:rPr lang="ar-SA" sz="2000" b="1" dirty="0" err="1" smtClean="0"/>
              <a:t>مهارت</a:t>
            </a:r>
            <a:r>
              <a:rPr lang="ar-SA" sz="2000" b="1" dirty="0" smtClean="0"/>
              <a:t> إنشاء موقع </a:t>
            </a:r>
            <a:r>
              <a:rPr lang="ar-SA" sz="2000" b="1" dirty="0" err="1" smtClean="0"/>
              <a:t>الاكتروني</a:t>
            </a:r>
            <a:r>
              <a:rPr lang="ar-SA" sz="2000" b="1" dirty="0" smtClean="0"/>
              <a:t> شخصي وذلك باستخدام برمجية (</a:t>
            </a:r>
            <a:r>
              <a:rPr lang="en-US" sz="2000" b="1" dirty="0" smtClean="0"/>
              <a:t>FrontPage 2003</a:t>
            </a:r>
            <a:r>
              <a:rPr lang="ar-SA" sz="2000" b="1" dirty="0" smtClean="0"/>
              <a:t>).</a:t>
            </a:r>
            <a:r>
              <a:rPr lang="ar-SA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b="1" dirty="0" smtClean="0"/>
              <a:t> الخطة </a:t>
            </a:r>
            <a:r>
              <a:rPr lang="ar-SA" b="1" dirty="0" smtClean="0"/>
              <a:t>العامة للمقرر 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067800" cy="4724400"/>
          </a:xfrm>
        </p:spPr>
        <p:txBody>
          <a:bodyPr/>
          <a:lstStyle/>
          <a:p>
            <a:pPr lvl="0" rtl="1"/>
            <a:r>
              <a:rPr lang="ar-SA" sz="2000" b="1" dirty="0" smtClean="0"/>
              <a:t>الفص الأول :- مدخل الى شبكة الانترنت (</a:t>
            </a:r>
            <a:r>
              <a:rPr lang="en-US" sz="2000" b="1" dirty="0" smtClean="0"/>
              <a:t>Introduction to Internet</a:t>
            </a:r>
            <a:r>
              <a:rPr lang="ar-SA" sz="2000" b="1" dirty="0" smtClean="0"/>
              <a:t>) </a:t>
            </a:r>
            <a:endParaRPr lang="en-US" sz="2000" b="1" dirty="0" smtClean="0"/>
          </a:p>
          <a:p>
            <a:pPr rtl="1"/>
            <a:r>
              <a:rPr lang="ar-SA" sz="2000" b="1" dirty="0" smtClean="0"/>
              <a:t>نتناول في هذا الفصل :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التعريف بشبكة الانترنت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لمحة  تاريخية  لظهور الانترنت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الطرق المختلفة للاتصال بالانترنت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خدمات شبكة الانترنت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مخاطر وجرائم شبكة الانترنت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وسائل الحماية من مخاطر شبكة الانترنت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بروتوكولات شبكة الانترنت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الشبكة </a:t>
            </a:r>
            <a:r>
              <a:rPr lang="ar-SA" sz="2000" dirty="0" err="1" smtClean="0"/>
              <a:t>العنكبوتية</a:t>
            </a:r>
            <a:r>
              <a:rPr lang="ar-SA" sz="2000" dirty="0" smtClean="0"/>
              <a:t> العالمية (</a:t>
            </a:r>
            <a:r>
              <a:rPr lang="en-US" sz="2000" dirty="0" smtClean="0"/>
              <a:t>World Wide Web</a:t>
            </a:r>
            <a:r>
              <a:rPr lang="ar-SA" sz="2000" dirty="0" smtClean="0"/>
              <a:t>).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الأفاق </a:t>
            </a:r>
            <a:r>
              <a:rPr lang="ar-SA" sz="2000" dirty="0" smtClean="0"/>
              <a:t>المستقبلية لشبكة الانترنت .</a:t>
            </a:r>
            <a:endParaRPr lang="en-US" sz="2000" dirty="0" smtClean="0"/>
          </a:p>
          <a:p>
            <a:pPr>
              <a:buFont typeface="Courier New" pitchFamily="49" charset="0"/>
              <a:buChar char="o"/>
            </a:pPr>
            <a:r>
              <a:rPr lang="ar-SA" sz="2000" dirty="0" smtClean="0"/>
              <a:t>المصطلحات </a:t>
            </a:r>
            <a:r>
              <a:rPr lang="ar-SA" sz="2000" dirty="0" smtClean="0"/>
              <a:t>الأكثر </a:t>
            </a:r>
            <a:r>
              <a:rPr lang="ar-SA" sz="2000" dirty="0" smtClean="0"/>
              <a:t>تداولا في شبكة الانترنت </a:t>
            </a:r>
            <a:endParaRPr lang="ar-SA" sz="2000" dirty="0" smtClean="0"/>
          </a:p>
          <a:p>
            <a:pPr algn="just" rtl="1" eaLnBrk="1" hangingPunct="1">
              <a:buFont typeface="Arial" charset="0"/>
              <a:buNone/>
            </a:pPr>
            <a:endParaRPr lang="ar-SA" sz="2000" dirty="0" smtClean="0"/>
          </a:p>
          <a:p>
            <a:pPr algn="just" rtl="1" eaLnBrk="1" hangingPunct="1">
              <a:buFont typeface="Arial" charset="0"/>
              <a:buNone/>
            </a:pPr>
            <a:endParaRPr lang="ar-SA" sz="2000" dirty="0" smtClean="0"/>
          </a:p>
          <a:p>
            <a:pPr algn="just" rtl="1" eaLnBrk="1" hangingPunct="1">
              <a:buFont typeface="Arial" charset="0"/>
              <a:buNone/>
            </a:pPr>
            <a:endParaRPr lang="ar-JO" sz="2000" dirty="0" smtClean="0"/>
          </a:p>
          <a:p>
            <a:pPr algn="just" rtl="1" eaLnBrk="1" hangingPunct="1"/>
            <a:endParaRPr lang="ar-J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b="1" dirty="0" smtClean="0"/>
              <a:t> الخطة </a:t>
            </a:r>
            <a:r>
              <a:rPr lang="ar-SA" b="1" dirty="0" smtClean="0"/>
              <a:t>العامة للمقرر 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067800" cy="4724400"/>
          </a:xfrm>
        </p:spPr>
        <p:txBody>
          <a:bodyPr/>
          <a:lstStyle/>
          <a:p>
            <a:pPr lvl="0" rtl="1"/>
            <a:r>
              <a:rPr lang="ar-SA" sz="2000" b="1" dirty="0" smtClean="0"/>
              <a:t>الفصل الثاني :- تصفح مواقع الويب (</a:t>
            </a:r>
            <a:r>
              <a:rPr lang="en-US" sz="2000" b="1" dirty="0" smtClean="0"/>
              <a:t>Browsing Websites</a:t>
            </a:r>
            <a:r>
              <a:rPr lang="ar-SA" sz="2000" b="1" dirty="0" smtClean="0"/>
              <a:t>)</a:t>
            </a:r>
            <a:endParaRPr lang="en-US" sz="2000" dirty="0" smtClean="0"/>
          </a:p>
          <a:p>
            <a:pPr rtl="1"/>
            <a:r>
              <a:rPr lang="ar-SA" sz="2000" b="1" dirty="0" smtClean="0"/>
              <a:t>نتناول في هذا الفصل :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مواقع الويب </a:t>
            </a:r>
            <a:r>
              <a:rPr lang="en-US" sz="2000" dirty="0" smtClean="0"/>
              <a:t>Web Sites</a:t>
            </a:r>
            <a:r>
              <a:rPr lang="ar-SA" sz="2000" dirty="0" smtClean="0"/>
              <a:t>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المتصفحات </a:t>
            </a:r>
            <a:r>
              <a:rPr lang="en-US" sz="2000" dirty="0" smtClean="0"/>
              <a:t>Browsers</a:t>
            </a:r>
            <a:r>
              <a:rPr lang="ar-SA" sz="2000" dirty="0" smtClean="0"/>
              <a:t>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برنامج متصفح الانترنت </a:t>
            </a:r>
            <a:r>
              <a:rPr lang="en-US" sz="2000" dirty="0" smtClean="0"/>
              <a:t>. Microsoft Internet Explorer</a:t>
            </a:r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تشغيل البرنامج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التعرف على </a:t>
            </a:r>
            <a:r>
              <a:rPr lang="ar-SA" sz="2000" dirty="0" err="1" smtClean="0"/>
              <a:t>اعدادات</a:t>
            </a:r>
            <a:r>
              <a:rPr lang="ar-SA" sz="2000" dirty="0" smtClean="0"/>
              <a:t> البرنامج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التعرف على واجهة استخدام البرنامج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استخدام البرنامج في فتح المواقع الالكترونية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حفظ صفحة الويب على جهاز الحاسوب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فتح صفحة الويب باستخدام برنامج </a:t>
            </a:r>
            <a:r>
              <a:rPr lang="en-US" sz="2000" dirty="0" smtClean="0"/>
              <a:t>MS-word </a:t>
            </a:r>
            <a:r>
              <a:rPr lang="ar-SA" sz="2000" dirty="0" smtClean="0"/>
              <a:t> لغايات التحرير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طباعة صفحة الانترنت .</a:t>
            </a:r>
            <a:endParaRPr lang="en-US" sz="2000" dirty="0" smtClean="0"/>
          </a:p>
          <a:p>
            <a:pPr>
              <a:buFont typeface="Courier New" pitchFamily="49" charset="0"/>
              <a:buChar char="o"/>
            </a:pPr>
            <a:r>
              <a:rPr lang="ar-SA" sz="2000" dirty="0" smtClean="0"/>
              <a:t>عرض صفحة الانترنت </a:t>
            </a:r>
            <a:endParaRPr lang="ar-SA" sz="2000" dirty="0" smtClean="0"/>
          </a:p>
          <a:p>
            <a:pPr algn="just" rtl="1" eaLnBrk="1" hangingPunct="1">
              <a:buFont typeface="Arial" charset="0"/>
              <a:buNone/>
            </a:pPr>
            <a:endParaRPr lang="ar-SA" sz="2000" dirty="0" smtClean="0"/>
          </a:p>
          <a:p>
            <a:pPr algn="just" rtl="1" eaLnBrk="1" hangingPunct="1">
              <a:buFont typeface="Arial" charset="0"/>
              <a:buNone/>
            </a:pPr>
            <a:endParaRPr lang="ar-JO" sz="2000" dirty="0" smtClean="0"/>
          </a:p>
          <a:p>
            <a:pPr algn="just" rtl="1" eaLnBrk="1" hangingPunct="1"/>
            <a:endParaRPr lang="ar-J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b="1" dirty="0" smtClean="0"/>
              <a:t> الخطة </a:t>
            </a:r>
            <a:r>
              <a:rPr lang="ar-SA" b="1" dirty="0" smtClean="0"/>
              <a:t>العامة للمقرر 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067800" cy="4724400"/>
          </a:xfrm>
        </p:spPr>
        <p:txBody>
          <a:bodyPr/>
          <a:lstStyle/>
          <a:p>
            <a:pPr lvl="0" rtl="1"/>
            <a:r>
              <a:rPr lang="ar-SA" sz="2000" b="1" dirty="0" smtClean="0"/>
              <a:t>الفصل الثاني :- تصفح مواقع الويب (</a:t>
            </a:r>
            <a:r>
              <a:rPr lang="en-US" sz="2000" b="1" dirty="0" smtClean="0"/>
              <a:t>Browsing Websites</a:t>
            </a:r>
            <a:r>
              <a:rPr lang="ar-SA" sz="2000" b="1" dirty="0" smtClean="0"/>
              <a:t>)</a:t>
            </a:r>
            <a:endParaRPr lang="en-US" sz="2000" dirty="0" smtClean="0"/>
          </a:p>
          <a:p>
            <a:pPr rtl="1"/>
            <a:r>
              <a:rPr lang="ar-SA" sz="2000" b="1" dirty="0" smtClean="0"/>
              <a:t>نتناول في هذا </a:t>
            </a:r>
            <a:r>
              <a:rPr lang="ar-SA" sz="2000" b="1" dirty="0" smtClean="0"/>
              <a:t>الفصل </a:t>
            </a:r>
            <a:r>
              <a:rPr lang="ar-SA" sz="2000" b="1" dirty="0" err="1" smtClean="0"/>
              <a:t>ايضا</a:t>
            </a:r>
            <a:r>
              <a:rPr lang="ar-SA" sz="2000" b="1" dirty="0" smtClean="0"/>
              <a:t> </a:t>
            </a:r>
            <a:r>
              <a:rPr lang="ar-SA" sz="2000" b="1" dirty="0" smtClean="0"/>
              <a:t>: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err="1" smtClean="0"/>
              <a:t>اضافة</a:t>
            </a:r>
            <a:r>
              <a:rPr lang="ar-SA" sz="2000" dirty="0" smtClean="0"/>
              <a:t> بعض المواقع </a:t>
            </a:r>
            <a:r>
              <a:rPr lang="ar-SA" sz="2000" dirty="0" err="1" smtClean="0"/>
              <a:t>الى</a:t>
            </a:r>
            <a:r>
              <a:rPr lang="ar-SA" sz="2000" dirty="0" smtClean="0"/>
              <a:t> قائمة المفضلة </a:t>
            </a:r>
            <a:r>
              <a:rPr lang="en-US" sz="2000" dirty="0" smtClean="0"/>
              <a:t>Favorites</a:t>
            </a:r>
            <a:r>
              <a:rPr lang="ar-SA" sz="2000" dirty="0" smtClean="0"/>
              <a:t>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تنظيم قائمة المفضلة </a:t>
            </a:r>
            <a:r>
              <a:rPr lang="en-US" sz="2000" dirty="0" smtClean="0"/>
              <a:t>Favorites</a:t>
            </a:r>
            <a:r>
              <a:rPr lang="ar-SA" sz="2000" dirty="0" smtClean="0"/>
              <a:t>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err="1" smtClean="0"/>
              <a:t>استدعات</a:t>
            </a:r>
            <a:r>
              <a:rPr lang="ar-SA" sz="2000" dirty="0" smtClean="0"/>
              <a:t> موقع ويب من المفضلة وسجل زيارات المواقع  </a:t>
            </a:r>
            <a:r>
              <a:rPr lang="en-US" sz="2000" dirty="0" smtClean="0"/>
              <a:t>History</a:t>
            </a:r>
            <a:r>
              <a:rPr lang="ar-SA" sz="2000" dirty="0" smtClean="0"/>
              <a:t>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تنظيف سجل زيارات المواقع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محركات البحث </a:t>
            </a:r>
            <a:r>
              <a:rPr lang="en-US" sz="2000" dirty="0" smtClean="0"/>
              <a:t>Search Engine </a:t>
            </a:r>
            <a:r>
              <a:rPr lang="ar-SA" sz="2000" dirty="0" smtClean="0"/>
              <a:t> </a:t>
            </a:r>
            <a:r>
              <a:rPr lang="ar-SA" sz="2000" dirty="0" smtClean="0"/>
              <a:t>.</a:t>
            </a:r>
          </a:p>
          <a:p>
            <a:pPr rtl="1">
              <a:buFont typeface="Courier New" pitchFamily="49" charset="0"/>
              <a:buChar char="o"/>
            </a:pPr>
            <a:r>
              <a:rPr lang="ar-SA" sz="2000" dirty="0" smtClean="0"/>
              <a:t>طرق </a:t>
            </a:r>
            <a:r>
              <a:rPr lang="ar-SA" sz="2000" dirty="0" smtClean="0"/>
              <a:t>البحث عن المعلومات من خلال  محركات البحث </a:t>
            </a:r>
            <a:r>
              <a:rPr lang="ar-SA" sz="2000" b="1" dirty="0" smtClean="0"/>
              <a:t>. </a:t>
            </a:r>
            <a:endParaRPr lang="ar-SA" sz="2000" dirty="0" smtClean="0"/>
          </a:p>
          <a:p>
            <a:pPr algn="just" rtl="1" eaLnBrk="1" hangingPunct="1">
              <a:buFont typeface="Arial" charset="0"/>
              <a:buNone/>
            </a:pPr>
            <a:endParaRPr lang="ar-JO" sz="2000" dirty="0" smtClean="0"/>
          </a:p>
          <a:p>
            <a:pPr algn="just" rtl="1" eaLnBrk="1" hangingPunct="1"/>
            <a:endParaRPr lang="ar-J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b="1" dirty="0" smtClean="0"/>
              <a:t> الخطة </a:t>
            </a:r>
            <a:r>
              <a:rPr lang="ar-SA" b="1" dirty="0" smtClean="0"/>
              <a:t>العامة للمقرر 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067800" cy="4724400"/>
          </a:xfrm>
        </p:spPr>
        <p:txBody>
          <a:bodyPr/>
          <a:lstStyle/>
          <a:p>
            <a:pPr lvl="0" rtl="1"/>
            <a:r>
              <a:rPr lang="ar-SA" sz="2000" b="1" dirty="0" smtClean="0"/>
              <a:t>الفصل الثالث :- البريد الالكتروني  </a:t>
            </a:r>
            <a:r>
              <a:rPr lang="en-US" sz="2000" b="1" dirty="0" smtClean="0"/>
              <a:t>(E-mail) </a:t>
            </a:r>
          </a:p>
          <a:p>
            <a:pPr rtl="1"/>
            <a:r>
              <a:rPr lang="ar-SA" sz="2000" b="1" dirty="0" smtClean="0"/>
              <a:t>نتناول في هذا الفصل :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التعرف على البريد الالكتروني </a:t>
            </a:r>
            <a:r>
              <a:rPr lang="en-US" sz="1800" b="1" dirty="0" smtClean="0"/>
              <a:t>E-mail.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المقارنة بين اشهر مزودي </a:t>
            </a:r>
            <a:r>
              <a:rPr lang="ar-SA" sz="1800" b="1" dirty="0" smtClean="0"/>
              <a:t>خدمة </a:t>
            </a:r>
            <a:r>
              <a:rPr lang="ar-SA" sz="1800" b="1" dirty="0" smtClean="0"/>
              <a:t>البريد الالكتروني المجاني .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إنشاء بريد الكتروني جديد على </a:t>
            </a:r>
            <a:r>
              <a:rPr lang="ar-SA" sz="1800" b="1" dirty="0" smtClean="0"/>
              <a:t>مزود </a:t>
            </a:r>
            <a:r>
              <a:rPr lang="en-US" sz="1800" b="1" dirty="0" smtClean="0"/>
              <a:t>Hotmail</a:t>
            </a:r>
            <a:r>
              <a:rPr lang="ar-SA" sz="1800" b="1" dirty="0" smtClean="0"/>
              <a:t> .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كتابة لرسائل جديدة </a:t>
            </a:r>
            <a:r>
              <a:rPr lang="ar-SA" sz="1800" b="1" dirty="0" err="1" smtClean="0"/>
              <a:t>وارسالها</a:t>
            </a:r>
            <a:r>
              <a:rPr lang="ar-SA" sz="1800" b="1" dirty="0" smtClean="0"/>
              <a:t> .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err="1" smtClean="0"/>
              <a:t>ارفاق</a:t>
            </a:r>
            <a:r>
              <a:rPr lang="ar-SA" sz="1800" b="1" dirty="0" smtClean="0"/>
              <a:t> الملفات ( مستندات – صور – مقاطع فيديو ) مع الرسائل المرسلة 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قراءة الرسائل في صندوق الوارد .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 الرد على الرسائل الواردة  .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تمرير الرسائل الواردة للغير. 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حذف الرسائل .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نقل الرسائل .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البريد غير المرغوب فيه .</a:t>
            </a:r>
            <a:endParaRPr lang="en-US" sz="18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1800" b="1" dirty="0" smtClean="0"/>
              <a:t>تغيير </a:t>
            </a:r>
            <a:r>
              <a:rPr lang="ar-SA" sz="1800" b="1" dirty="0" err="1" smtClean="0"/>
              <a:t>اعدادات</a:t>
            </a:r>
            <a:r>
              <a:rPr lang="ar-SA" sz="1800" b="1" dirty="0" smtClean="0"/>
              <a:t>  البريد الكتروني .</a:t>
            </a:r>
            <a:endParaRPr lang="en-US" sz="1800" dirty="0" smtClean="0"/>
          </a:p>
          <a:p>
            <a:pPr algn="just" rtl="1" eaLnBrk="1" hangingPunct="1">
              <a:buFont typeface="Arial" charset="0"/>
              <a:buNone/>
            </a:pPr>
            <a:endParaRPr lang="ar-JO" sz="2000" dirty="0" smtClean="0"/>
          </a:p>
          <a:p>
            <a:pPr algn="just" rtl="1" eaLnBrk="1" hangingPunct="1"/>
            <a:endParaRPr lang="ar-J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b="1" dirty="0" smtClean="0"/>
              <a:t> الخطة </a:t>
            </a:r>
            <a:r>
              <a:rPr lang="ar-SA" b="1" dirty="0" smtClean="0"/>
              <a:t>العامة للمقرر 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067800" cy="4724400"/>
          </a:xfrm>
        </p:spPr>
        <p:txBody>
          <a:bodyPr/>
          <a:lstStyle/>
          <a:p>
            <a:pPr lvl="0" rtl="1"/>
            <a:r>
              <a:rPr lang="ar-SA" sz="2000" b="1" dirty="0" smtClean="0"/>
              <a:t>الفصل الرابع :- إنشاء مواقع الانترنت بإستخدام برمجية </a:t>
            </a:r>
            <a:r>
              <a:rPr lang="en-US" sz="2000" b="1" dirty="0" smtClean="0"/>
              <a:t>FrontPage 2003</a:t>
            </a:r>
            <a:endParaRPr lang="en-US" sz="2000" dirty="0" smtClean="0"/>
          </a:p>
          <a:p>
            <a:pPr rtl="1"/>
            <a:r>
              <a:rPr lang="ar-SA" sz="2000" b="1" dirty="0" smtClean="0"/>
              <a:t>نتناول في هذا الفصل :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التعرف على كيفية تشغيل برمجية </a:t>
            </a:r>
            <a:r>
              <a:rPr lang="en-US" sz="2000" dirty="0" smtClean="0"/>
              <a:t>FrontPage 2003</a:t>
            </a:r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التعرف واجهة الاستخدام  للبرمجية.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err="1" smtClean="0"/>
              <a:t>انشاء</a:t>
            </a:r>
            <a:r>
              <a:rPr lang="ar-SA" sz="2000" dirty="0" smtClean="0"/>
              <a:t> موقع ويب جديد باستعمال القوالب الجاهزة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err="1" smtClean="0"/>
              <a:t>ادراج</a:t>
            </a:r>
            <a:r>
              <a:rPr lang="ar-SA" sz="2000" dirty="0" smtClean="0"/>
              <a:t> النصوص والصور </a:t>
            </a:r>
            <a:r>
              <a:rPr lang="ar-SA" sz="2000" dirty="0" err="1" smtClean="0"/>
              <a:t>والافلام</a:t>
            </a:r>
            <a:r>
              <a:rPr lang="ar-SA" sz="2000" dirty="0" smtClean="0"/>
              <a:t> </a:t>
            </a:r>
            <a:r>
              <a:rPr lang="ar-SA" sz="2000" dirty="0" err="1" smtClean="0"/>
              <a:t>الى</a:t>
            </a:r>
            <a:r>
              <a:rPr lang="ar-SA" sz="2000" dirty="0" smtClean="0"/>
              <a:t> صفحة الويب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تنسيق النصوص والصور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err="1" smtClean="0"/>
              <a:t>ادراج</a:t>
            </a:r>
            <a:r>
              <a:rPr lang="ar-SA" sz="2000" dirty="0" smtClean="0"/>
              <a:t> ارتباطات </a:t>
            </a:r>
            <a:r>
              <a:rPr lang="ar-SA" sz="2000" dirty="0" err="1" smtClean="0"/>
              <a:t>تشعبية</a:t>
            </a:r>
            <a:r>
              <a:rPr lang="ar-SA" sz="2000" dirty="0" smtClean="0"/>
              <a:t> بين صفحات الويب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err="1" smtClean="0"/>
              <a:t>ادارج</a:t>
            </a:r>
            <a:r>
              <a:rPr lang="ar-SA" sz="2000" dirty="0" smtClean="0"/>
              <a:t> الجداول واللوائح لصفحة الويب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err="1" smtClean="0"/>
              <a:t>اضافة</a:t>
            </a:r>
            <a:r>
              <a:rPr lang="ar-SA" sz="2000" dirty="0" smtClean="0"/>
              <a:t> مكونات جاهزة </a:t>
            </a:r>
            <a:r>
              <a:rPr lang="ar-SA" sz="2000" dirty="0" err="1" smtClean="0"/>
              <a:t>الى</a:t>
            </a:r>
            <a:r>
              <a:rPr lang="ar-SA" sz="2000" dirty="0" smtClean="0"/>
              <a:t> صفحة الويب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smtClean="0"/>
              <a:t>نشر موقع الويب الخاص بك .</a:t>
            </a:r>
            <a:endParaRPr lang="en-US" sz="2000" dirty="0" smtClean="0"/>
          </a:p>
          <a:p>
            <a:pPr lvl="0" rtl="1">
              <a:buFont typeface="Courier New" pitchFamily="49" charset="0"/>
              <a:buChar char="o"/>
            </a:pPr>
            <a:r>
              <a:rPr lang="ar-SA" sz="2000" dirty="0" err="1" smtClean="0"/>
              <a:t>ادارة</a:t>
            </a:r>
            <a:r>
              <a:rPr lang="ar-SA" sz="2000" dirty="0" smtClean="0"/>
              <a:t> موقع الويب .</a:t>
            </a:r>
            <a:endParaRPr lang="en-US" sz="2000" dirty="0" smtClean="0"/>
          </a:p>
          <a:p>
            <a:pPr algn="just" rtl="1" eaLnBrk="1" hangingPunct="1">
              <a:buFont typeface="Arial" charset="0"/>
              <a:buNone/>
            </a:pPr>
            <a:endParaRPr lang="ar-JO" sz="2000" dirty="0" smtClean="0"/>
          </a:p>
          <a:p>
            <a:pPr algn="just" rtl="1" eaLnBrk="1" hangingPunct="1"/>
            <a:endParaRPr lang="ar-J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 </a:t>
            </a:r>
            <a:r>
              <a:rPr lang="ar-SA" b="1" dirty="0" smtClean="0"/>
              <a:t>مصادر المقرر ومراجعه .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067800" cy="4724400"/>
          </a:xfrm>
        </p:spPr>
        <p:txBody>
          <a:bodyPr/>
          <a:lstStyle/>
          <a:p>
            <a:pPr algn="just" rtl="1" eaLnBrk="1" hangingPunct="1">
              <a:buFont typeface="Arial" charset="0"/>
              <a:buNone/>
            </a:pPr>
            <a:endParaRPr lang="ar-JO" sz="2000" dirty="0" smtClean="0"/>
          </a:p>
          <a:p>
            <a:pPr lvl="0" rtl="1"/>
            <a:r>
              <a:rPr lang="ar-SA" sz="2000" b="1" dirty="0" smtClean="0"/>
              <a:t>المرجع الرئيس : </a:t>
            </a:r>
            <a:endParaRPr lang="en-US" sz="2000" dirty="0" smtClean="0"/>
          </a:p>
          <a:p>
            <a:pPr lvl="0" rtl="1"/>
            <a:r>
              <a:rPr lang="ar-SA" sz="2000" b="1" dirty="0" smtClean="0"/>
              <a:t>أ.د </a:t>
            </a:r>
            <a:r>
              <a:rPr lang="ar-SA" sz="2000" b="1" dirty="0" err="1" smtClean="0"/>
              <a:t>عبدالله</a:t>
            </a:r>
            <a:r>
              <a:rPr lang="ar-SA" sz="2000" b="1" dirty="0" smtClean="0"/>
              <a:t> بن </a:t>
            </a:r>
            <a:r>
              <a:rPr lang="ar-SA" sz="2000" b="1" dirty="0" err="1" smtClean="0"/>
              <a:t>عبدالعزيز</a:t>
            </a:r>
            <a:r>
              <a:rPr lang="ar-SA" sz="2000" b="1" dirty="0" smtClean="0"/>
              <a:t> الموسى  (مقدمة في الحاسب والانترنت) المملكة العربية السعودية ، الطبعة الخامسة   ، 2007 .</a:t>
            </a:r>
            <a:endParaRPr lang="en-US" sz="2000" dirty="0" smtClean="0"/>
          </a:p>
          <a:p>
            <a:pPr algn="just" rtl="1" eaLnBrk="1" hangingPunct="1"/>
            <a:endParaRPr lang="ar-JO" sz="2000" dirty="0" smtClean="0"/>
          </a:p>
        </p:txBody>
      </p:sp>
      <p:pic>
        <p:nvPicPr>
          <p:cNvPr id="5" name="Picture 0" descr="Untitled4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2743200"/>
            <a:ext cx="29718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 </a:t>
            </a:r>
            <a:r>
              <a:rPr lang="ar-SA" b="1" dirty="0" smtClean="0"/>
              <a:t>مصادر المقرر ومراجعه .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A7D7E3-6407-4289-A5A4-3E3554870B46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067800" cy="4724400"/>
          </a:xfrm>
        </p:spPr>
        <p:txBody>
          <a:bodyPr/>
          <a:lstStyle/>
          <a:p>
            <a:pPr algn="just" rtl="1" eaLnBrk="1" hangingPunct="1">
              <a:buFont typeface="Arial" charset="0"/>
              <a:buNone/>
            </a:pPr>
            <a:endParaRPr lang="ar-JO" sz="2000" dirty="0" smtClean="0"/>
          </a:p>
          <a:p>
            <a:pPr lvl="0" rtl="1"/>
            <a:r>
              <a:rPr lang="ar-SA" sz="2000" b="1" dirty="0" smtClean="0"/>
              <a:t>المراجع المساعدة </a:t>
            </a:r>
            <a:r>
              <a:rPr lang="ar-SA" sz="2000" b="1" dirty="0" smtClean="0"/>
              <a:t>:</a:t>
            </a:r>
            <a:endParaRPr lang="ar-SA" sz="2000" dirty="0" smtClean="0"/>
          </a:p>
          <a:p>
            <a:pPr lvl="0" rtl="1">
              <a:buFont typeface="Wingdings" pitchFamily="2" charset="2"/>
              <a:buChar char="ü"/>
            </a:pPr>
            <a:r>
              <a:rPr lang="ar-SA" sz="2000" b="1" dirty="0" smtClean="0"/>
              <a:t> </a:t>
            </a:r>
            <a:r>
              <a:rPr lang="ar-SA" sz="2000" b="1" dirty="0" smtClean="0"/>
              <a:t>د. محمد بلال </a:t>
            </a:r>
            <a:r>
              <a:rPr lang="ar-SA" sz="2000" b="1" dirty="0" err="1" smtClean="0"/>
              <a:t>الزعبي</a:t>
            </a:r>
            <a:r>
              <a:rPr lang="ar-SA" sz="2000" b="1" dirty="0" smtClean="0"/>
              <a:t> (الحاسوب والانترنت ) دار زمم ناشرون ، الاردن ،  الطبعة الاولى ، 2009 .</a:t>
            </a:r>
            <a:endParaRPr lang="en-US" sz="2000" dirty="0" smtClean="0"/>
          </a:p>
          <a:p>
            <a:pPr rtl="1">
              <a:buFont typeface="Wingdings" pitchFamily="2" charset="2"/>
              <a:buChar char="ü"/>
            </a:pPr>
            <a:r>
              <a:rPr lang="ar-SA" sz="2000" b="1" dirty="0" smtClean="0"/>
              <a:t> </a:t>
            </a:r>
            <a:r>
              <a:rPr lang="ar-SA" sz="2000" b="1" dirty="0" smtClean="0"/>
              <a:t>د. فراس محمد العزة ( برمجيات الحاسوب ) دار عالم الثقافة للنشر ، الاردن ، الطبعة الاولى ، 2005.</a:t>
            </a:r>
            <a:endParaRPr lang="en-US" sz="2000" dirty="0" smtClean="0"/>
          </a:p>
          <a:p>
            <a:pPr rtl="1">
              <a:buFont typeface="Wingdings" pitchFamily="2" charset="2"/>
              <a:buChar char="ü"/>
            </a:pPr>
            <a:r>
              <a:rPr lang="ar-SA" sz="2000" b="1" dirty="0" smtClean="0"/>
              <a:t> </a:t>
            </a:r>
            <a:r>
              <a:rPr lang="ar-SA" sz="2000" b="1" dirty="0" smtClean="0"/>
              <a:t>د</a:t>
            </a:r>
            <a:r>
              <a:rPr lang="ar-SA" sz="2000" b="1" dirty="0" smtClean="0"/>
              <a:t>. مسعود عمر سعيد </a:t>
            </a:r>
            <a:r>
              <a:rPr lang="ar-SA" sz="2000" b="1" dirty="0" err="1" smtClean="0"/>
              <a:t>نصرو</a:t>
            </a:r>
            <a:r>
              <a:rPr lang="ar-SA" sz="2000" b="1" dirty="0" smtClean="0"/>
              <a:t> ( </a:t>
            </a:r>
            <a:r>
              <a:rPr lang="ar-SA" sz="2000" b="1" dirty="0" err="1" smtClean="0"/>
              <a:t>انشاء</a:t>
            </a:r>
            <a:r>
              <a:rPr lang="ar-SA" sz="2000" b="1" dirty="0" smtClean="0"/>
              <a:t> وتطوير </a:t>
            </a:r>
            <a:r>
              <a:rPr lang="ar-SA" sz="2000" b="1" dirty="0" err="1" smtClean="0"/>
              <a:t>وادارة</a:t>
            </a:r>
            <a:r>
              <a:rPr lang="ar-SA" sz="2000" b="1" dirty="0" smtClean="0"/>
              <a:t> مواقع الانترنت ) دار صفا للنشر ، الاردن ، الطبعة الاولى ،2010</a:t>
            </a:r>
            <a:r>
              <a:rPr lang="ar-SA" sz="2000" b="1" dirty="0" smtClean="0"/>
              <a:t>.</a:t>
            </a:r>
            <a:endParaRPr lang="ar-SA" sz="2000" dirty="0" smtClean="0"/>
          </a:p>
          <a:p>
            <a:pPr rtl="1">
              <a:buFont typeface="Wingdings" pitchFamily="2" charset="2"/>
              <a:buChar char="ü"/>
            </a:pPr>
            <a:r>
              <a:rPr lang="ar-SA" sz="2000" b="1" dirty="0" smtClean="0"/>
              <a:t>  </a:t>
            </a:r>
            <a:r>
              <a:rPr lang="ar-SA" sz="2000" b="1" dirty="0" smtClean="0"/>
              <a:t>خطوة خطوة (</a:t>
            </a:r>
            <a:r>
              <a:rPr lang="en-US" sz="2000" b="1" dirty="0" smtClean="0"/>
              <a:t>Step by Step  Microsoft Office FrontPage </a:t>
            </a:r>
            <a:r>
              <a:rPr lang="ar-SA" sz="2000" b="1" dirty="0" smtClean="0"/>
              <a:t>) الدار العربية للعلوم ، الطبعة الاولى ،</a:t>
            </a:r>
            <a:r>
              <a:rPr lang="ar-SA" sz="2000" b="1" dirty="0" smtClean="0"/>
              <a:t>2004</a:t>
            </a:r>
            <a:r>
              <a:rPr lang="ar-SA" sz="2000" dirty="0" smtClean="0"/>
              <a:t> </a:t>
            </a:r>
            <a:r>
              <a:rPr lang="en-US" sz="2000" b="1" dirty="0" smtClean="0"/>
              <a:t>-</a:t>
            </a:r>
            <a:endParaRPr lang="en-US" sz="2000" dirty="0"/>
          </a:p>
        </p:txBody>
      </p:sp>
      <p:pic>
        <p:nvPicPr>
          <p:cNvPr id="6" name="Picture 1" descr="Untitled5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4343400"/>
            <a:ext cx="1447800" cy="1752600"/>
          </a:xfrm>
          <a:prstGeom prst="rect">
            <a:avLst/>
          </a:prstGeom>
        </p:spPr>
      </p:pic>
      <p:pic>
        <p:nvPicPr>
          <p:cNvPr id="7" name="Picture 4" descr="Untitled2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3200" y="4343400"/>
            <a:ext cx="1447800" cy="1752600"/>
          </a:xfrm>
          <a:prstGeom prst="rect">
            <a:avLst/>
          </a:prstGeom>
        </p:spPr>
      </p:pic>
      <p:pic>
        <p:nvPicPr>
          <p:cNvPr id="8" name="Picture 3" descr="Untitled1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6800" y="4343400"/>
            <a:ext cx="1447800" cy="1752600"/>
          </a:xfrm>
          <a:prstGeom prst="rect">
            <a:avLst/>
          </a:prstGeom>
        </p:spPr>
      </p:pic>
      <p:pic>
        <p:nvPicPr>
          <p:cNvPr id="9" name="Picture 2" descr="Untitled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8000" y="4343400"/>
            <a:ext cx="14478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6BB692-74CA-4558-99D7-5740F5292554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1790</TotalTime>
  <Words>647</Words>
  <Application>Microsoft Office PowerPoint</Application>
  <PresentationFormat>A4 Paper (210x297 mm)‎</PresentationFormat>
  <Paragraphs>130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التمهيدية</vt:lpstr>
      <vt:lpstr>الوصف العام للمقرر </vt:lpstr>
      <vt:lpstr>الاهداف العامة للمقرر</vt:lpstr>
      <vt:lpstr> الخطة العامة للمقرر </vt:lpstr>
      <vt:lpstr> الخطة العامة للمقرر </vt:lpstr>
      <vt:lpstr> الخطة العامة للمقرر </vt:lpstr>
      <vt:lpstr> الخطة العامة للمقرر </vt:lpstr>
      <vt:lpstr> الخطة العامة للمقرر </vt:lpstr>
      <vt:lpstr> مصادر المقرر ومراجعه .</vt:lpstr>
      <vt:lpstr> مصادر المقرر ومراجعه .</vt:lpstr>
      <vt:lpstr>الشريحة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145</cp:revision>
  <dcterms:created xsi:type="dcterms:W3CDTF">2009-10-14T19:14:34Z</dcterms:created>
  <dcterms:modified xsi:type="dcterms:W3CDTF">2010-09-29T07:00:38Z</dcterms:modified>
</cp:coreProperties>
</file>