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91"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97" autoAdjust="0"/>
    <p:restoredTop sz="94664" autoAdjust="0"/>
  </p:normalViewPr>
  <p:slideViewPr>
    <p:cSldViewPr>
      <p:cViewPr>
        <p:scale>
          <a:sx n="70" d="100"/>
          <a:sy n="70" d="100"/>
        </p:scale>
        <p:origin x="-39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F48D2A5-B541-4EC3-B31B-B31AD0297D51}" type="datetimeFigureOut">
              <a:rPr lang="en-US"/>
              <a:pPr>
                <a:defRPr/>
              </a:pPr>
              <a:t>10/16/2010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883687C-B5D5-4B68-B657-3FDCAE391E31}"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F883687C-B5D5-4B68-B657-3FDCAE391E31}" type="slidenum">
              <a:rPr lang="ar-SA" smtClean="0"/>
              <a:pPr>
                <a:defRPr/>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85CDE6EA-E5E9-4032-8DED-D40ECD35D5A6}"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857083C-0474-4D0D-BB4D-2B18DF5E91D9}"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6C4CE0F-BC03-4562-BA09-58BA95E570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03FC11E-EBAB-4C35-85A9-CB172610E7A5}"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AFC9A39-A050-4D9E-973D-A30464CC04C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22062C9-72DD-4E2E-A7EF-24158325AEF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A6B3D8F-2606-4AC9-945B-175444FCF7A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3AD0A55-E91C-4C48-888F-313B431B765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B8D67-0B7E-4093-BFF6-FEC5A235BE3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DA7084C0-8FE2-40E4-AB94-0D30F4F566F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D3E8C3-500E-4D6C-BDCF-CCBEDACFDC1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F68C2E5A-4437-474B-8E14-952F49683F5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2A9DDB5-E6DB-4098-8AFC-241929D83A84}"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dirty="0">
                <a:solidFill>
                  <a:srgbClr val="898989"/>
                </a:solidFill>
                <a:latin typeface="Calibri" pitchFamily="34" charset="0"/>
              </a:rPr>
              <a:t>كلية </a:t>
            </a:r>
            <a:r>
              <a:rPr lang="ar-SA" sz="2600" dirty="0" smtClean="0">
                <a:solidFill>
                  <a:srgbClr val="898989"/>
                </a:solidFill>
                <a:latin typeface="Calibri" pitchFamily="34" charset="0"/>
              </a:rPr>
              <a:t>علوم الحاسب وتقنية المعلومات </a:t>
            </a:r>
            <a:r>
              <a:rPr lang="ar-EG" sz="2600" dirty="0" smtClean="0">
                <a:solidFill>
                  <a:srgbClr val="898989"/>
                </a:solidFill>
                <a:latin typeface="Calibri" pitchFamily="34" charset="0"/>
              </a:rPr>
              <a:t>قسم </a:t>
            </a:r>
            <a:r>
              <a:rPr lang="ar-SA" sz="2600" dirty="0" smtClean="0">
                <a:solidFill>
                  <a:srgbClr val="898989"/>
                </a:solidFill>
                <a:latin typeface="Calibri" pitchFamily="34" charset="0"/>
              </a:rPr>
              <a:t>شبكات الحاسوب</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895600"/>
            <a:ext cx="3581400" cy="17526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الانترنت والاتصالات (</a:t>
            </a:r>
            <a:r>
              <a:rPr lang="en-US" b="1" dirty="0" smtClean="0">
                <a:solidFill>
                  <a:srgbClr val="376092"/>
                </a:solidFill>
                <a:latin typeface="AYM Wadiy S_U normal."/>
                <a:cs typeface="Times New Roman" pitchFamily="18" charset="0"/>
              </a:rPr>
              <a:t>0904-741</a:t>
            </a:r>
            <a:r>
              <a:rPr lang="ar-SA" b="1" dirty="0" smtClean="0">
                <a:solidFill>
                  <a:srgbClr val="376092"/>
                </a:solidFill>
                <a:latin typeface="AYM Wadiy S_U normal."/>
                <a:cs typeface="Times New Roman" pitchFamily="18" charset="0"/>
              </a:rPr>
              <a:t>)</a:t>
            </a:r>
            <a:endParaRPr lang="ar-SA" b="1" dirty="0" smtClean="0">
              <a:solidFill>
                <a:srgbClr val="7F7F7F"/>
              </a:solidFill>
              <a:latin typeface="Calibri" pitchFamily="34" charset="0"/>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2200" b="1" dirty="0" smtClean="0">
                <a:solidFill>
                  <a:srgbClr val="7F7F7F"/>
                </a:solidFill>
                <a:latin typeface="Calibri" pitchFamily="34" charset="0"/>
                <a:cs typeface="Times New Roman" pitchFamily="18" charset="0"/>
              </a:rPr>
              <a:t>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r>
              <a:rPr lang="ar-EG" sz="1700" b="1" dirty="0" smtClean="0">
                <a:solidFill>
                  <a:srgbClr val="7F7F7F"/>
                </a:solidFill>
                <a:latin typeface="Calibri" pitchFamily="34" charset="0"/>
                <a:cs typeface="Times New Roman" pitchFamily="18" charset="0"/>
              </a:rPr>
              <a:t>العام الدراسي 1430 – 1431</a:t>
            </a:r>
            <a:r>
              <a:rPr lang="ar-SA" sz="1700" b="1" dirty="0" smtClean="0">
                <a:solidFill>
                  <a:srgbClr val="7F7F7F"/>
                </a:solidFill>
                <a:latin typeface="Calibri" pitchFamily="34" charset="0"/>
                <a:cs typeface="Times New Roman" pitchFamily="18" charset="0"/>
              </a:rPr>
              <a:t>هـ</a:t>
            </a:r>
          </a:p>
          <a:p>
            <a:pPr algn="l">
              <a:lnSpc>
                <a:spcPct val="80000"/>
              </a:lnSpc>
            </a:pPr>
            <a:endParaRPr lang="en-US" sz="1700" b="1" dirty="0" smtClean="0">
              <a:solidFill>
                <a:srgbClr val="7F7F7F"/>
              </a:solidFill>
              <a:latin typeface="Calibri" pitchFamily="34" charset="0"/>
            </a:endParaRPr>
          </a:p>
          <a:p>
            <a:pPr algn="l">
              <a:lnSpc>
                <a:spcPct val="80000"/>
              </a:lnSpc>
            </a:pPr>
            <a:r>
              <a:rPr lang="ar-SA" sz="2600" b="1" dirty="0" smtClean="0">
                <a:solidFill>
                  <a:srgbClr val="7F7F7F"/>
                </a:solidFill>
                <a:latin typeface="Calibri" pitchFamily="34" charset="0"/>
                <a:cs typeface="Times New Roman" pitchFamily="18" charset="0"/>
              </a:rPr>
              <a:t>أ.عــادل عبـــداللطيف</a:t>
            </a:r>
          </a:p>
          <a:p>
            <a:pPr algn="l">
              <a:lnSpc>
                <a:spcPct val="80000"/>
              </a:lnSpc>
            </a:pPr>
            <a:r>
              <a:rPr lang="en-US" sz="2000" b="1" i="1" dirty="0" smtClean="0">
                <a:solidFill>
                  <a:srgbClr val="7F7F7F"/>
                </a:solidFill>
                <a:latin typeface="Calibri" pitchFamily="34" charset="0"/>
                <a:cs typeface="Times New Roman" pitchFamily="18" charset="0"/>
              </a:rPr>
              <a:t>Adhamed@kfu.edu.sa</a:t>
            </a:r>
            <a:endParaRPr lang="en-US" sz="2000" b="1" i="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0441C-E34F-480D-B400-E97631296355}"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dirty="0" smtClean="0">
                <a:solidFill>
                  <a:srgbClr val="376092"/>
                </a:solidFill>
                <a:cs typeface="Arial" pitchFamily="34" charset="0"/>
              </a:rPr>
              <a:t>المحاضرة</a:t>
            </a:r>
            <a:r>
              <a:rPr lang="ar-SA" dirty="0" smtClean="0">
                <a:solidFill>
                  <a:srgbClr val="376092"/>
                </a:solidFill>
                <a:cs typeface="Arial" pitchFamily="34" charset="0"/>
              </a:rPr>
              <a:t> الرابعة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fontAlgn="auto" hangingPunct="1">
              <a:spcAft>
                <a:spcPts val="0"/>
              </a:spcAft>
              <a:defRPr/>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الفصل الأول: مدخل الى شبكة الانترنت</a:t>
            </a: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eaLnBrk="1" fontAlgn="auto" hangingPunct="1">
              <a:spcAft>
                <a:spcPts val="0"/>
              </a:spcAft>
              <a:defRPr/>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Introduction to Internet</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xfrm>
            <a:off x="2185988" y="6356350"/>
            <a:ext cx="404812" cy="365125"/>
          </a:xfrm>
          <a:noFill/>
          <a:ln>
            <a:miter lim="800000"/>
            <a:headEnd/>
            <a:tailEnd/>
          </a:ln>
        </p:spPr>
        <p:txBody>
          <a:bodyPr/>
          <a:lstStyle/>
          <a:p>
            <a:r>
              <a:rPr lang="ar-SA" dirty="0" smtClean="0">
                <a:cs typeface="Arial" pitchFamily="34" charset="0"/>
              </a:rPr>
              <a:t>1</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أهداف الفصل</a:t>
            </a:r>
            <a:endParaRPr lang="en-US" dirty="0"/>
          </a:p>
        </p:txBody>
      </p:sp>
      <p:sp>
        <p:nvSpPr>
          <p:cNvPr id="7172" name="Slide Number Placeholder 3"/>
          <p:cNvSpPr>
            <a:spLocks noGrp="1"/>
          </p:cNvSpPr>
          <p:nvPr>
            <p:ph type="sldNum" sz="quarter" idx="10"/>
          </p:nvPr>
        </p:nvSpPr>
        <p:spPr bwMode="auto">
          <a:xfrm>
            <a:off x="2105025" y="6376988"/>
            <a:ext cx="485775" cy="365125"/>
          </a:xfrm>
          <a:noFill/>
          <a:ln>
            <a:miter lim="800000"/>
            <a:headEnd/>
            <a:tailEnd/>
          </a:ln>
        </p:spPr>
        <p:txBody>
          <a:bodyPr/>
          <a:lstStyle/>
          <a:p>
            <a:r>
              <a:rPr lang="ar-SA" dirty="0" smtClean="0">
                <a:cs typeface="Arial" pitchFamily="34" charset="0"/>
              </a:rPr>
              <a:t>2</a:t>
            </a:r>
            <a:endParaRPr lang="en-US" dirty="0" smtClean="0">
              <a:cs typeface="Arial" pitchFamily="34" charset="0"/>
            </a:endParaRPr>
          </a:p>
        </p:txBody>
      </p:sp>
      <p:sp>
        <p:nvSpPr>
          <p:cNvPr id="18" name="TextBox 17"/>
          <p:cNvSpPr txBox="1"/>
          <p:nvPr/>
        </p:nvSpPr>
        <p:spPr>
          <a:xfrm>
            <a:off x="609600" y="21336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2- التعرف على انواع  الجرائم لشبكة الانترنت  .</a:t>
            </a:r>
          </a:p>
        </p:txBody>
      </p:sp>
      <p:sp>
        <p:nvSpPr>
          <p:cNvPr id="19" name="TextBox 18"/>
          <p:cNvSpPr txBox="1"/>
          <p:nvPr/>
        </p:nvSpPr>
        <p:spPr>
          <a:xfrm>
            <a:off x="609600" y="32766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وسائل الحماية والطرق الرئيسية لتجنب اضرار وجرائم شبكة الانترنت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Bottom)">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lide(fromBottom)">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الاضرار التي يمكن حدوثها عند استخدام شبكة الانترنت بطريقه 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algn="just" rtl="1">
              <a:lnSpc>
                <a:spcPct val="150000"/>
              </a:lnSpc>
              <a:buAutoNum type="arabicPeriod" startAt="8"/>
            </a:pPr>
            <a:r>
              <a:rPr lang="ar-SA" sz="2000" b="1" dirty="0" smtClean="0"/>
              <a:t>جرائم السطو على أرقام البطاقات الائتمانية :</a:t>
            </a:r>
          </a:p>
          <a:p>
            <a:pPr marL="0" indent="341313" algn="just" rtl="1">
              <a:lnSpc>
                <a:spcPct val="150000"/>
              </a:lnSpc>
            </a:pPr>
            <a:r>
              <a:rPr lang="ar-SA" sz="1800" b="1" dirty="0" smtClean="0"/>
              <a:t> </a:t>
            </a:r>
            <a:r>
              <a:rPr lang="ar-SA" sz="1800" dirty="0" smtClean="0"/>
              <a:t>بدأ مفهموم التجارة الإلكترونية  ينتشر في السبعينات الميلادية وذلك لسهولة الاتصال بين الطرفين ولامكانية اختزال العمليات الورقية والبشرية فضلا عن السرعة في ارسال البيانات وتخفيض تكلفة التشغيل والأهم هو ايجاد اسواق اكثر </a:t>
            </a:r>
            <a:r>
              <a:rPr lang="ar-SA" sz="1800" dirty="0" smtClean="0"/>
              <a:t>اتساعا </a:t>
            </a:r>
            <a:r>
              <a:rPr lang="ar-SA" sz="1800" dirty="0" smtClean="0"/>
              <a:t>،</a:t>
            </a:r>
            <a:r>
              <a:rPr lang="ar-SA" sz="1800" dirty="0" smtClean="0"/>
              <a:t> </a:t>
            </a:r>
            <a:r>
              <a:rPr lang="ar-SA" sz="1800" dirty="0" smtClean="0"/>
              <a:t>ونتيجة لذلك فقد تحول العديد من شركات الاعمال إلى استخدام الإنترنت والاستفادة من مزايا التجارة الإلكترونية </a:t>
            </a:r>
            <a:r>
              <a:rPr lang="ar-SA" sz="1800" dirty="0" smtClean="0"/>
              <a:t>. </a:t>
            </a:r>
            <a:endParaRPr lang="ar-SA" sz="1800" dirty="0" smtClean="0"/>
          </a:p>
          <a:p>
            <a:pPr marL="0" indent="341313" algn="just" rtl="1">
              <a:lnSpc>
                <a:spcPct val="150000"/>
              </a:lnSpc>
            </a:pPr>
            <a:r>
              <a:rPr lang="ar-SA" sz="1800" dirty="0" smtClean="0"/>
              <a:t>تعتبر </a:t>
            </a:r>
            <a:r>
              <a:rPr lang="ar-SA" sz="1800" dirty="0" smtClean="0"/>
              <a:t>البطاقات الائتمانية من اهم ادوات التجارة الالكترونية </a:t>
            </a:r>
            <a:r>
              <a:rPr lang="ar-SA" sz="1800" dirty="0" smtClean="0"/>
              <a:t>حيث </a:t>
            </a:r>
            <a:r>
              <a:rPr lang="ar-SA" sz="1800" dirty="0" smtClean="0"/>
              <a:t>لا تتم اية عملية تجارية الا بعد القيام بتسديد مبلغ البضاعة من خلالها </a:t>
            </a:r>
            <a:r>
              <a:rPr lang="ar-SA" sz="1800" dirty="0" smtClean="0"/>
              <a:t>، </a:t>
            </a:r>
            <a:r>
              <a:rPr lang="ar-SA" sz="1800" dirty="0" smtClean="0"/>
              <a:t>لذلك فالاستيلاء على ارقام بطاقات الائتمان عبر الإنترنت امر ليس بالصعوبة فلصوص بطاقات الائتمان مثلا يستطيعون الان سرقة مئات الالوف من ارقام البطاقات في يوم واحد من خلال شبكة الإنترنت، ومن ثم بيع معلومات هذه البطاقات للاخرين او استغلالها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الاضرار التي يمكن حدوثها عند استخدام شبكة الانترنت بطريقه 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220200" cy="4648200"/>
          </a:xfrm>
        </p:spPr>
        <p:txBody>
          <a:bodyPr/>
          <a:lstStyle/>
          <a:p>
            <a:pPr marL="53975" indent="287338" algn="just" rtl="1" eaLnBrk="1" hangingPunct="1">
              <a:lnSpc>
                <a:spcPct val="150000"/>
              </a:lnSpc>
            </a:pPr>
            <a:r>
              <a:rPr lang="ar-SA" sz="1800" dirty="0" smtClean="0"/>
              <a:t> وتعتبر جرائم السطو على أرقام البطاقات الائتمانية  من الجرائم التي تجرم مرتكبيها شرعاً وقانوناً ، حيث تصنف ضمن جرائم السرقات، فالشارع الاسلامي يرغب في المحافظة على اموال الناس وصيانتها من كل اعتداء غير مشروع بحيث يهدد الامن والاستقرار.</a:t>
            </a:r>
          </a:p>
          <a:p>
            <a:pPr marL="1588" indent="339725" algn="just" rtl="1">
              <a:lnSpc>
                <a:spcPct val="150000"/>
              </a:lnSpc>
            </a:pPr>
            <a:r>
              <a:rPr lang="ar-SA" sz="1800" dirty="0" smtClean="0"/>
              <a:t>والسرقة من الكبائر المحرمة التي نصت الايات القرآنية والاحاديث النبوية على تحريمها ووضعت عقوبة رادعة لمرتكبها. قال تعإلى في سورة المائدة ﴿ </a:t>
            </a:r>
            <a:r>
              <a:rPr lang="ar-SA" sz="1800" b="1" dirty="0" smtClean="0"/>
              <a:t>َالسَّارِقُ وَالسَّارِقَةُ فَاقْطَعُوا أَيْدِيَهُمَا جَزَاءً بِمَا كَسَبَا نَكَالًا مِنْ اللَّهِ وَاللَّهُ عَزِيزٌ حَكِيمٌ (38) </a:t>
            </a:r>
            <a:r>
              <a:rPr lang="ar-SA" sz="1800" dirty="0" smtClean="0"/>
              <a:t>﴾ .</a:t>
            </a:r>
          </a:p>
          <a:p>
            <a:pPr marL="1588" indent="339725" algn="just" rtl="1">
              <a:lnSpc>
                <a:spcPct val="150000"/>
              </a:lnSpc>
            </a:pPr>
            <a:r>
              <a:rPr lang="ar-SA" sz="1800" dirty="0" smtClean="0"/>
              <a:t> بل لعن رسول الله السارق نظراً لشناعة فعله وعظيم جرمه، ففي الحديث الذي رواه البخاري في صحيحه عن أبي هريرة رضي الله عنه عن النبي صلى الله عليه وسلم قال: ” لعن الله السارق، يسرق البيضة فتقطع يده، ويسرق الحبل فتقطع يده".</a:t>
            </a:r>
          </a:p>
          <a:p>
            <a:pPr marL="1588" indent="339725" algn="just" rtl="1">
              <a:lnSpc>
                <a:spcPct val="150000"/>
              </a:lnSpc>
            </a:pPr>
            <a:r>
              <a:rPr lang="ar-SA" sz="1800" dirty="0" smtClean="0"/>
              <a:t>كما نفى الحبيب المصطفى عليه الصلاة والسلام صفة الايمان عن السارق فروى البخاري في صحيحه عن ابن عباس رضي الله عنهما، عن النبي صلى الله عليه وسلم قال: " لا يزني الزاني حين يزني وهو مؤمن، ولا يسرق السارق حين يسرق وهو مؤمن".  </a:t>
            </a:r>
            <a:endParaRPr lang="ar-JO" sz="1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الاضرار التي يمكن حدوثها عند استخدام شبكة الانترنت بطريقه 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371600"/>
            <a:ext cx="9372600" cy="4648200"/>
          </a:xfrm>
        </p:spPr>
        <p:txBody>
          <a:bodyPr/>
          <a:lstStyle/>
          <a:p>
            <a:pPr algn="just" rtl="1">
              <a:lnSpc>
                <a:spcPct val="150000"/>
              </a:lnSpc>
            </a:pPr>
            <a:r>
              <a:rPr lang="ar-SA" sz="2000" dirty="0" smtClean="0">
                <a:cs typeface="+mn-cs"/>
              </a:rPr>
              <a:t>9 </a:t>
            </a:r>
            <a:r>
              <a:rPr lang="ar-SA" sz="2000" b="1" dirty="0" smtClean="0">
                <a:cs typeface="+mn-cs"/>
              </a:rPr>
              <a:t>.</a:t>
            </a:r>
            <a:r>
              <a:rPr lang="ar-SA" sz="2000" dirty="0" smtClean="0">
                <a:cs typeface="+mn-cs"/>
              </a:rPr>
              <a:t> </a:t>
            </a:r>
            <a:r>
              <a:rPr lang="ar-SA" sz="2000" b="1" dirty="0" smtClean="0">
                <a:cs typeface="+mn-cs"/>
              </a:rPr>
              <a:t>القمار عبر الإنترنت:</a:t>
            </a:r>
            <a:endParaRPr lang="en-US" sz="2000" dirty="0" smtClean="0">
              <a:cs typeface="+mn-cs"/>
            </a:endParaRPr>
          </a:p>
          <a:p>
            <a:pPr marL="0" indent="341313" algn="just" rtl="1">
              <a:lnSpc>
                <a:spcPct val="150000"/>
              </a:lnSpc>
            </a:pPr>
            <a:r>
              <a:rPr lang="ar-SA" sz="1800" dirty="0" smtClean="0">
                <a:cs typeface="+mn-cs"/>
              </a:rPr>
              <a:t>كثيرا ما تتداخل عملية غسيل الامول مع اندية القمار المنتشرة، الامر الذي جعل مواقع الكازيهونات الافتراضية على الإنترنت محل اشتباه ومراقبة من قبل السلطات وبالرغم من ان سوق القمار في بعض الدول، يعتبر الاسرع نموا على الاطلاق الا ان المشكلة القانونية التي تواجه اصحاب مواقع القمار الافتراضية على الإنترنت </a:t>
            </a:r>
            <a:r>
              <a:rPr lang="ar-SA" sz="1800" dirty="0" smtClean="0">
                <a:cs typeface="+mn-cs"/>
              </a:rPr>
              <a:t>، </a:t>
            </a:r>
            <a:r>
              <a:rPr lang="ar-SA" sz="1800" dirty="0" smtClean="0">
                <a:cs typeface="+mn-cs"/>
              </a:rPr>
              <a:t>هي ان هذه المواقع غير مصرح لها بعكس نوادي القمار الحقيقية المنتشرة في هذه الدول ، ولذلك يلجأ بعض اصحاب تلك المواقع الافتراضية على الإنترنت إلى انشائها وادارتها بطرق غير شرعية . </a:t>
            </a:r>
          </a:p>
          <a:p>
            <a:pPr marL="1588" indent="339725" algn="just" rtl="1">
              <a:lnSpc>
                <a:spcPct val="150000"/>
              </a:lnSpc>
            </a:pPr>
            <a:r>
              <a:rPr lang="ar-SA" sz="1800" dirty="0" smtClean="0">
                <a:cs typeface="+mn-cs"/>
              </a:rPr>
              <a:t>ينظر الاسلام إلى القمار كمحظور شرعي منهي عن فعله </a:t>
            </a:r>
            <a:r>
              <a:rPr lang="ar-SA" sz="1800" dirty="0" smtClean="0">
                <a:cs typeface="+mn-cs"/>
              </a:rPr>
              <a:t>ويعاقب </a:t>
            </a:r>
            <a:r>
              <a:rPr lang="ar-SA" sz="1800" dirty="0" smtClean="0">
                <a:cs typeface="+mn-cs"/>
              </a:rPr>
              <a:t>على ارتكابه، وقد وردت ادلة متعددة في كتاب الله </a:t>
            </a:r>
            <a:r>
              <a:rPr lang="ar-SA" sz="1800" dirty="0" smtClean="0">
                <a:cs typeface="+mn-cs"/>
              </a:rPr>
              <a:t>على تحريم </a:t>
            </a:r>
            <a:r>
              <a:rPr lang="ar-SA" sz="1800" dirty="0" smtClean="0">
                <a:cs typeface="+mn-cs"/>
              </a:rPr>
              <a:t>القمار </a:t>
            </a:r>
            <a:r>
              <a:rPr lang="ar-SA" sz="1800" dirty="0" smtClean="0">
                <a:cs typeface="+mn-cs"/>
              </a:rPr>
              <a:t>لقوله </a:t>
            </a:r>
            <a:r>
              <a:rPr lang="ar-SA" sz="1800" dirty="0" smtClean="0">
                <a:cs typeface="+mn-cs"/>
              </a:rPr>
              <a:t>تعإلى في سورة المائدة ﴿ </a:t>
            </a:r>
            <a:r>
              <a:rPr lang="ar-SA" sz="1800" b="1" dirty="0" smtClean="0">
                <a:cs typeface="+mn-cs"/>
              </a:rPr>
              <a:t>يَاأَيُّهَا الَّذِينَ آمَنُوا إِنَّمَا الْخَمْرُ وَالْمَيْسِرُ وَالْأَنصَابُ وَالْأَزْلَامُ رِجْسٌ مِنْ عَمَلِ الشَّيْطَانِ فَاجْتَنِبُوهُ لَعَلَّكُمْ تُفْلِحُونَ</a:t>
            </a:r>
            <a:r>
              <a:rPr lang="ar-SA" sz="1800" dirty="0" smtClean="0">
                <a:cs typeface="+mn-cs"/>
              </a:rPr>
              <a:t> (90) ﴾</a:t>
            </a:r>
            <a:endParaRPr lang="en-US" sz="1800" dirty="0" smtClean="0">
              <a:cs typeface="+mn-cs"/>
            </a:endParaRPr>
          </a:p>
          <a:p>
            <a:pPr marL="1588" indent="339725" algn="just" rtl="1">
              <a:lnSpc>
                <a:spcPct val="150000"/>
              </a:lnSpc>
            </a:pPr>
            <a:r>
              <a:rPr lang="ar-SA" sz="1800" dirty="0" smtClean="0">
                <a:cs typeface="+mn-cs"/>
              </a:rPr>
              <a:t>و قال الله  تعإلى في سورة المائدة: ﴿ </a:t>
            </a:r>
            <a:r>
              <a:rPr lang="ar-SA" sz="1800" b="1" dirty="0" smtClean="0">
                <a:cs typeface="+mn-cs"/>
              </a:rPr>
              <a:t>إِنَّمَا يُرِيدُ الشَّيْطَانُ أَنْ يُوقِعَ بَيْنَكُمْ الْعَدَأوةَ وَالْبَغْضَاءَ فِي الْخَمْرِ وَالْمَيْسِرِ وَيَصُدَّكُمْ عَنْ ذِكْرِ اللَّهِ وَعَنْ الصَّلَاةِ فَهَلْ أَنْتُمْ مُنتَهُونَ </a:t>
            </a:r>
            <a:r>
              <a:rPr lang="ar-SA" sz="1800" dirty="0" smtClean="0">
                <a:cs typeface="+mn-cs"/>
              </a:rPr>
              <a:t>(91) ﴾</a:t>
            </a:r>
            <a:endParaRPr lang="en-US" sz="1800" dirty="0" smtClean="0">
              <a:cs typeface="+mn-cs"/>
            </a:endParaRPr>
          </a:p>
          <a:p>
            <a:pPr marL="0" indent="341313" algn="just" rtl="1">
              <a:lnSpc>
                <a:spcPct val="150000"/>
              </a:lnSpc>
            </a:pPr>
            <a:endParaRPr lang="en-US" sz="1800" dirty="0" smtClean="0">
              <a:cs typeface="+mn-cs"/>
            </a:endParaRPr>
          </a:p>
          <a:p>
            <a:pPr algn="just" rtl="1" eaLnBrk="1" hangingPunct="1">
              <a:lnSpc>
                <a:spcPct val="150000"/>
              </a:lnSpc>
            </a:pPr>
            <a:endParaRPr lang="ar-JO" sz="1800" dirty="0" smtClean="0">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الاضرار التي يمكن حدوثها عند استخدام شبكة الانترنت بطريقه 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algn="just" rtl="1"/>
            <a:r>
              <a:rPr lang="ar-SA" sz="2000" b="1" dirty="0" smtClean="0">
                <a:cs typeface="+mn-cs"/>
              </a:rPr>
              <a:t>10. جرائم </a:t>
            </a:r>
            <a:r>
              <a:rPr lang="ar-SA" sz="2000" dirty="0" smtClean="0">
                <a:cs typeface="+mn-cs"/>
              </a:rPr>
              <a:t> </a:t>
            </a:r>
            <a:r>
              <a:rPr lang="ar-SA" sz="2000" b="1" dirty="0" smtClean="0">
                <a:cs typeface="+mn-cs"/>
              </a:rPr>
              <a:t>تزوير البيانات :</a:t>
            </a:r>
            <a:endParaRPr lang="en-US" sz="2000" dirty="0" smtClean="0">
              <a:cs typeface="+mn-cs"/>
            </a:endParaRPr>
          </a:p>
          <a:p>
            <a:pPr marL="55563" indent="231775" algn="just" rtl="1">
              <a:lnSpc>
                <a:spcPct val="150000"/>
              </a:lnSpc>
              <a:tabLst>
                <a:tab pos="177800" algn="l"/>
              </a:tabLst>
            </a:pPr>
            <a:r>
              <a:rPr lang="ar-SA" sz="1800" dirty="0" smtClean="0"/>
              <a:t>تعتبرهذه الجريمة من اكثر جرائم نظم المعلومات والانترنت انتشارا فلا تكاد تخلو جريمة من جرائم نظم المعلومات من شكل من اشكال تزوير البيانات، وتتم عملية التزوير بالدخول إلى  قاعدة البيانات وتعديل البيانات الموجودة بها أو  إضافة معلومات مغلوطة بهدف الاستفادة غير المشروعة من ذلك .</a:t>
            </a:r>
          </a:p>
          <a:p>
            <a:pPr marL="55563" indent="231775" algn="just" rtl="1">
              <a:lnSpc>
                <a:spcPct val="150000"/>
              </a:lnSpc>
              <a:tabLst>
                <a:tab pos="177800" algn="l"/>
              </a:tabLst>
            </a:pPr>
            <a:r>
              <a:rPr lang="ar-SA" sz="1800" dirty="0" smtClean="0">
                <a:cs typeface="+mn-cs"/>
              </a:rPr>
              <a:t>ومما لاشك فيه ان البدء التدريجي في التحول إلى الحكومات الإلكترونية </a:t>
            </a:r>
            <a:r>
              <a:rPr lang="en-US" sz="1800" dirty="0" smtClean="0">
                <a:cs typeface="+mn-cs"/>
              </a:rPr>
              <a:t>E-Government </a:t>
            </a:r>
            <a:r>
              <a:rPr lang="ar-SA" sz="1800" dirty="0" smtClean="0">
                <a:cs typeface="+mn-cs"/>
              </a:rPr>
              <a:t>  سيزيد من فرص ارتكاب مثل هذه الجرائم حيث سترتبط الكثير من الشركات والبنوك بالإنترنت  مما يسهل الدخول على تلك الأنظمة من قبل محترفي اختراق الأنظمة وتزوير البيانات لخدمة اهدافهم الإجرامية. </a:t>
            </a:r>
          </a:p>
          <a:p>
            <a:pPr marL="55563" indent="231775" algn="just" rtl="1">
              <a:lnSpc>
                <a:spcPct val="150000"/>
              </a:lnSpc>
              <a:tabLst>
                <a:tab pos="177800" algn="l"/>
              </a:tabLst>
            </a:pPr>
            <a:r>
              <a:rPr lang="ar-SA" sz="1800" dirty="0" smtClean="0">
                <a:cs typeface="+mn-cs"/>
              </a:rPr>
              <a:t>وجرائم التزوير ليست بالجرائم الحديثة، ولذا فانه لاتخلوا الأنظمة من قوانيين واضحة لمكافحتها والتعامل معها جنائيا وقضائيا و تكفي التشريعات الحالية لتجريمها وتحديد العقوبة عليها .</a:t>
            </a:r>
            <a:endParaRPr lang="en-US" sz="1800" dirty="0" smtClean="0">
              <a:cs typeface="+mn-cs"/>
            </a:endParaRPr>
          </a:p>
          <a:p>
            <a:pPr marL="55563" indent="231775" algn="just" rtl="1">
              <a:lnSpc>
                <a:spcPct val="150000"/>
              </a:lnSpc>
              <a:tabLst>
                <a:tab pos="177800" algn="l"/>
              </a:tabLst>
            </a:pPr>
            <a:endParaRPr lang="ar-SA" sz="1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p>
        </p:txBody>
      </p:sp>
      <p:sp>
        <p:nvSpPr>
          <p:cNvPr id="3" name="Content Placeholder 2"/>
          <p:cNvSpPr>
            <a:spLocks noGrp="1"/>
          </p:cNvSpPr>
          <p:nvPr>
            <p:ph idx="1"/>
          </p:nvPr>
        </p:nvSpPr>
        <p:spPr>
          <a:xfrm>
            <a:off x="457200" y="1447800"/>
            <a:ext cx="9258300" cy="4678363"/>
          </a:xfrm>
        </p:spPr>
        <p:txBody>
          <a:bodyPr/>
          <a:lstStyle/>
          <a:p>
            <a:pPr algn="just" rtl="1">
              <a:lnSpc>
                <a:spcPct val="150000"/>
              </a:lnSpc>
            </a:pPr>
            <a:r>
              <a:rPr lang="ar-SA" sz="2000" b="1" dirty="0" smtClean="0"/>
              <a:t>11.</a:t>
            </a:r>
            <a:r>
              <a:rPr lang="ar-SA" sz="2000" dirty="0" smtClean="0"/>
              <a:t> </a:t>
            </a:r>
            <a:r>
              <a:rPr lang="ar-SA" sz="2000" b="1" dirty="0" smtClean="0"/>
              <a:t>الجرائم المنظمة</a:t>
            </a:r>
            <a:r>
              <a:rPr lang="ar-SA" sz="2000" baseline="30000" dirty="0" smtClean="0"/>
              <a:t> </a:t>
            </a:r>
            <a:r>
              <a:rPr lang="ar-SA" sz="2000" dirty="0" smtClean="0"/>
              <a:t> :</a:t>
            </a:r>
            <a:endParaRPr lang="en-US" sz="2000" dirty="0" smtClean="0"/>
          </a:p>
          <a:p>
            <a:pPr marL="1588" indent="339725" algn="just" rtl="1">
              <a:lnSpc>
                <a:spcPct val="150000"/>
              </a:lnSpc>
            </a:pPr>
            <a:r>
              <a:rPr lang="ar-SA" sz="1800" dirty="0" smtClean="0"/>
              <a:t>يتبادر إلى  الذهن فور التحدث عن الجريمة المنظمة عصابات المافيا كون تلك العصابات من اشهر المؤسسات الإجرامية المنظمة والتي بادرت بالاخذ بوسائل التقنية الحديثة سواء في تنظيم أو  تنفيذ اعمالها، ومن ذلك انشاء مواقع خاصة بها على شبكة الإنترنت لمساعدتها في ادارة العمليات وتلقي المراسلات واصطياد الضحايا وتوسيع اعمال وغسيل الاموال، كما تستخدم تلك المواقع في انشاء مواقع افتراضية تساعد المنظمة في تجاوز قوانين بلد محدد بحيث تعمل في بلد اخر يسمح بتلك الانشطة. </a:t>
            </a:r>
            <a:endParaRPr lang="en-US" sz="1800" dirty="0" smtClean="0"/>
          </a:p>
          <a:p>
            <a:pPr marL="0" indent="341313" algn="just" rtl="1">
              <a:lnSpc>
                <a:spcPct val="150000"/>
              </a:lnSpc>
            </a:pPr>
            <a:r>
              <a:rPr lang="ar-SA" sz="1800" dirty="0" smtClean="0"/>
              <a:t>كما أستغلت عصابات الجريمة المنظمة الامكانيات المتاحة في وسائل الإنترنت في تخطيط وتمرير وتوجيه المخططات الإجرامية وتنفيذ وتوجيه العمليات الإجرامية بيسر وسهولة ،</a:t>
            </a:r>
            <a:endParaRPr lang="en-US" sz="1800" dirty="0" smtClean="0"/>
          </a:p>
          <a:p>
            <a:pPr marL="55563" indent="285750" algn="just" rtl="1">
              <a:lnSpc>
                <a:spcPct val="150000"/>
              </a:lnSpc>
            </a:pPr>
            <a:r>
              <a:rPr lang="ar-SA" sz="1800" dirty="0" smtClean="0"/>
              <a:t>وهناك من يرى ان الجريمة المنظمة والارهاب هما وجهان لعملة واحدة، فأوجه التشابه بينهما كبير حيث يسعى كلاهما إلى إفشاء الرعب والخوف، كما انهما يتفقان في اسلوب العمل والتنظيم وقد يكون اعضاء المنظمات الارهابية هم اساساً من محترفي الجرائم المنظمة حيث يسعون للاستفادة من خبراتهم الإجرامية في التخطيط والتنفيذ.</a:t>
            </a:r>
            <a:endParaRPr lang="ar-SA" sz="1800" b="1" dirty="0" smtClean="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a:xfrm>
            <a:off x="495300" y="1600200"/>
            <a:ext cx="9105900" cy="4525963"/>
          </a:xfrm>
        </p:spPr>
        <p:txBody>
          <a:bodyPr/>
          <a:lstStyle/>
          <a:p>
            <a:pPr algn="just" rtl="1"/>
            <a:r>
              <a:rPr lang="ar-SA" sz="2000" b="1" dirty="0" smtClean="0"/>
              <a:t>12. تجارة المخدرات عبر الإنترنت :  </a:t>
            </a:r>
            <a:endParaRPr lang="en-US" sz="2000" dirty="0" smtClean="0"/>
          </a:p>
          <a:p>
            <a:pPr marL="0" indent="287338" algn="just" rtl="1">
              <a:lnSpc>
                <a:spcPct val="150000"/>
              </a:lnSpc>
            </a:pPr>
            <a:r>
              <a:rPr lang="ar-SA" sz="1800" dirty="0" smtClean="0">
                <a:cs typeface="+mn-cs"/>
              </a:rPr>
              <a:t>كثيرا ما يحذر أولياء الامور ابنائهم من رفقاء السوء خشية من تأثيرهم السلبي عليهم ولكن في عصر الإنترنت اضيف إلى أولياء الامور مخأوف جديدة لا تقتصر على رفقاء السوء فقط بل يمكن ان يضاف اليها مواقع السوء ، ومن تلك المواقع طبعا المواقع المنتشرة في الإنترنت والتي لاتتعلق بالترويج للمخدرات وتشويق الاشخاص لاستخدامها بل تتعداه إلى  تعليم كيفية زراعة وصناعة المخدرات بكافة اصنافها وأنواعها وبأبسط الوسائل المتاحة. والامر هنا لايحتاج إلى رفاق سوء بل يمكن للمراهق الانزواء في غرفته والدخول إلى اي من هذه المواقع ومن ثم تطبيق ما يقرأه .</a:t>
            </a:r>
            <a:endParaRPr lang="en-US" sz="1800" dirty="0" smtClean="0">
              <a:cs typeface="+mn-cs"/>
            </a:endParaRPr>
          </a:p>
          <a:p>
            <a:pPr marL="55563" indent="285750" algn="just" rtl="1">
              <a:lnSpc>
                <a:spcPct val="150000"/>
              </a:lnSpc>
            </a:pPr>
            <a:r>
              <a:rPr lang="ar-SA" sz="1800" dirty="0" smtClean="0">
                <a:cs typeface="+mn-cs"/>
              </a:rPr>
              <a:t>ولا تقتصر ثقافة المخدرات على تلك المواقع فقط بل تسأهم المنتديات وغرف الدردشة في ذلك ايضا. وبالرغم من انتشار المواقع الخاصة بالترويج للمخدرات وتعليم كيفية صنعها الا ان هذه المواقع لم تدق جرس الانذار بعد ولم يهتم باثارها السلبية وخاصة على النشئ كما فعلته المواقع الاباحية وخاصة في الدول التي تعرف باسم الدول المتقدمة..!!</a:t>
            </a:r>
            <a:endParaRPr lang="en-US" sz="1800" dirty="0" smtClean="0">
              <a:cs typeface="+mn-cs"/>
            </a:endParaRPr>
          </a:p>
          <a:p>
            <a:pPr algn="just" rtl="1"/>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a:xfrm>
            <a:off x="228600" y="1371600"/>
            <a:ext cx="9525000" cy="4876800"/>
          </a:xfrm>
        </p:spPr>
        <p:txBody>
          <a:bodyPr/>
          <a:lstStyle/>
          <a:p>
            <a:pPr algn="just" rtl="1">
              <a:lnSpc>
                <a:spcPct val="150000"/>
              </a:lnSpc>
            </a:pPr>
            <a:r>
              <a:rPr lang="ar-SA" sz="2000" b="1" dirty="0" smtClean="0"/>
              <a:t>13. جرائم غسيل الاموال :</a:t>
            </a:r>
            <a:endParaRPr lang="en-US" sz="2000" dirty="0" smtClean="0"/>
          </a:p>
          <a:p>
            <a:pPr marL="53975" indent="287338" algn="just" rtl="1">
              <a:lnSpc>
                <a:spcPct val="150000"/>
              </a:lnSpc>
            </a:pPr>
            <a:r>
              <a:rPr lang="ar-SA" sz="1800" dirty="0" smtClean="0"/>
              <a:t>مصطلح حديث نسبيا ولم يكن معروفا لرجال الشرطة فضلا عن العامة وقد بدأ استخدام المصطلح في امريكا نسبة إلى مؤسسات الغسيل التي تملكها المافيا، وكان أول استعمال قانوني لها في عام (1931م) إثر محاكمة لاحد زعماء المافيا تمت في  امريكا واشتملت مصادرة اموال قيل انها متأتية من الاتجار غير المشروع بالمخدرات. </a:t>
            </a:r>
            <a:endParaRPr lang="en-US" sz="1800" dirty="0" smtClean="0"/>
          </a:p>
          <a:p>
            <a:pPr marL="1588" indent="285750" algn="just" rtl="1">
              <a:lnSpc>
                <a:spcPct val="150000"/>
              </a:lnSpc>
            </a:pPr>
            <a:r>
              <a:rPr lang="ar-SA" sz="1800" dirty="0" smtClean="0"/>
              <a:t>واختلف الكثير في تعريف غسيل الاموال وقد يكون التعريف الاشمل هو " أي عملية من شأنها اخفاء المصدر غير المشروع الذي اكتسبت منه الاموال"( عيد، 1422هـ: 124).</a:t>
            </a:r>
          </a:p>
          <a:p>
            <a:pPr marL="55563" indent="231775" algn="just" rtl="1">
              <a:lnSpc>
                <a:spcPct val="150000"/>
              </a:lnSpc>
            </a:pPr>
            <a:r>
              <a:rPr lang="ar-SA" sz="1800" dirty="0" smtClean="0"/>
              <a:t>ومن البديهي ان ياخذ المجرمون باحدث ما توصلت اليه التقنية لخدمة أنشطتهم الإجرامية ويشمل ذلك بالطبع طرق غسيل الاموال التي استفادت من عصر التقنية فلجأت إلى  الإنترنت لتوسعة وتسريع اعمالها في غسيل اموالها غير المشروعة، </a:t>
            </a:r>
            <a:endParaRPr lang="en-US" sz="1800" dirty="0" smtClean="0"/>
          </a:p>
          <a:p>
            <a:pPr marL="1588" indent="285750" algn="just" rtl="1">
              <a:lnSpc>
                <a:spcPct val="150000"/>
              </a:lnSpc>
            </a:pPr>
            <a:r>
              <a:rPr lang="ar-SA" sz="1800" dirty="0" smtClean="0"/>
              <a:t>ومن المميزات التي يعطيها الإنترنت لعملية غسيل الاموال السرعة، اغفال التوقيع وأنعدام الحواجز الحدودية بين الدول، كما تسأهم البطاقات الذكية  والتي تشبه في عملها بطاقات البنوك المستخدمة في مكائن الصرف الآلية، في تحويل الاموال ، كل هذا جعل عمليات غسيل الاموال عبر الإنترنت تتم بسرعة اكبر وبدون ترك اي اثار في الغالب .</a:t>
            </a:r>
            <a:endParaRPr lang="en-US" sz="1800" dirty="0" smtClean="0"/>
          </a:p>
          <a:p>
            <a:pPr algn="just">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a:xfrm>
            <a:off x="38100" y="1371600"/>
            <a:ext cx="9715500" cy="4876800"/>
          </a:xfrm>
        </p:spPr>
        <p:txBody>
          <a:bodyPr/>
          <a:lstStyle/>
          <a:p>
            <a:pPr algn="just" rtl="1">
              <a:lnSpc>
                <a:spcPct val="150000"/>
              </a:lnSpc>
            </a:pPr>
            <a:r>
              <a:rPr lang="ar-SA" sz="2000" dirty="0" smtClean="0">
                <a:cs typeface="+mn-cs"/>
              </a:rPr>
              <a:t>14. </a:t>
            </a:r>
            <a:r>
              <a:rPr lang="ar-SA" sz="2000" b="1" dirty="0" smtClean="0">
                <a:cs typeface="+mn-cs"/>
              </a:rPr>
              <a:t>المواقع المعادية : </a:t>
            </a:r>
            <a:endParaRPr lang="en-US" sz="2000" dirty="0" smtClean="0">
              <a:cs typeface="+mn-cs"/>
            </a:endParaRPr>
          </a:p>
          <a:p>
            <a:pPr marL="0" indent="341313" algn="just" rtl="1">
              <a:lnSpc>
                <a:spcPct val="150000"/>
              </a:lnSpc>
            </a:pPr>
            <a:r>
              <a:rPr lang="ar-SA" sz="1800" dirty="0" smtClean="0"/>
              <a:t>يكثر انتشار المواقع غير المرغوب فيها على شبكة الإنترنت ومن هذه المواقع ما يكون موجها ضد سياسة دولة ما، أو ضد عقيدة أو مذهب معين أو حتى ضد شخص ما. وهي تهدف في المقام الأول إلى  تشويه صورة الدولة أو المعتقد أو الشخص المستهدف. وتقسم هذه المواقع الى :-</a:t>
            </a:r>
            <a:endParaRPr lang="en-US" sz="1800" dirty="0" smtClean="0"/>
          </a:p>
          <a:p>
            <a:pPr algn="just" rtl="1">
              <a:lnSpc>
                <a:spcPct val="150000"/>
              </a:lnSpc>
              <a:buFont typeface="+mj-cs"/>
              <a:buAutoNum type="arabic1Minus"/>
            </a:pPr>
            <a:r>
              <a:rPr lang="ar-SA" sz="1800" b="1" dirty="0" smtClean="0"/>
              <a:t>المواقع السياسية المعادية  </a:t>
            </a:r>
            <a:r>
              <a:rPr lang="ar-SA" sz="1800" dirty="0" smtClean="0"/>
              <a:t>: يتم فيها على الغالب تلفيق الاخبار والمعلومات زوراً وبهتاناً أو حتى الاستناد إلى جزيئ بسيط جدا من الحقيقة ومن ثم نسج الاخبار الملفقة حولها.</a:t>
            </a:r>
          </a:p>
          <a:p>
            <a:pPr algn="just" rtl="1">
              <a:lnSpc>
                <a:spcPct val="150000"/>
              </a:lnSpc>
              <a:buFont typeface="+mj-cs"/>
              <a:buAutoNum type="arabic1Minus"/>
            </a:pPr>
            <a:r>
              <a:rPr lang="ar-SA" sz="1800" b="1" dirty="0" smtClean="0"/>
              <a:t>المواقع المعادية للعقيدة : </a:t>
            </a:r>
            <a:r>
              <a:rPr lang="ar-SA" sz="1800" dirty="0" smtClean="0"/>
              <a:t>منها ما يكون موجهاً من قبل اعداء حاقدين من اتباع الديانات الأخرى كالمواقع التي تنشئها الجاليات اليهودية أو النصرانية تحت مسميات اسلامية بقصد بث معلومات خاطئة عن الاسلام والقرآن، أو بهدف الدعاية للاديان الأخرى ونشر الشبهه والافتراءت حول الاسلام . ومنها من يكون افرادها من ذات عقيدة واحدة ولكن يختلفون في المذاهب .</a:t>
            </a:r>
          </a:p>
          <a:p>
            <a:pPr algn="just" rtl="1">
              <a:lnSpc>
                <a:spcPct val="150000"/>
              </a:lnSpc>
            </a:pPr>
            <a:r>
              <a:rPr lang="ar-SA" sz="1800" b="1" dirty="0" smtClean="0"/>
              <a:t>ج-</a:t>
            </a:r>
            <a:r>
              <a:rPr lang="ar-SA" sz="1800" dirty="0" smtClean="0"/>
              <a:t> </a:t>
            </a:r>
            <a:r>
              <a:rPr lang="ar-SA" sz="1800" b="1" dirty="0" smtClean="0"/>
              <a:t>المواقع المعادية للاشخاص أو الجهات</a:t>
            </a:r>
            <a:r>
              <a:rPr lang="ar-SA" sz="1800" dirty="0" smtClean="0"/>
              <a:t>: هناك تشابه كبير بين هذه المواقع والمواقع المخصصة للقذف والتشهير والتي سبق الحديث عنها، </a:t>
            </a:r>
          </a:p>
          <a:p>
            <a:pPr algn="just" rtl="1">
              <a:lnSpc>
                <a:spcPct val="150000"/>
              </a:lnSpc>
              <a:buFont typeface="+mj-cs"/>
              <a:buAutoNum type="arabic1Minus"/>
            </a:pPr>
            <a:endParaRPr lang="en-US" sz="1800" dirty="0" smtClean="0"/>
          </a:p>
          <a:p>
            <a:pPr algn="just" rtl="1">
              <a:lnSpc>
                <a:spcPct val="150000"/>
              </a:lnSpc>
              <a:buFont typeface="+mj-cs"/>
              <a:buAutoNum type="arabic1Minus"/>
            </a:pPr>
            <a:endParaRPr lang="en-US" sz="1800" dirty="0" smtClean="0"/>
          </a:p>
          <a:p>
            <a:pPr algn="just" rtl="1">
              <a:lnSpc>
                <a:spcPct val="150000"/>
              </a:lnSpc>
            </a:pPr>
            <a:endParaRPr lang="en-US" sz="1800" dirty="0" smtClean="0"/>
          </a:p>
          <a:p>
            <a:pPr algn="just" rtl="1">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وسائل الحماية من مخاطر الانترنت .</a:t>
            </a:r>
          </a:p>
        </p:txBody>
      </p:sp>
      <p:sp>
        <p:nvSpPr>
          <p:cNvPr id="3" name="Content Placeholder 2"/>
          <p:cNvSpPr>
            <a:spLocks noGrp="1"/>
          </p:cNvSpPr>
          <p:nvPr>
            <p:ph idx="1"/>
          </p:nvPr>
        </p:nvSpPr>
        <p:spPr>
          <a:xfrm>
            <a:off x="533400" y="1447800"/>
            <a:ext cx="9182100" cy="4800600"/>
          </a:xfrm>
        </p:spPr>
        <p:txBody>
          <a:bodyPr/>
          <a:lstStyle/>
          <a:p>
            <a:pPr algn="just" rtl="1">
              <a:lnSpc>
                <a:spcPct val="150000"/>
              </a:lnSpc>
            </a:pPr>
            <a:r>
              <a:rPr lang="ar-SA" sz="2000" dirty="0" smtClean="0"/>
              <a:t>هناك العديد من وسائل الحماية التي يمكن استخدمها في تجنب المخاطر والاجرائم التي يمكن ان تلحق بنا ومنها :-</a:t>
            </a:r>
          </a:p>
          <a:p>
            <a:pPr algn="just" rtl="1">
              <a:lnSpc>
                <a:spcPct val="150000"/>
              </a:lnSpc>
            </a:pPr>
            <a:r>
              <a:rPr lang="ar-SA" sz="1800" dirty="0" smtClean="0"/>
              <a:t>1- اذا قررت الاشتراك بخدمة الانترنت فلابد ان يسبق هذا القرار تحديد الهدف الاساس من الاشتراك  بخدمة الانترنت ، وماهي الاستخدامات العامة التي من الممكن استخدامها  لشبكة الانترنت ؟</a:t>
            </a:r>
          </a:p>
          <a:p>
            <a:pPr algn="just" rtl="1">
              <a:lnSpc>
                <a:spcPct val="150000"/>
              </a:lnSpc>
            </a:pPr>
            <a:r>
              <a:rPr lang="ar-SA" sz="1800" dirty="0" smtClean="0"/>
              <a:t>2. استخدام كلمات مرور </a:t>
            </a:r>
            <a:r>
              <a:rPr lang="en-US" sz="1800" dirty="0" smtClean="0"/>
              <a:t>Passwords</a:t>
            </a:r>
            <a:r>
              <a:rPr lang="ar-SA" sz="1800" dirty="0" smtClean="0"/>
              <a:t> لجهازك الشخصي ولبقية الحسابات الشخصية (الايميل) ، واحصر على ان لاتطلع احد على كلمة المرور وخاصة للاشخاص الأقرب اليك ، بالاضافة الى عدم كتابة كلمة المرور على الجوال او على جهازك الشخصي ، وان لا تكون كلمة المرور متعلق بك (اسمك ، تاريخ الميلاد ، الهوايات ، اسماء الابناء .......الخ ) وكلما كانت الكلمة اكبر صعبت عملية الحصول عليها او اختراقها ، ويفضل بعدم استخدام نفس الكلمة لعدة حسابات ، ويفضل ايضاً بتغير كلمة المرور بشكل دوري .</a:t>
            </a:r>
          </a:p>
          <a:p>
            <a:pPr algn="just" rtl="1">
              <a:lnSpc>
                <a:spcPct val="150000"/>
              </a:lnSpc>
              <a:buAutoNum type="arabicPeriod" startAt="3"/>
            </a:pPr>
            <a:r>
              <a:rPr lang="ar-SA" sz="1800" dirty="0" smtClean="0"/>
              <a:t>تقول العبارة ”درهم وقاية خيرٌ من قنطار علاج“ ، بناءاً عليه يتوجب على كل مستخدم انترنت ان يبتعد عن ارتياد المواقع المشبوهة سواء أكانت مواقع اباحية او سياسية او مواقع معادية للدين اومواقع للعب القمار والالعاب المؤذية للأخلاق ، او المواقع الخاصة بالزواج وغيرها من المواقع التي يشتبه بها .</a:t>
            </a: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وسائل الحماية من مخاطر الانترنت .</a:t>
            </a:r>
            <a:endParaRPr lang="ar-SA" dirty="0"/>
          </a:p>
        </p:txBody>
      </p:sp>
      <p:sp>
        <p:nvSpPr>
          <p:cNvPr id="3" name="Content Placeholder 2"/>
          <p:cNvSpPr>
            <a:spLocks noGrp="1"/>
          </p:cNvSpPr>
          <p:nvPr>
            <p:ph idx="1"/>
          </p:nvPr>
        </p:nvSpPr>
        <p:spPr>
          <a:xfrm>
            <a:off x="495300" y="1600200"/>
            <a:ext cx="9258300" cy="4525963"/>
          </a:xfrm>
        </p:spPr>
        <p:txBody>
          <a:bodyPr/>
          <a:lstStyle/>
          <a:p>
            <a:pPr algn="just" rtl="1">
              <a:lnSpc>
                <a:spcPct val="150000"/>
              </a:lnSpc>
            </a:pPr>
            <a:r>
              <a:rPr lang="ar-SA" sz="1800" dirty="0" smtClean="0"/>
              <a:t>4. عدم اعطاء اية معلومات خاصة بك (الاسم ، العنوان ، صور ، افلام ، وثائق ، ارقاما البطاقات الائتمانية  ) لاي جهة تتواصل معها عن طريق المجموعات الاخبارية او الدردشة او المنتديات او البريد الالكتروني ، الا اذا كنت متأكداً من هوية الطرف الذي تتواصل معه . وفي بعض الاحيان يمكنك استخدام بعض المعلومات الوهمية والاسماء المستعارة ”</a:t>
            </a:r>
            <a:r>
              <a:rPr lang="en-US" sz="1800" dirty="0" smtClean="0"/>
              <a:t>Nickname </a:t>
            </a:r>
            <a:r>
              <a:rPr lang="ar-SA" sz="1800" dirty="0" smtClean="0"/>
              <a:t>“ في الدردشة او المنتديات و ساحات الحوار .</a:t>
            </a:r>
          </a:p>
          <a:p>
            <a:pPr algn="just" rtl="1">
              <a:lnSpc>
                <a:spcPct val="150000"/>
              </a:lnSpc>
            </a:pPr>
            <a:r>
              <a:rPr lang="ar-SA" sz="1800" dirty="0" smtClean="0"/>
              <a:t>5. التعارف عن طريق الدردشة او المنتديات لا يوفر لك اية وسيلة حقيقية لمعرفة الشخص الموجود على الطرف الاخر ، حيث يحاول الطرف الاخر إستخدام كافة الاساليب والوسائل لاستدراجك من خلال عبارات الحب والغرام والصداقه او عبارات الدين او ارسال بعض الصور التي لا تكون له في الاساس ، لذلك إحصر على عدم مواعدة اي شخص تعرفت عليه عن طريق الدردشة او المنتدى او الايميل وخاصة في اماكن غير عامة ، او التلفظ بكلمات مخلة بالأدب والدين .</a:t>
            </a:r>
          </a:p>
          <a:p>
            <a:pPr algn="just" rtl="1">
              <a:lnSpc>
                <a:spcPct val="150000"/>
              </a:lnSpc>
            </a:pPr>
            <a:r>
              <a:rPr lang="ar-SA" sz="1800" dirty="0" smtClean="0"/>
              <a:t>6. يعد الايميل </a:t>
            </a:r>
            <a:r>
              <a:rPr lang="en-US" sz="1800" dirty="0" smtClean="0"/>
              <a:t>E-mail </a:t>
            </a:r>
            <a:r>
              <a:rPr lang="ar-SA" sz="1800" dirty="0" smtClean="0"/>
              <a:t> من اكثر الوسائل المستخدمة من قبل مجرمي الانترنت للوصول الى الضحية لذلك يجب عليك التقيد بالتعليمات التالية حتى لا يلحق بك ضرر من قبل الايميل وهي :-</a:t>
            </a:r>
          </a:p>
          <a:p>
            <a:pPr algn="just" rtl="1">
              <a:lnSpc>
                <a:spcPct val="150000"/>
              </a:lnSpc>
            </a:pPr>
            <a:endParaRPr lang="ar-SA" sz="1800" dirty="0" smtClean="0"/>
          </a:p>
          <a:p>
            <a:pPr algn="just" rtl="1">
              <a:lnSpc>
                <a:spcPct val="150000"/>
              </a:lnSpc>
            </a:pPr>
            <a:r>
              <a:rPr lang="ar-SA" sz="1800" dirty="0" smtClean="0"/>
              <a:t>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وسائل الحماية من مخاطر الانترنت .</a:t>
            </a:r>
            <a:endParaRPr lang="ar-SA" dirty="0"/>
          </a:p>
        </p:txBody>
      </p:sp>
      <p:sp>
        <p:nvSpPr>
          <p:cNvPr id="3" name="Content Placeholder 2"/>
          <p:cNvSpPr>
            <a:spLocks noGrp="1"/>
          </p:cNvSpPr>
          <p:nvPr>
            <p:ph idx="1"/>
          </p:nvPr>
        </p:nvSpPr>
        <p:spPr>
          <a:xfrm>
            <a:off x="495300" y="1600200"/>
            <a:ext cx="9105900" cy="4525963"/>
          </a:xfrm>
        </p:spPr>
        <p:txBody>
          <a:bodyPr/>
          <a:lstStyle/>
          <a:p>
            <a:pPr algn="just" rtl="1">
              <a:lnSpc>
                <a:spcPct val="150000"/>
              </a:lnSpc>
            </a:pPr>
            <a:r>
              <a:rPr lang="ar-SA" sz="1800" dirty="0" smtClean="0"/>
              <a:t>6-1- لا تفتح اي ايميل مرسل اليك من قبل شخص غير معروف ، والتي في بعض الاحيان تحمل عناوين مميزة</a:t>
            </a:r>
          </a:p>
          <a:p>
            <a:pPr algn="just" rtl="1">
              <a:lnSpc>
                <a:spcPct val="150000"/>
              </a:lnSpc>
            </a:pPr>
            <a:r>
              <a:rPr lang="ar-SA" sz="1800" dirty="0" smtClean="0"/>
              <a:t> (</a:t>
            </a:r>
            <a:r>
              <a:rPr lang="en-US" sz="1800" dirty="0" smtClean="0"/>
              <a:t>you are the best friend ;I love you ; I miss you ; You win </a:t>
            </a:r>
            <a:r>
              <a:rPr lang="ar-SA" sz="1800" dirty="0" smtClean="0"/>
              <a:t>) واغلب هذه الايميلات تصل الى صندوق </a:t>
            </a:r>
            <a:r>
              <a:rPr lang="en-US" sz="1800" dirty="0" smtClean="0"/>
              <a:t>Spam or Junk</a:t>
            </a:r>
            <a:r>
              <a:rPr lang="ar-SA" sz="1800" dirty="0" smtClean="0"/>
              <a:t> .</a:t>
            </a:r>
          </a:p>
          <a:p>
            <a:pPr algn="just" rtl="1">
              <a:lnSpc>
                <a:spcPct val="150000"/>
              </a:lnSpc>
            </a:pPr>
            <a:r>
              <a:rPr lang="ar-SA" sz="1800" dirty="0" smtClean="0"/>
              <a:t>6-2- لا تفتح اي ملف مرفق مع رسالة من شخص مجهول ، حتى وإن ظهر أنه ملف نصي أو صورة لا تحمل فيروساً ، لأنه يمكن التلاعب باسم الملف ليظهر الملف </a:t>
            </a:r>
            <a:r>
              <a:rPr lang="ar-SA" sz="1800" dirty="0" smtClean="0"/>
              <a:t>الذي </a:t>
            </a:r>
            <a:r>
              <a:rPr lang="ar-SA" sz="1800" dirty="0" smtClean="0"/>
              <a:t>يحمل فيروساً بمظهر ملف يحمل صورة او نص .</a:t>
            </a:r>
          </a:p>
          <a:p>
            <a:pPr algn="just" rtl="1">
              <a:lnSpc>
                <a:spcPct val="150000"/>
              </a:lnSpc>
            </a:pPr>
            <a:r>
              <a:rPr lang="ar-SA" sz="1800" dirty="0" smtClean="0"/>
              <a:t>6-3- لا تفتح اي ملف مرفق مع رسالة من شخص معروف الا إذا كنت تتوقع ذلك الملف ، وإذا كنت شاكاً في سلامة الملف يمكنك التحقق من صديقك بأي طريقة اتصال ، اسهلها ارسال رسالة بريدية الكترونية  استفهامية . </a:t>
            </a:r>
          </a:p>
          <a:p>
            <a:pPr algn="just" rtl="1">
              <a:lnSpc>
                <a:spcPct val="150000"/>
              </a:lnSpc>
            </a:pPr>
            <a:r>
              <a:rPr lang="ar-SA" sz="1800" dirty="0" smtClean="0"/>
              <a:t>6-4-  افحص اي ملف تريد تحميله (سواء من احدى وسائط التخزين او الايميل او مواقع ويب ) لجهازك بواسطة برنامج مكافح الفيروسات للتحق من خلوه من التهديدات المحتمله .</a:t>
            </a:r>
          </a:p>
          <a:p>
            <a:pPr algn="just" rtl="1">
              <a:lnSpc>
                <a:spcPct val="150000"/>
              </a:lnSpc>
            </a:pPr>
            <a:r>
              <a:rPr lang="ar-SA" sz="1800" dirty="0" smtClean="0"/>
              <a:t>6-5- لا تقم بإرسال او تمرير  اية رسالة قبل التأكد من محتوياتها والتأكد من خلوها من الاضرار المعنوية او المادية .</a:t>
            </a:r>
          </a:p>
          <a:p>
            <a:pPr algn="just" rtl="1">
              <a:lnSpc>
                <a:spcPct val="150000"/>
              </a:lnSpc>
            </a:pPr>
            <a:r>
              <a:rPr lang="ar-SA" sz="1800" dirty="0" smtClean="0"/>
              <a:t>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وسائل الحماية من مخاطر الانترنت .</a:t>
            </a:r>
            <a:endParaRPr lang="ar-SA" dirty="0"/>
          </a:p>
        </p:txBody>
      </p:sp>
      <p:sp>
        <p:nvSpPr>
          <p:cNvPr id="3" name="Content Placeholder 2"/>
          <p:cNvSpPr>
            <a:spLocks noGrp="1"/>
          </p:cNvSpPr>
          <p:nvPr>
            <p:ph idx="1"/>
          </p:nvPr>
        </p:nvSpPr>
        <p:spPr>
          <a:xfrm>
            <a:off x="457200" y="1447800"/>
            <a:ext cx="9105900" cy="4525963"/>
          </a:xfrm>
        </p:spPr>
        <p:txBody>
          <a:bodyPr/>
          <a:lstStyle/>
          <a:p>
            <a:pPr algn="just" rtl="1">
              <a:lnSpc>
                <a:spcPct val="150000"/>
              </a:lnSpc>
            </a:pPr>
            <a:r>
              <a:rPr lang="ar-SA" sz="1800" dirty="0" smtClean="0"/>
              <a:t>7.  تعد الفيروسات باختلاف اشكالها من اكثر المخاطر انتشارها على شبكة الانترنت ، وتعتمد طريقة المعالج من الفيروس على نوع  وتأثير ذلك الفيروس ومن طرق المعالجة ما يلي :-</a:t>
            </a:r>
          </a:p>
          <a:p>
            <a:pPr algn="just" rtl="1">
              <a:lnSpc>
                <a:spcPct val="150000"/>
              </a:lnSpc>
            </a:pPr>
            <a:r>
              <a:rPr lang="ar-SA" sz="1800" dirty="0" smtClean="0"/>
              <a:t>7-1- استخدام احدى البرامج التجارية  لمكافحة الفيروسات </a:t>
            </a:r>
            <a:r>
              <a:rPr lang="en-US" sz="1800" dirty="0" smtClean="0"/>
              <a:t>Antivirus </a:t>
            </a:r>
            <a:r>
              <a:rPr lang="ar-SA" sz="1800" dirty="0" smtClean="0"/>
              <a:t> ومنها</a:t>
            </a:r>
          </a:p>
          <a:p>
            <a:pPr algn="ctr" rtl="1">
              <a:lnSpc>
                <a:spcPct val="150000"/>
              </a:lnSpc>
            </a:pPr>
            <a:r>
              <a:rPr lang="en-US" sz="1800" dirty="0" err="1" smtClean="0">
                <a:solidFill>
                  <a:srgbClr val="FF0000"/>
                </a:solidFill>
              </a:rPr>
              <a:t>Kaspersky</a:t>
            </a:r>
            <a:r>
              <a:rPr lang="en-US" sz="1800" dirty="0" smtClean="0">
                <a:solidFill>
                  <a:srgbClr val="FF0000"/>
                </a:solidFill>
              </a:rPr>
              <a:t> – </a:t>
            </a:r>
            <a:r>
              <a:rPr lang="en-US" sz="1800" dirty="0" err="1" smtClean="0">
                <a:solidFill>
                  <a:srgbClr val="FF0000"/>
                </a:solidFill>
              </a:rPr>
              <a:t>McAffe</a:t>
            </a:r>
            <a:r>
              <a:rPr lang="en-US" sz="1800" dirty="0" smtClean="0">
                <a:solidFill>
                  <a:srgbClr val="FF0000"/>
                </a:solidFill>
              </a:rPr>
              <a:t> – </a:t>
            </a:r>
            <a:r>
              <a:rPr lang="en-US" sz="1800" dirty="0" err="1" smtClean="0">
                <a:solidFill>
                  <a:srgbClr val="FF0000"/>
                </a:solidFill>
              </a:rPr>
              <a:t>Symmantec</a:t>
            </a:r>
            <a:r>
              <a:rPr lang="en-US" sz="1800" dirty="0" smtClean="0">
                <a:solidFill>
                  <a:srgbClr val="FF0000"/>
                </a:solidFill>
              </a:rPr>
              <a:t> – F-Secure – Micro Trend</a:t>
            </a:r>
          </a:p>
          <a:p>
            <a:pPr algn="just" rtl="1">
              <a:lnSpc>
                <a:spcPct val="150000"/>
              </a:lnSpc>
            </a:pPr>
            <a:r>
              <a:rPr lang="ar-SA" sz="1800" dirty="0" smtClean="0"/>
              <a:t>7-2- استخدام احدى البرامج المجانية لمكافحة الفيروسات </a:t>
            </a:r>
            <a:r>
              <a:rPr lang="en-US" sz="1800" dirty="0" smtClean="0"/>
              <a:t>Antivirus </a:t>
            </a:r>
            <a:r>
              <a:rPr lang="ar-SA" sz="1800" dirty="0" smtClean="0"/>
              <a:t> ومنها </a:t>
            </a:r>
          </a:p>
          <a:p>
            <a:pPr algn="ctr" rtl="1">
              <a:lnSpc>
                <a:spcPct val="150000"/>
              </a:lnSpc>
            </a:pPr>
            <a:r>
              <a:rPr lang="en-US" sz="1800" dirty="0" smtClean="0">
                <a:solidFill>
                  <a:srgbClr val="FF0000"/>
                </a:solidFill>
              </a:rPr>
              <a:t>AVG antivirus – </a:t>
            </a:r>
            <a:r>
              <a:rPr lang="en-US" sz="1800" dirty="0" err="1" smtClean="0">
                <a:solidFill>
                  <a:srgbClr val="FF0000"/>
                </a:solidFill>
              </a:rPr>
              <a:t>Avira</a:t>
            </a:r>
            <a:r>
              <a:rPr lang="en-US" sz="1800" dirty="0" smtClean="0">
                <a:solidFill>
                  <a:srgbClr val="FF0000"/>
                </a:solidFill>
              </a:rPr>
              <a:t> – Nod32</a:t>
            </a:r>
            <a:endParaRPr lang="ar-SA" sz="1800" dirty="0" smtClean="0">
              <a:solidFill>
                <a:srgbClr val="FF0000"/>
              </a:solidFill>
            </a:endParaRPr>
          </a:p>
          <a:p>
            <a:pPr algn="just" rtl="1">
              <a:lnSpc>
                <a:spcPct val="150000"/>
              </a:lnSpc>
            </a:pPr>
            <a:r>
              <a:rPr lang="ar-SA" sz="1800" dirty="0" smtClean="0"/>
              <a:t>7-3- عند تنزيل برنامج </a:t>
            </a:r>
            <a:r>
              <a:rPr lang="en-US" sz="1800" dirty="0" smtClean="0"/>
              <a:t>Antivirus</a:t>
            </a:r>
            <a:r>
              <a:rPr lang="ar-SA" sz="1800" dirty="0" smtClean="0"/>
              <a:t> على جهازك تأكد من عمل خاصية المراقبة المباشرة ، وذلك لكشف الفيروسات حال دخولها الى الجهاز .</a:t>
            </a:r>
          </a:p>
          <a:p>
            <a:pPr algn="just" rtl="1">
              <a:lnSpc>
                <a:spcPct val="150000"/>
              </a:lnSpc>
            </a:pPr>
            <a:r>
              <a:rPr lang="ar-SA" sz="1800" dirty="0" smtClean="0"/>
              <a:t>7-4- تأكد من تحديث برنامج </a:t>
            </a:r>
            <a:r>
              <a:rPr lang="en-US" sz="1800" dirty="0" smtClean="0"/>
              <a:t>Antivirus</a:t>
            </a:r>
            <a:r>
              <a:rPr lang="ar-SA" sz="1800" dirty="0" smtClean="0"/>
              <a:t> بشكل دوريا ، وذلك لكشف الفيروسات الجديدة .</a:t>
            </a:r>
          </a:p>
          <a:p>
            <a:pPr algn="just" rtl="1">
              <a:lnSpc>
                <a:spcPct val="150000"/>
              </a:lnSpc>
            </a:pPr>
            <a:r>
              <a:rPr lang="ar-SA" sz="1800" dirty="0" smtClean="0"/>
              <a:t>7-5-فحص ملفات الجهاز بشكل دوري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وسائل الحماية من مخاطر الانترنت .</a:t>
            </a:r>
            <a:endParaRPr lang="ar-SA" dirty="0"/>
          </a:p>
        </p:txBody>
      </p:sp>
      <p:sp>
        <p:nvSpPr>
          <p:cNvPr id="3" name="Content Placeholder 2"/>
          <p:cNvSpPr>
            <a:spLocks noGrp="1"/>
          </p:cNvSpPr>
          <p:nvPr>
            <p:ph idx="1"/>
          </p:nvPr>
        </p:nvSpPr>
        <p:spPr>
          <a:xfrm>
            <a:off x="495300" y="1447800"/>
            <a:ext cx="9258300" cy="4678363"/>
          </a:xfrm>
        </p:spPr>
        <p:txBody>
          <a:bodyPr/>
          <a:lstStyle/>
          <a:p>
            <a:pPr algn="just" rtl="1">
              <a:lnSpc>
                <a:spcPct val="150000"/>
              </a:lnSpc>
            </a:pPr>
            <a:r>
              <a:rPr lang="ar-SA" sz="1800" dirty="0" smtClean="0"/>
              <a:t> 8. الحماية من البرامج التجسسية  كأحصنة طروادة </a:t>
            </a:r>
            <a:r>
              <a:rPr lang="en-US" sz="1800" dirty="0" smtClean="0"/>
              <a:t>Trojan Hours </a:t>
            </a:r>
            <a:r>
              <a:rPr lang="ar-SA" sz="1800" dirty="0" smtClean="0"/>
              <a:t> او </a:t>
            </a:r>
            <a:r>
              <a:rPr lang="en-US" sz="1800" dirty="0" smtClean="0"/>
              <a:t>Spyware </a:t>
            </a:r>
            <a:r>
              <a:rPr lang="ar-SA" sz="1800" dirty="0" smtClean="0"/>
              <a:t> نتبع ما يلي :-</a:t>
            </a:r>
          </a:p>
          <a:p>
            <a:pPr algn="just" rtl="1">
              <a:lnSpc>
                <a:spcPct val="150000"/>
              </a:lnSpc>
            </a:pPr>
            <a:r>
              <a:rPr lang="ar-SA" sz="1800" dirty="0" smtClean="0"/>
              <a:t>8-1-  تحميل برنامج جدار الحماية </a:t>
            </a:r>
            <a:r>
              <a:rPr lang="en-US" sz="1800" dirty="0" smtClean="0"/>
              <a:t>Firewall </a:t>
            </a:r>
            <a:r>
              <a:rPr lang="ar-SA" sz="1800" dirty="0" smtClean="0"/>
              <a:t> وهو عبارة عن برنامج يقوم بفصح كافة الرسائل التي تصل الى جهاز المستخدم من الانترنت من خلال الـتأكد من ان هذه الرسائل تحقق الشروط التي تم تحديدها المستخدم الذي يدير جدار الحماية . </a:t>
            </a:r>
            <a:r>
              <a:rPr lang="ar-SA" sz="1800" dirty="0" smtClean="0"/>
              <a:t>حيث أن  </a:t>
            </a:r>
            <a:r>
              <a:rPr lang="ar-SA" sz="1800" dirty="0" smtClean="0"/>
              <a:t>برامج الحماية </a:t>
            </a:r>
            <a:r>
              <a:rPr lang="en-US" sz="1800" dirty="0" smtClean="0"/>
              <a:t>Antivirus </a:t>
            </a:r>
            <a:r>
              <a:rPr lang="ar-SA" sz="1800" dirty="0" smtClean="0"/>
              <a:t> تستطيع ان تكشف جزءاً من </a:t>
            </a:r>
            <a:r>
              <a:rPr lang="ar-SA" sz="1800" dirty="0" smtClean="0"/>
              <a:t>البرامج التجسسية ولكن </a:t>
            </a:r>
            <a:r>
              <a:rPr lang="ar-SA" sz="1800" dirty="0" smtClean="0"/>
              <a:t>ليس جميها ، لذا يلزمك ذلك من تحميل برامج جدار الحماية ومن هذه البرامج مايلي :</a:t>
            </a:r>
          </a:p>
          <a:p>
            <a:pPr algn="ctr" rtl="1">
              <a:lnSpc>
                <a:spcPct val="150000"/>
              </a:lnSpc>
            </a:pPr>
            <a:r>
              <a:rPr lang="en-US" sz="1800" dirty="0" smtClean="0">
                <a:solidFill>
                  <a:srgbClr val="FF0000"/>
                </a:solidFill>
              </a:rPr>
              <a:t>Lockdown2010 – The Cleaner – Trojan Hunter – Trojan Remover </a:t>
            </a:r>
          </a:p>
          <a:p>
            <a:pPr algn="just" rtl="1">
              <a:lnSpc>
                <a:spcPct val="150000"/>
              </a:lnSpc>
            </a:pPr>
            <a:r>
              <a:rPr lang="ar-SA" sz="1800" dirty="0" smtClean="0"/>
              <a:t>8-2-</a:t>
            </a:r>
            <a:r>
              <a:rPr lang="en-US" sz="1800" dirty="0" smtClean="0"/>
              <a:t> </a:t>
            </a:r>
            <a:r>
              <a:rPr lang="ar-SA" sz="1800" dirty="0" smtClean="0"/>
              <a:t> اذا تم اكتشاف اي حصان طروادة  او </a:t>
            </a:r>
            <a:r>
              <a:rPr lang="en-US" sz="1800" dirty="0" smtClean="0"/>
              <a:t>Spyware</a:t>
            </a:r>
            <a:r>
              <a:rPr lang="ar-SA" sz="1800" dirty="0" smtClean="0"/>
              <a:t> من خلال هذه البرامج يجب عليك ان تقوم باستبدال كلمات المرور المسجلة على جهاز والتي يمكن ان تكون قد سرقت من قبل المهاجم واجراء فحص لملفات الجهاز باستخدام  برنامج </a:t>
            </a:r>
            <a:r>
              <a:rPr lang="en-US" sz="1800" dirty="0" smtClean="0"/>
              <a:t>Antivirus </a:t>
            </a:r>
            <a:r>
              <a:rPr lang="ar-SA" sz="1800" dirty="0" smtClean="0"/>
              <a:t> تحسبا من ان يكون المهاجم قد زرع فيروسا في جهاز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وسائل الحماية من مخاطر الانترنت .</a:t>
            </a:r>
            <a:endParaRPr lang="ar-SA" dirty="0"/>
          </a:p>
        </p:txBody>
      </p:sp>
      <p:sp>
        <p:nvSpPr>
          <p:cNvPr id="3" name="Content Placeholder 2"/>
          <p:cNvSpPr>
            <a:spLocks noGrp="1"/>
          </p:cNvSpPr>
          <p:nvPr>
            <p:ph idx="1"/>
          </p:nvPr>
        </p:nvSpPr>
        <p:spPr>
          <a:xfrm>
            <a:off x="495300" y="1447800"/>
            <a:ext cx="9182100" cy="4678363"/>
          </a:xfrm>
        </p:spPr>
        <p:txBody>
          <a:bodyPr/>
          <a:lstStyle/>
          <a:p>
            <a:pPr algn="just" rtl="1">
              <a:lnSpc>
                <a:spcPct val="150000"/>
              </a:lnSpc>
            </a:pPr>
            <a:r>
              <a:rPr lang="ar-SA" sz="1800" dirty="0" smtClean="0"/>
              <a:t>9- الحماية من الاعلانات الفقاعية او المنبثقة </a:t>
            </a:r>
            <a:r>
              <a:rPr lang="en-US" sz="1800" dirty="0" smtClean="0"/>
              <a:t>Popup </a:t>
            </a:r>
            <a:r>
              <a:rPr lang="ar-SA" sz="1800" dirty="0" smtClean="0"/>
              <a:t> التي تخرج بين الحين والاخر كإعلانات أثناء تصفح الانترنت ، وقد تحتوي هذه الاعلانات على المشاركة في اللعاب ، او الدخول الى مسابقات او التهنئة بحصولك على فيزا لاحدى الدول ....الخ ، وافضل وسيلة حماية من هذه الاعلانات عدم فتحها واغلاقها بشكل مستمر ، بالاضافة الى انه يمكنك تعطيل هذه الاعلانات من خلال متصفح الانترنت . </a:t>
            </a:r>
          </a:p>
          <a:p>
            <a:pPr algn="just" rtl="1">
              <a:lnSpc>
                <a:spcPct val="150000"/>
              </a:lnSpc>
            </a:pPr>
            <a:r>
              <a:rPr lang="ar-SA" sz="1800" dirty="0" smtClean="0"/>
              <a:t>10- عمل نسخة احتياطية لكافة الملفات الموجودة على جهازك الشخصي </a:t>
            </a:r>
            <a:r>
              <a:rPr lang="en-US" sz="1800" dirty="0" smtClean="0"/>
              <a:t>Backup</a:t>
            </a:r>
            <a:r>
              <a:rPr lang="ar-SA" sz="1800" dirty="0" smtClean="0"/>
              <a:t> وذلك خوفا من تدمير الملفات والبرامج من قبل احد المهاجمين ، كما ويفضل بعد الاحتفاظ  بمعلومات سرية او خاصة (ارقام الحسابات للبطاقات الائتمانية ، العنوان الخاص بالمستخدم ، صور وافلام عائلة ) على الجهاز المراد ربطة بشبكة الانترنت ، ويفضل حفظ هذه المعلومات على وسائط تخزين خارجية .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4F6BB692-74CA-4558-99D7-5740F5292554}"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3387</TotalTime>
  <Words>1498</Words>
  <Application>Microsoft Office PowerPoint</Application>
  <PresentationFormat>A4 Paper (210x297 mm)</PresentationFormat>
  <Paragraphs>113</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الرابعة</vt:lpstr>
      <vt:lpstr>أهداف الفصل</vt:lpstr>
      <vt:lpstr> الاضرار التي يمكن حدوثها عند استخدام شبكة الانترنت بطريقه خاطئة </vt:lpstr>
      <vt:lpstr> الاضرار التي يمكن حدوثها عند استخدام شبكة الانترنت بطريقه خاطئة </vt:lpstr>
      <vt:lpstr> الاضرار التي يمكن حدوثها عند استخدام شبكة الانترنت بطريقه خاطئة </vt:lpstr>
      <vt:lpstr> الاضرار التي يمكن حدوثها عند استخدام شبكة الانترنت بطريقه خاطئة </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وسائل الحماية من مخاطر الانترنت .</vt:lpstr>
      <vt:lpstr>وسائل الحماية من مخاطر الانترنت .</vt:lpstr>
      <vt:lpstr>وسائل الحماية من مخاطر الانترنت .</vt:lpstr>
      <vt:lpstr>وسائل الحماية من مخاطر الانترنت .</vt:lpstr>
      <vt:lpstr>وسائل الحماية من مخاطر الانترنت .</vt:lpstr>
      <vt:lpstr>وسائل الحماية من مخاطر الانترنت .</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adhamed</cp:lastModifiedBy>
  <cp:revision>684</cp:revision>
  <dcterms:created xsi:type="dcterms:W3CDTF">2009-10-14T19:14:34Z</dcterms:created>
  <dcterms:modified xsi:type="dcterms:W3CDTF">2010-10-16T09:59:19Z</dcterms:modified>
</cp:coreProperties>
</file>