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59" r:id="rId5"/>
    <p:sldId id="288" r:id="rId6"/>
    <p:sldId id="295" r:id="rId7"/>
    <p:sldId id="289" r:id="rId8"/>
    <p:sldId id="290" r:id="rId9"/>
    <p:sldId id="291" r:id="rId10"/>
    <p:sldId id="292" r:id="rId11"/>
    <p:sldId id="294" r:id="rId12"/>
    <p:sldId id="303" r:id="rId13"/>
    <p:sldId id="297" r:id="rId14"/>
    <p:sldId id="298" r:id="rId15"/>
    <p:sldId id="299" r:id="rId16"/>
    <p:sldId id="300" r:id="rId17"/>
    <p:sldId id="301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FF0066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1362" y="-28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(2)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الثانية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نائب الفاعل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نائب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أسباب غياب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أشكال نائب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صيغة الفعل المبني للمجهول.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ما ينوب عن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العامل في نائب الفاعل.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أسئلة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محمد</a:t>
            </a:r>
            <a:r>
              <a:rPr lang="ar-SA" b="1" dirty="0" smtClean="0">
                <a:cs typeface="Arial" pitchFamily="34" charset="0"/>
              </a:rPr>
              <a:t> مدير مؤسسة كبرى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وعليّ</a:t>
            </a:r>
            <a:r>
              <a:rPr lang="ar-SA" b="1" dirty="0" smtClean="0">
                <a:cs typeface="Arial" pitchFamily="34" charset="0"/>
              </a:rPr>
              <a:t> هو مساعده، عندما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يغيب</a:t>
            </a:r>
            <a:r>
              <a:rPr lang="ar-SA" b="1" dirty="0" smtClean="0">
                <a:cs typeface="Arial" pitchFamily="34" charset="0"/>
              </a:rPr>
              <a:t> محمد فإن علي </a:t>
            </a:r>
            <a:r>
              <a:rPr lang="ar-SA" b="1" dirty="0" smtClean="0">
                <a:solidFill>
                  <a:srgbClr val="009900"/>
                </a:solidFill>
                <a:cs typeface="Arial" pitchFamily="34" charset="0"/>
              </a:rPr>
              <a:t>ينوب</a:t>
            </a:r>
            <a:r>
              <a:rPr lang="ar-SA" b="1" dirty="0" smtClean="0">
                <a:cs typeface="Arial" pitchFamily="34" charset="0"/>
              </a:rPr>
              <a:t> عنه فيأخذ كل صلاحياته، لذا نسمي علياً </a:t>
            </a:r>
            <a:r>
              <a:rPr lang="ar-SA" b="1" dirty="0" smtClean="0">
                <a:solidFill>
                  <a:srgbClr val="009900"/>
                </a:solidFill>
                <a:cs typeface="Arial" pitchFamily="34" charset="0"/>
              </a:rPr>
              <a:t>نائب</a:t>
            </a:r>
            <a:r>
              <a:rPr lang="ar-SA" b="1" dirty="0" smtClean="0">
                <a:cs typeface="Arial" pitchFamily="34" charset="0"/>
              </a:rPr>
              <a:t> المدير، أما خالدٌ فهو موظف صغير في تلك المؤسسة، وغيابه لا يؤثر في سير العمل، لذا لا أحد ينوب عنه إن غاب.</a:t>
            </a:r>
          </a:p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الفاعل ركن أساسي في الجملة ولا تصح جملة من دونه، لذا فإن غاب الفاعل لا بد من وجود نائب عنه.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2362200" y="2667000"/>
            <a:ext cx="26670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Oval 13"/>
          <p:cNvSpPr/>
          <p:nvPr/>
        </p:nvSpPr>
        <p:spPr>
          <a:xfrm>
            <a:off x="5105400" y="2667000"/>
            <a:ext cx="2590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7772400" y="2743200"/>
            <a:ext cx="8382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تعريف نائب الفاعل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هو لفظ(اسم أو تركيب) يحل محل الفاعل عند غيابه ويأخذ أحكامه ويصير عمدةً لا يمكن الاستغناء عنه:</a:t>
            </a:r>
          </a:p>
          <a:p>
            <a:r>
              <a:rPr lang="ar-SA" dirty="0" smtClean="0"/>
              <a:t>       فاعل   مفعول به منصوب  نائب فاعل مرفوع</a:t>
            </a:r>
          </a:p>
          <a:p>
            <a:endParaRPr lang="ar-SA" dirty="0" smtClean="0"/>
          </a:p>
          <a:p>
            <a:r>
              <a:rPr lang="ar-SA" dirty="0" smtClean="0"/>
              <a:t>شربَ </a:t>
            </a:r>
            <a:r>
              <a:rPr lang="ar-SA" dirty="0" smtClean="0">
                <a:solidFill>
                  <a:srgbClr val="FF0000"/>
                </a:solidFill>
              </a:rPr>
              <a:t>الولدُ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الحليبَ</a:t>
            </a:r>
            <a:r>
              <a:rPr lang="ar-SA" dirty="0" smtClean="0"/>
              <a:t> كلّه          شُربَ </a:t>
            </a:r>
            <a:r>
              <a:rPr lang="ar-SA" dirty="0" smtClean="0">
                <a:solidFill>
                  <a:srgbClr val="FF0000"/>
                </a:solidFill>
              </a:rPr>
              <a:t>الحليبُ</a:t>
            </a:r>
            <a:r>
              <a:rPr lang="ar-SA" dirty="0" smtClean="0"/>
              <a:t> كلُّه.  </a:t>
            </a:r>
          </a:p>
          <a:p>
            <a:r>
              <a:rPr lang="en-US" dirty="0" smtClean="0"/>
              <a:t>           </a:t>
            </a:r>
            <a:r>
              <a:rPr lang="ar-SA" dirty="0" smtClean="0"/>
              <a:t>علم </a:t>
            </a:r>
            <a:r>
              <a:rPr lang="ar-SA" dirty="0" smtClean="0">
                <a:solidFill>
                  <a:srgbClr val="FF0000"/>
                </a:solidFill>
              </a:rPr>
              <a:t>أخي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9900"/>
                </a:solidFill>
              </a:rPr>
              <a:t>أنّ الدرس بدأ          </a:t>
            </a:r>
            <a:r>
              <a:rPr lang="ar-SA" dirty="0" smtClean="0"/>
              <a:t>عُلِمَ </a:t>
            </a:r>
            <a:r>
              <a:rPr lang="ar-SA" dirty="0" smtClean="0">
                <a:solidFill>
                  <a:srgbClr val="FF0000"/>
                </a:solidFill>
              </a:rPr>
              <a:t>أنّ الدرسَ بدأ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flipV="1">
            <a:off x="5410200" y="4114800"/>
            <a:ext cx="9906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Down Arrow 21"/>
          <p:cNvSpPr/>
          <p:nvPr/>
        </p:nvSpPr>
        <p:spPr>
          <a:xfrm>
            <a:off x="8153400" y="33528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Down Arrow 22"/>
          <p:cNvSpPr/>
          <p:nvPr/>
        </p:nvSpPr>
        <p:spPr>
          <a:xfrm flipH="1">
            <a:off x="7086599" y="32004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Down Arrow 23"/>
          <p:cNvSpPr/>
          <p:nvPr/>
        </p:nvSpPr>
        <p:spPr>
          <a:xfrm>
            <a:off x="3962400" y="32766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Left Arrow 24"/>
          <p:cNvSpPr/>
          <p:nvPr/>
        </p:nvSpPr>
        <p:spPr>
          <a:xfrm flipV="1">
            <a:off x="5334000" y="4648200"/>
            <a:ext cx="9906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أسباب غياب الفاعل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هناك أسباب كثيرة تدفع المتكلم إلى عدم ذكر الفاعل منها:</a:t>
            </a:r>
          </a:p>
          <a:p>
            <a:pPr rtl="1"/>
            <a:r>
              <a:rPr lang="ar-SA" dirty="0" smtClean="0"/>
              <a:t>1 ـ العلم به،  نحو قوله تعالى : ” وخلق الإنسان ضعيفا “. </a:t>
            </a:r>
          </a:p>
          <a:p>
            <a:pPr rtl="1"/>
            <a:r>
              <a:rPr lang="ar-SA" dirty="0" smtClean="0"/>
              <a:t>2 ـ عدم أهميته: ”إذا قيل لكم تفسحوا في المجالس فافسحوا“</a:t>
            </a:r>
          </a:p>
          <a:p>
            <a:pPr rtl="1"/>
            <a:r>
              <a:rPr lang="ar-SA" dirty="0" smtClean="0"/>
              <a:t>3-  الخوف منه أو عليه ، كُسر الزجاجُ(إذا كنا نعرف الفاعل)</a:t>
            </a:r>
          </a:p>
          <a:p>
            <a:pPr rtl="1"/>
            <a:r>
              <a:rPr lang="ar-SA" dirty="0" smtClean="0"/>
              <a:t>4- الجهل به: سُرق المتاعُ.</a:t>
            </a:r>
          </a:p>
          <a:p>
            <a:pPr rtl="1"/>
            <a:r>
              <a:rPr lang="ar-SA" dirty="0" smtClean="0"/>
              <a:t>   </a:t>
            </a:r>
          </a:p>
          <a:p>
            <a:pPr rtl="1"/>
            <a:r>
              <a:rPr lang="ar-SA" dirty="0" smtClean="0"/>
              <a:t> 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أشكال نائب الفاعل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تختلف أشكال نائب الفاعل فهو مثل الفاعل يأتي:</a:t>
            </a:r>
            <a:endParaRPr lang="ar-SA" dirty="0" smtClean="0"/>
          </a:p>
          <a:p>
            <a:pPr rtl="1"/>
            <a:r>
              <a:rPr lang="ar-SA" b="1" dirty="0" smtClean="0"/>
              <a:t>1. اسماً ظاهراً ، مثل : سُرِقَ </a:t>
            </a:r>
            <a:r>
              <a:rPr lang="ar-SA" b="1" dirty="0" smtClean="0">
                <a:solidFill>
                  <a:srgbClr val="FF0000"/>
                </a:solidFill>
              </a:rPr>
              <a:t>المتاعُ</a:t>
            </a:r>
            <a:r>
              <a:rPr lang="ar-SA" b="1" dirty="0" smtClean="0"/>
              <a:t>.</a:t>
            </a:r>
            <a:endParaRPr lang="ar-SA" dirty="0" smtClean="0"/>
          </a:p>
          <a:p>
            <a:pPr rtl="1"/>
            <a:r>
              <a:rPr lang="ar-SA" b="1" dirty="0" smtClean="0"/>
              <a:t>2. ضميراً متصلاً : كوفئ</a:t>
            </a:r>
            <a:r>
              <a:rPr lang="ar-SA" b="1" dirty="0" smtClean="0">
                <a:solidFill>
                  <a:srgbClr val="FF0000"/>
                </a:solidFill>
              </a:rPr>
              <a:t>تُ</a:t>
            </a:r>
            <a:r>
              <a:rPr lang="ar-SA" b="1" dirty="0" smtClean="0"/>
              <a:t> لأمانتي.</a:t>
            </a:r>
            <a:endParaRPr lang="ar-SA" dirty="0" smtClean="0"/>
          </a:p>
          <a:p>
            <a:pPr rtl="1"/>
            <a:r>
              <a:rPr lang="ar-SA" b="1" dirty="0" smtClean="0"/>
              <a:t>         أو منفصلاً : ما يُستثنى إلا </a:t>
            </a:r>
            <a:r>
              <a:rPr lang="ar-SA" b="1" dirty="0" smtClean="0">
                <a:solidFill>
                  <a:srgbClr val="FF0000"/>
                </a:solidFill>
              </a:rPr>
              <a:t>أنا</a:t>
            </a:r>
            <a:r>
              <a:rPr lang="ar-SA" b="1" dirty="0" smtClean="0"/>
              <a:t> .</a:t>
            </a:r>
            <a:endParaRPr lang="ar-SA" dirty="0" smtClean="0"/>
          </a:p>
          <a:p>
            <a:pPr rtl="1"/>
            <a:r>
              <a:rPr lang="ar-SA" b="1" dirty="0" smtClean="0"/>
              <a:t>         أو مستتراً : هذا الزجاج لا يُكسر .</a:t>
            </a:r>
            <a:endParaRPr lang="ar-SA" dirty="0" smtClean="0"/>
          </a:p>
          <a:p>
            <a:r>
              <a:rPr lang="ar-SA" b="1" dirty="0" smtClean="0"/>
              <a:t>3. مصدراً مؤولاً : يُحبَّبُ </a:t>
            </a:r>
            <a:r>
              <a:rPr lang="ar-SA" b="1" dirty="0" smtClean="0">
                <a:solidFill>
                  <a:srgbClr val="FF0000"/>
                </a:solidFill>
              </a:rPr>
              <a:t>أن تستاك </a:t>
            </a:r>
            <a:r>
              <a:rPr lang="ar-SA" b="1" dirty="0" smtClean="0"/>
              <a:t>قبل الصلاة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ar-SA" dirty="0" smtClean="0"/>
              <a:t>صيغة المبني للمجهول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66800"/>
            <a:ext cx="8915400" cy="5059363"/>
          </a:xfrm>
        </p:spPr>
        <p:txBody>
          <a:bodyPr/>
          <a:lstStyle/>
          <a:p>
            <a:pPr rtl="1"/>
            <a:endParaRPr lang="ar-SA" sz="2800" dirty="0" smtClean="0"/>
          </a:p>
          <a:p>
            <a:pPr rtl="1"/>
            <a:r>
              <a:rPr lang="ar-SA" sz="2800" dirty="0" smtClean="0"/>
              <a:t>كيفية تحويل الفعل المبني للمعلوم إلى فعل مبني للمجهول. </a:t>
            </a:r>
          </a:p>
          <a:p>
            <a:pPr rtl="1"/>
            <a:r>
              <a:rPr lang="ar-SA" sz="2800" dirty="0" smtClean="0"/>
              <a:t>1. إذا كان الفعل ماضياًصحيح العين ، خالياًمن التضعيف ، يُضم أولُه ويكسر ما قبل آخره : فالفعل </a:t>
            </a:r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عَلِمَ</a:t>
            </a:r>
            <a:r>
              <a:rPr lang="ar-SA" sz="2800" dirty="0" smtClean="0"/>
              <a:t> ، يصير، </a:t>
            </a:r>
            <a:r>
              <a:rPr lang="ar-SA" sz="2800" dirty="0" smtClean="0">
                <a:solidFill>
                  <a:srgbClr val="FF0000"/>
                </a:solidFill>
              </a:rPr>
              <a:t>عُلِمَ</a:t>
            </a:r>
            <a:r>
              <a:rPr lang="ar-SA" sz="2800" dirty="0" smtClean="0"/>
              <a:t>.</a:t>
            </a:r>
          </a:p>
          <a:p>
            <a:pPr rtl="1"/>
            <a:r>
              <a:rPr lang="ar-SA" sz="2800" dirty="0" smtClean="0"/>
              <a:t>2. الفعل المضارع يُضمُ أول حرف فيه </a:t>
            </a:r>
            <a:r>
              <a:rPr lang="ar-SA" sz="2800" dirty="0" smtClean="0"/>
              <a:t>ويفتح ما </a:t>
            </a:r>
            <a:r>
              <a:rPr lang="ar-SA" sz="2800" dirty="0" smtClean="0"/>
              <a:t>قبل الآخر </a:t>
            </a:r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يَعْلِّمُ</a:t>
            </a:r>
            <a:r>
              <a:rPr lang="ar-SA" sz="2800" dirty="0" smtClean="0"/>
              <a:t> : يصير ، </a:t>
            </a:r>
            <a:r>
              <a:rPr lang="ar-SA" sz="2800" dirty="0" smtClean="0">
                <a:solidFill>
                  <a:srgbClr val="FF0000"/>
                </a:solidFill>
              </a:rPr>
              <a:t>يُعْلَّمُ</a:t>
            </a:r>
            <a:r>
              <a:rPr lang="ar-SA" sz="2800" dirty="0" smtClean="0"/>
              <a:t> أما إذا كان الحرف الذي قبل الأخير حرف علة ، فإن الفتح يكون مقدراً عليه ، مثل: </a:t>
            </a:r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يُصْوَم</a:t>
            </a:r>
            <a:r>
              <a:rPr lang="ar-SA" sz="2800" dirty="0" smtClean="0"/>
              <a:t> يصير </a:t>
            </a:r>
            <a:r>
              <a:rPr lang="ar-SA" sz="2800" dirty="0" smtClean="0">
                <a:solidFill>
                  <a:srgbClr val="FF0000"/>
                </a:solidFill>
              </a:rPr>
              <a:t>يُصامُ</a:t>
            </a:r>
            <a:r>
              <a:rPr lang="ar-SA" sz="2800" dirty="0" smtClean="0"/>
              <a:t>، أبدلت الولو ألفاً لسبب صرفي.</a:t>
            </a:r>
          </a:p>
          <a:p>
            <a:pPr rtl="1"/>
            <a:r>
              <a:rPr lang="ar-SA" sz="2800" dirty="0" smtClean="0"/>
              <a:t>3. إذا كان الماضي مبدوءاً بتاء زائدة ، فإن الحرف الواقع بعدها يضم كما تضم التاء ، مثل : </a:t>
            </a:r>
            <a:r>
              <a:rPr lang="ar-SA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تَفَضَّلَ وتَقَبَّلَ </a:t>
            </a:r>
            <a:r>
              <a:rPr lang="ar-SA" sz="2800" dirty="0" smtClean="0"/>
              <a:t>: تصير </a:t>
            </a:r>
            <a:r>
              <a:rPr lang="ar-SA" sz="2800" dirty="0" smtClean="0">
                <a:solidFill>
                  <a:srgbClr val="FF0000"/>
                </a:solidFill>
              </a:rPr>
              <a:t>تُفُضِّلَ : تُقُبِلَ </a:t>
            </a:r>
            <a:r>
              <a:rPr lang="ar-SA" sz="28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صيغة المبني للمجهول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4. الفعل الماضي المعتل الوسط بالواو أو الياء مثل صام أصلها (</a:t>
            </a:r>
            <a:r>
              <a:rPr lang="ar-SA" dirty="0" smtClean="0">
                <a:solidFill>
                  <a:srgbClr val="00B0F0"/>
                </a:solidFill>
              </a:rPr>
              <a:t>صَوَمَ</a:t>
            </a:r>
            <a:r>
              <a:rPr lang="ar-SA" dirty="0" smtClean="0"/>
              <a:t>) ومثل قال أصلها (</a:t>
            </a:r>
            <a:r>
              <a:rPr lang="ar-SA" dirty="0" smtClean="0">
                <a:solidFill>
                  <a:srgbClr val="00B0F0"/>
                </a:solidFill>
              </a:rPr>
              <a:t>قَوَلَ</a:t>
            </a:r>
            <a:r>
              <a:rPr lang="ar-SA" dirty="0" smtClean="0"/>
              <a:t>) ، يكسر أوله فتصير </a:t>
            </a:r>
            <a:r>
              <a:rPr lang="ar-SA" dirty="0" smtClean="0">
                <a:solidFill>
                  <a:srgbClr val="FF0000"/>
                </a:solidFill>
              </a:rPr>
              <a:t>صِيمَ</a:t>
            </a:r>
            <a:r>
              <a:rPr lang="ar-SA" dirty="0" smtClean="0"/>
              <a:t> أو </a:t>
            </a:r>
            <a:r>
              <a:rPr lang="ar-SA" dirty="0" smtClean="0">
                <a:solidFill>
                  <a:srgbClr val="FF0000"/>
                </a:solidFill>
              </a:rPr>
              <a:t>قِيلَ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5. الماضي الثلاثي المضعف مثل </a:t>
            </a:r>
            <a:r>
              <a:rPr lang="ar-SA" dirty="0" smtClean="0">
                <a:solidFill>
                  <a:srgbClr val="00B0F0"/>
                </a:solidFill>
              </a:rPr>
              <a:t>شدّ وهزّ</a:t>
            </a:r>
            <a:r>
              <a:rPr lang="ar-SA" dirty="0" smtClean="0"/>
              <a:t>، فيضم أوله مثل :</a:t>
            </a:r>
            <a:br>
              <a:rPr lang="ar-SA" dirty="0" smtClean="0"/>
            </a:br>
            <a:r>
              <a:rPr lang="ar-SA" dirty="0" smtClean="0"/>
              <a:t> </a:t>
            </a:r>
            <a:r>
              <a:rPr lang="ar-SA" dirty="0" smtClean="0">
                <a:solidFill>
                  <a:srgbClr val="FF0000"/>
                </a:solidFill>
              </a:rPr>
              <a:t>شُدّ</a:t>
            </a:r>
            <a:r>
              <a:rPr lang="ar-SA" dirty="0" smtClean="0"/>
              <a:t> الحبل ، و</a:t>
            </a:r>
            <a:r>
              <a:rPr lang="ar-SA" dirty="0" smtClean="0">
                <a:solidFill>
                  <a:srgbClr val="FF0000"/>
                </a:solidFill>
              </a:rPr>
              <a:t>هُزّت الأرض</a:t>
            </a:r>
            <a:r>
              <a:rPr lang="ar-SA" dirty="0" smtClean="0"/>
              <a:t> ، و</a:t>
            </a:r>
            <a:r>
              <a:rPr lang="ar-SA" dirty="0" smtClean="0">
                <a:solidFill>
                  <a:srgbClr val="FF0000"/>
                </a:solidFill>
              </a:rPr>
              <a:t>مُدّتِ</a:t>
            </a:r>
            <a:r>
              <a:rPr lang="ar-SA" dirty="0" smtClean="0"/>
              <a:t> الجسورُ .</a:t>
            </a:r>
          </a:p>
          <a:p>
            <a:pPr rtl="1"/>
            <a:r>
              <a:rPr lang="ar-SA" dirty="0" smtClean="0"/>
              <a:t>تنبيه: فعل الأمر والفعل الجامد لا يحولان إلى مجهول .</a:t>
            </a:r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راجع كتب النحو لتتعرف إلى الأفعال الجامدة وشارك زملاءك النقاش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ما ينوب عن الفاعل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ينوب عن الفاعل أشياء:</a:t>
            </a:r>
          </a:p>
          <a:p>
            <a:pPr rtl="1"/>
            <a:r>
              <a:rPr lang="ar-SA" dirty="0" smtClean="0"/>
              <a:t>أولاً: المفعول به، وهو الأصل فيما ينوب عن الفاعل:</a:t>
            </a:r>
          </a:p>
          <a:p>
            <a:pPr rtl="1"/>
            <a:r>
              <a:rPr lang="ar-SA" dirty="0" smtClean="0"/>
              <a:t> مددْتُ </a:t>
            </a:r>
            <a:r>
              <a:rPr lang="ar-SA" dirty="0" smtClean="0">
                <a:solidFill>
                  <a:srgbClr val="00B0F0"/>
                </a:solidFill>
              </a:rPr>
              <a:t>الحبلَ</a:t>
            </a:r>
            <a:r>
              <a:rPr lang="ar-SA" dirty="0" smtClean="0"/>
              <a:t>     مُدَّ </a:t>
            </a:r>
            <a:r>
              <a:rPr lang="ar-SA" u="sng" dirty="0" smtClean="0">
                <a:solidFill>
                  <a:srgbClr val="FF0000"/>
                </a:solidFill>
              </a:rPr>
              <a:t>الحبلُ</a:t>
            </a:r>
            <a:r>
              <a:rPr lang="ar-SA" dirty="0" smtClean="0"/>
              <a:t>: نائب فاعل مرفوع وعلامة رفعه الضمة.</a:t>
            </a:r>
          </a:p>
          <a:p>
            <a:pPr rtl="1"/>
            <a:r>
              <a:rPr lang="ar-SA" dirty="0" smtClean="0"/>
              <a:t>أعطيت </a:t>
            </a:r>
            <a:r>
              <a:rPr lang="ar-SA" dirty="0" smtClean="0">
                <a:solidFill>
                  <a:srgbClr val="00B0F0"/>
                </a:solidFill>
              </a:rPr>
              <a:t>زيداً</a:t>
            </a:r>
            <a:r>
              <a:rPr lang="ar-SA" dirty="0" smtClean="0"/>
              <a:t> مالاً      أعطي </a:t>
            </a:r>
            <a:r>
              <a:rPr lang="ar-SA" u="sng" dirty="0" smtClean="0">
                <a:solidFill>
                  <a:srgbClr val="FF0000"/>
                </a:solidFill>
              </a:rPr>
              <a:t>زيدٌ</a:t>
            </a:r>
            <a:r>
              <a:rPr lang="ar-SA" dirty="0" smtClean="0"/>
              <a:t> مالاً:نائب فاعل مرفوع وعلامة رفعه الضمة</a:t>
            </a:r>
          </a:p>
          <a:p>
            <a:pPr rtl="1"/>
            <a:r>
              <a:rPr lang="ar-SA" dirty="0" smtClean="0"/>
              <a:t>ثانياً:بعض الظروفً :</a:t>
            </a:r>
          </a:p>
          <a:p>
            <a:pPr rtl="1"/>
            <a:r>
              <a:rPr lang="ar-SA" dirty="0" smtClean="0"/>
              <a:t>صمتُ </a:t>
            </a:r>
            <a:r>
              <a:rPr lang="ar-SA" dirty="0" smtClean="0">
                <a:solidFill>
                  <a:srgbClr val="00B0F0"/>
                </a:solidFill>
              </a:rPr>
              <a:t>يومين</a:t>
            </a:r>
            <a:r>
              <a:rPr lang="ar-SA" dirty="0" smtClean="0"/>
              <a:t>    صيمَ </a:t>
            </a:r>
            <a:r>
              <a:rPr lang="ar-SA" u="sng" dirty="0" smtClean="0">
                <a:solidFill>
                  <a:srgbClr val="FF0000"/>
                </a:solidFill>
              </a:rPr>
              <a:t>يومان</a:t>
            </a:r>
            <a:r>
              <a:rPr lang="ar-SA" dirty="0" smtClean="0"/>
              <a:t>، نائب فاعل مرفوع وعلامة رفعه اللف لأنه مثنى.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7162800" y="3048000"/>
            <a:ext cx="3810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Left Arrow 5"/>
          <p:cNvSpPr/>
          <p:nvPr/>
        </p:nvSpPr>
        <p:spPr>
          <a:xfrm>
            <a:off x="6629400" y="3657600"/>
            <a:ext cx="3810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239000" y="5364481"/>
            <a:ext cx="3810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ما ينوب عن الفاعل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ثالثاً: الجار والمجرور:</a:t>
            </a:r>
          </a:p>
          <a:p>
            <a:pPr rtl="1"/>
            <a:r>
              <a:rPr lang="ar-SA" sz="2800" dirty="0" smtClean="0"/>
              <a:t>جلستُ </a:t>
            </a:r>
            <a:r>
              <a:rPr lang="ar-SA" sz="2800" dirty="0" smtClean="0">
                <a:solidFill>
                  <a:srgbClr val="00B0F0"/>
                </a:solidFill>
              </a:rPr>
              <a:t>على الكرسي</a:t>
            </a:r>
            <a:r>
              <a:rPr lang="ar-SA" sz="2800" dirty="0" smtClean="0"/>
              <a:t>      جُلس </a:t>
            </a:r>
            <a:r>
              <a:rPr lang="ar-SA" sz="2800" dirty="0" smtClean="0">
                <a:solidFill>
                  <a:srgbClr val="FF0000"/>
                </a:solidFill>
              </a:rPr>
              <a:t>على الكرسيّ</a:t>
            </a:r>
            <a:r>
              <a:rPr lang="ar-SA" sz="2800" dirty="0" smtClean="0"/>
              <a:t>، الجار والمجرور في محل رفع نائب فاعل.</a:t>
            </a:r>
          </a:p>
          <a:p>
            <a:pPr rtl="1"/>
            <a:r>
              <a:rPr lang="ar-SA" sz="2800" dirty="0" smtClean="0"/>
              <a:t>رابعاً: المصدر:</a:t>
            </a:r>
          </a:p>
          <a:p>
            <a:pPr rtl="1"/>
            <a:r>
              <a:rPr lang="ar-SA" sz="2800" dirty="0" smtClean="0"/>
              <a:t>نمتُ </a:t>
            </a:r>
            <a:r>
              <a:rPr lang="ar-SA" sz="2800" dirty="0" smtClean="0">
                <a:solidFill>
                  <a:srgbClr val="00B0F0"/>
                </a:solidFill>
              </a:rPr>
              <a:t>نوماً</a:t>
            </a:r>
            <a:r>
              <a:rPr lang="ar-SA" sz="2800" dirty="0" smtClean="0"/>
              <a:t> عميقاً       نيم </a:t>
            </a:r>
            <a:r>
              <a:rPr lang="ar-SA" sz="2800" dirty="0" smtClean="0">
                <a:solidFill>
                  <a:srgbClr val="FF0000"/>
                </a:solidFill>
              </a:rPr>
              <a:t>نومٌ</a:t>
            </a:r>
            <a:r>
              <a:rPr lang="ar-SA" sz="2800" dirty="0" smtClean="0"/>
              <a:t> عميق، نائب فاعل مرفوع وعلامة رفعه الضمة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6629400" y="2438400"/>
            <a:ext cx="3810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Left Arrow 5"/>
          <p:cNvSpPr/>
          <p:nvPr/>
        </p:nvSpPr>
        <p:spPr>
          <a:xfrm>
            <a:off x="7086600" y="3810000"/>
            <a:ext cx="3810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العامل في نائب الفاعل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العامل في نائب الفاعل هو الفعل كما مرّ في الأمثلة السابقة، ولكن قد يعمل اسم المفعول فيرفع نائباً للفاعل، مثل:</a:t>
            </a:r>
          </a:p>
          <a:p>
            <a:r>
              <a:rPr lang="ar-SA" dirty="0" smtClean="0"/>
              <a:t>هذا تاجرٌ محمودٌ خلقُهُ.</a:t>
            </a:r>
          </a:p>
          <a:p>
            <a:r>
              <a:rPr lang="ar-SA" dirty="0" smtClean="0"/>
              <a:t>خلق: نائب فاعل لاسم المفعول(محمود) مرفوع وعلامة رفعه الضمة الظاهرة وهو مضاف والهاء ضمير متصل في محل جر مضاف إليه. (</a:t>
            </a:r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لاحظ أن الجملة لا فعل فيها</a:t>
            </a:r>
            <a:r>
              <a:rPr lang="ar-SA" dirty="0" smtClean="0"/>
              <a:t>)</a:t>
            </a:r>
          </a:p>
          <a:p>
            <a:pPr algn="ctr"/>
            <a:r>
              <a:rPr lang="ar-SA" b="1" u="sng" dirty="0" smtClean="0">
                <a:solidFill>
                  <a:srgbClr val="FF0000"/>
                </a:solidFill>
              </a:rPr>
              <a:t>ابحث عن المقصود بـاسم المفعول</a:t>
            </a:r>
          </a:p>
          <a:p>
            <a:pPr algn="ctr"/>
            <a:r>
              <a:rPr lang="ar-SA" b="1" u="sng" dirty="0" smtClean="0">
                <a:solidFill>
                  <a:srgbClr val="FF0000"/>
                </a:solidFill>
              </a:rPr>
              <a:t>شارك زملاءك النقاش.</a:t>
            </a:r>
            <a:endParaRPr lang="ar-SA" b="1" u="sng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أسئلة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ar-SA" dirty="0" smtClean="0">
                <a:cs typeface="Simplified Arabic" pitchFamily="2" charset="-78"/>
              </a:rPr>
              <a:t>بيّن نائب الفاعل لما تحته خط في كل جملة مما يلي:</a:t>
            </a:r>
          </a:p>
          <a:p>
            <a:r>
              <a:rPr lang="ar-SA" dirty="0" smtClean="0">
                <a:cs typeface="Simplified Arabic" pitchFamily="2" charset="-78"/>
              </a:rPr>
              <a:t>1. ”فإذا </a:t>
            </a:r>
            <a:r>
              <a:rPr lang="ar-SA" u="sng" dirty="0" smtClean="0">
                <a:cs typeface="Simplified Arabic" pitchFamily="2" charset="-78"/>
              </a:rPr>
              <a:t>نُفِخَ</a:t>
            </a:r>
            <a:r>
              <a:rPr lang="ar-SA" dirty="0" smtClean="0">
                <a:cs typeface="Simplified Arabic" pitchFamily="2" charset="-78"/>
              </a:rPr>
              <a:t> في الصورِ نفخةٌ واحدة“: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>
                <a:cs typeface="Simplified Arabic" pitchFamily="2" charset="-78"/>
              </a:rPr>
              <a:t>نفخةٌ.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>
                <a:cs typeface="Simplified Arabic" pitchFamily="2" charset="-78"/>
              </a:rPr>
              <a:t>في الصورِ.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>
                <a:cs typeface="Simplified Arabic" pitchFamily="2" charset="-78"/>
              </a:rPr>
              <a:t>ضمير مستتر تقديره هو.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>
                <a:cs typeface="Simplified Arabic" pitchFamily="2" charset="-78"/>
              </a:rPr>
              <a:t>واحدة.</a:t>
            </a:r>
          </a:p>
          <a:p>
            <a:pPr marL="514350" indent="-514350" algn="just" rtl="1">
              <a:buFont typeface="+mj-cs"/>
              <a:buAutoNum type="arabic2Minus"/>
            </a:pPr>
            <a:endParaRPr lang="ar-SA" dirty="0" smtClean="0">
              <a:cs typeface="Simplified Arabic" pitchFamily="2" charset="-78"/>
            </a:endParaRPr>
          </a:p>
          <a:p>
            <a:r>
              <a:rPr lang="ar-SA" dirty="0" smtClean="0">
                <a:cs typeface="Simplified Arabic" pitchFamily="2" charset="-78"/>
              </a:rPr>
              <a:t>   </a:t>
            </a:r>
            <a:endParaRPr lang="ar-SA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48600" y="2819400"/>
            <a:ext cx="1143000" cy="457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 contourW="12700">
            <a:extrusionClr>
              <a:schemeClr val="tx1"/>
            </a:extrusionClr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أسئلة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2. ”إن هو إلا وحيٌ </a:t>
            </a:r>
            <a:r>
              <a:rPr lang="ar-SA" u="sng" dirty="0" smtClean="0"/>
              <a:t>يوحى</a:t>
            </a:r>
            <a:r>
              <a:rPr lang="ar-SA" dirty="0" smtClean="0"/>
              <a:t>“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     وحيٌ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ضمير مستتر تقديره هو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ضمير مستتر تقديره أنت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ضمير مستتر تقديره نحن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91200" y="2743200"/>
            <a:ext cx="3581400" cy="609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 contourW="12700">
            <a:extrusionClr>
              <a:schemeClr val="tx1"/>
            </a:extrusionClr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أسئلة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3. ”</a:t>
            </a:r>
            <a:r>
              <a:rPr lang="ar-SA" u="sng" dirty="0" smtClean="0"/>
              <a:t>حُرِّمت</a:t>
            </a:r>
            <a:r>
              <a:rPr lang="ar-SA" dirty="0" smtClean="0"/>
              <a:t> عليكم الميتة والدم ولحم الخنزير“: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تاء التأنيث المتصلة بالفعل.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عليكم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الميتة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الدم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48600" y="3352800"/>
            <a:ext cx="1524000" cy="609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 contourW="12700">
            <a:extrusionClr>
              <a:schemeClr val="tx1"/>
            </a:extrusionClr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أسئلة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5.”وطعام الذين </a:t>
            </a:r>
            <a:r>
              <a:rPr lang="ar-SA" u="sng" dirty="0" smtClean="0"/>
              <a:t>أوتوا</a:t>
            </a:r>
            <a:r>
              <a:rPr lang="ar-SA" dirty="0" smtClean="0"/>
              <a:t> الكتاب حل لكم وطعامكم حل لهم“: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واو الجماعة.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ضمير مستتر تقديره هو.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الكتاب.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ضمير مستتر تقديره هم.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62800" y="2133600"/>
            <a:ext cx="2209800" cy="609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 contourW="12700">
            <a:extrusionClr>
              <a:schemeClr val="tx1"/>
            </a:extrusionClr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أسئلة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6. ” قال فإنها </a:t>
            </a:r>
            <a:r>
              <a:rPr lang="ar-SA" u="sng" dirty="0" smtClean="0"/>
              <a:t>محرمة</a:t>
            </a:r>
            <a:r>
              <a:rPr lang="ar-SA" dirty="0" smtClean="0"/>
              <a:t> عليهم أربعين سنة ”: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أربعين.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سنة.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ضمير مستتر تقديره هي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عليهم.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38800" y="3352800"/>
            <a:ext cx="3733800" cy="609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 contourW="12700">
            <a:extrusionClr>
              <a:schemeClr val="tx1"/>
            </a:extrusionClr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1715</TotalTime>
  <Words>644</Words>
  <Application>Microsoft Office PowerPoint</Application>
  <PresentationFormat>A4 Paper (210x297 mm)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المحاضرة الثانية</vt:lpstr>
      <vt:lpstr>عناصر المحاضرة</vt:lpstr>
      <vt:lpstr>مقدمة</vt:lpstr>
      <vt:lpstr>تعريف نائب الفاعل</vt:lpstr>
      <vt:lpstr>أسباب غياب الفاعل </vt:lpstr>
      <vt:lpstr>أشكال نائب الفاعل</vt:lpstr>
      <vt:lpstr>صيغة المبني للمجهول</vt:lpstr>
      <vt:lpstr>صيغة المبني للمجهول</vt:lpstr>
      <vt:lpstr>ما ينوب عن الفاعل</vt:lpstr>
      <vt:lpstr>ما ينوب عن الفاعل</vt:lpstr>
      <vt:lpstr>العامل في نائب الفاعل</vt:lpstr>
      <vt:lpstr>أسئلة</vt:lpstr>
      <vt:lpstr>أسئلة</vt:lpstr>
      <vt:lpstr>أسئلة</vt:lpstr>
      <vt:lpstr>أسئلة</vt:lpstr>
      <vt:lpstr>أسئلة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jazamoham</cp:lastModifiedBy>
  <cp:revision>123</cp:revision>
  <dcterms:created xsi:type="dcterms:W3CDTF">2009-10-14T19:14:34Z</dcterms:created>
  <dcterms:modified xsi:type="dcterms:W3CDTF">2011-03-22T08:17:57Z</dcterms:modified>
</cp:coreProperties>
</file>