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97" r:id="rId5"/>
    <p:sldId id="298" r:id="rId6"/>
    <p:sldId id="302" r:id="rId7"/>
    <p:sldId id="299" r:id="rId8"/>
    <p:sldId id="300" r:id="rId9"/>
    <p:sldId id="301" r:id="rId10"/>
    <p:sldId id="303" r:id="rId11"/>
    <p:sldId id="304" r:id="rId12"/>
    <p:sldId id="305" r:id="rId13"/>
    <p:sldId id="292" r:id="rId14"/>
    <p:sldId id="306" r:id="rId15"/>
    <p:sldId id="307" r:id="rId16"/>
    <p:sldId id="309" r:id="rId17"/>
    <p:sldId id="310" r:id="rId18"/>
    <p:sldId id="295" r:id="rId19"/>
    <p:sldId id="311" r:id="rId20"/>
    <p:sldId id="312"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4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3200400"/>
            <a:ext cx="5403850" cy="1295400"/>
          </a:xfrm>
          <a:prstGeom prst="rect">
            <a:avLst/>
          </a:prstGeom>
          <a:noFill/>
          <a:ln w="9525">
            <a:noFill/>
            <a:miter lim="800000"/>
            <a:headEnd/>
            <a:tailEnd/>
          </a:ln>
        </p:spPr>
        <p:txBody>
          <a:bodyPr anchor="ctr"/>
          <a:lstStyle/>
          <a:p>
            <a:pPr lvl="1" algn="ctr">
              <a:lnSpc>
                <a:spcPct val="15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150000"/>
              </a:lnSpc>
            </a:pPr>
            <a:r>
              <a:rPr lang="ar-SA" sz="2400" b="1" dirty="0" smtClean="0">
                <a:solidFill>
                  <a:srgbClr val="376092"/>
                </a:solidFill>
                <a:latin typeface="AYM Wadiy S_U normal."/>
                <a:cs typeface="Times New Roman" pitchFamily="18" charset="0"/>
              </a:rPr>
              <a:t>الأخلاق وآداب المهنة </a:t>
            </a:r>
          </a:p>
          <a:p>
            <a:pPr lvl="1" algn="ctr">
              <a:lnSpc>
                <a:spcPct val="150000"/>
              </a:lnSpc>
            </a:pPr>
            <a:r>
              <a:rPr lang="ar-SA" sz="2400" b="1" dirty="0" smtClean="0">
                <a:solidFill>
                  <a:srgbClr val="376092"/>
                </a:solidFill>
                <a:latin typeface="AYM Wadiy S_U normal."/>
                <a:cs typeface="Times New Roman" pitchFamily="18" charset="0"/>
              </a:rPr>
              <a:t>سلم 317</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828800"/>
          </a:xfrm>
        </p:spPr>
        <p:txBody>
          <a:bodyPr/>
          <a:lstStyle/>
          <a:p>
            <a:pPr rtl="1"/>
            <a:r>
              <a:rPr lang="ar-SA" sz="3200" b="1" dirty="0" smtClean="0"/>
              <a:t>المحاضرة الخامسة</a:t>
            </a:r>
            <a:r>
              <a:rPr lang="en-US" sz="3200" dirty="0" smtClean="0"/>
              <a:t/>
            </a:r>
            <a:br>
              <a:rPr lang="en-US" sz="3200" dirty="0" smtClean="0"/>
            </a:br>
            <a:r>
              <a:rPr lang="ar-SA" sz="3200" b="1" dirty="0" smtClean="0"/>
              <a:t>المسؤولية عن السلوك الأخلاقي</a:t>
            </a:r>
            <a:endParaRPr lang="en-US" sz="3200" dirty="0" smtClean="0">
              <a:solidFill>
                <a:srgbClr val="376092"/>
              </a:solidFill>
              <a:cs typeface="Arial" pitchFamily="34" charset="0"/>
            </a:endParaRPr>
          </a:p>
        </p:txBody>
      </p:sp>
      <p:sp>
        <p:nvSpPr>
          <p:cNvPr id="6147" name="Subtitle 5"/>
          <p:cNvSpPr>
            <a:spLocks noGrp="1"/>
          </p:cNvSpPr>
          <p:nvPr>
            <p:ph type="subTitle" idx="1"/>
          </p:nvPr>
        </p:nvSpPr>
        <p:spPr>
          <a:xfrm>
            <a:off x="1028700" y="3657600"/>
            <a:ext cx="7429500" cy="2438400"/>
          </a:xfrm>
        </p:spPr>
        <p:txBody>
          <a:bodyPr/>
          <a:lstStyle/>
          <a:p>
            <a:pPr algn="r" rtl="1"/>
            <a:r>
              <a:rPr lang="ar-SA" sz="2800" b="1" dirty="0" smtClean="0">
                <a:solidFill>
                  <a:schemeClr val="tx1"/>
                </a:solidFill>
              </a:rPr>
              <a:t>في هذا المبحث سنتعرض لمسائل ثلاثة مرتبطة </a:t>
            </a:r>
            <a:r>
              <a:rPr lang="ar-SA" sz="2800" b="1" dirty="0" err="1" smtClean="0">
                <a:solidFill>
                  <a:schemeClr val="tx1"/>
                </a:solidFill>
              </a:rPr>
              <a:t>ببعضها</a:t>
            </a:r>
            <a:r>
              <a:rPr lang="ar-SA" sz="2800" b="1" dirty="0" smtClean="0">
                <a:solidFill>
                  <a:schemeClr val="tx1"/>
                </a:solidFill>
              </a:rPr>
              <a:t> ارتباط العلة بالمعلول. وهي على الترتيب: الإلزام, ثم المسؤولية, ثم الجزاء.</a:t>
            </a:r>
            <a:endParaRPr lang="en-US" sz="2800" b="1" dirty="0" smtClean="0">
              <a:solidFill>
                <a:schemeClr val="tx1"/>
              </a:solidFill>
            </a:endParaRPr>
          </a:p>
          <a:p>
            <a:pPr algn="r" rtl="1"/>
            <a:r>
              <a:rPr lang="ar-SA" sz="2800" b="1" dirty="0" smtClean="0">
                <a:solidFill>
                  <a:schemeClr val="tx1"/>
                </a:solidFill>
              </a:rPr>
              <a:t>بمعنى أن الإلزام يكون أولاً, ثم تتبعه المسؤولية, ثم يتبعهما الجزاء أخيراً.</a:t>
            </a:r>
            <a:endParaRPr lang="en-US" sz="2800" b="1" dirty="0" smtClean="0">
              <a:solidFill>
                <a:schemeClr val="tx1"/>
              </a:solidFill>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أولاً – الإلزام: </a:t>
            </a:r>
            <a:endParaRPr lang="en-US" dirty="0"/>
          </a:p>
        </p:txBody>
      </p:sp>
      <p:sp>
        <p:nvSpPr>
          <p:cNvPr id="7171" name="Text Placeholder 5"/>
          <p:cNvSpPr>
            <a:spLocks noGrp="1"/>
          </p:cNvSpPr>
          <p:nvPr>
            <p:ph idx="1"/>
          </p:nvPr>
        </p:nvSpPr>
        <p:spPr>
          <a:xfrm>
            <a:off x="495300" y="1371600"/>
            <a:ext cx="8915400" cy="4754563"/>
          </a:xfrm>
        </p:spPr>
        <p:txBody>
          <a:bodyPr/>
          <a:lstStyle/>
          <a:p>
            <a:pPr lvl="0" algn="just" rtl="1"/>
            <a:r>
              <a:rPr lang="ar-SA" sz="2800" b="1" u="sng" dirty="0" smtClean="0"/>
              <a:t>تعريفه </a:t>
            </a:r>
            <a:r>
              <a:rPr lang="ar-SA" sz="2800" b="1" u="sng" dirty="0" smtClean="0"/>
              <a:t>الإلزام الخُلُقي: </a:t>
            </a:r>
          </a:p>
          <a:p>
            <a:pPr lvl="0" algn="just" rtl="1"/>
            <a:r>
              <a:rPr lang="ar-SA" sz="2800" b="1" dirty="0" smtClean="0"/>
              <a:t>يمكن تعريف الإلزام  في باب الأخلاق بأنه: تكليفٌ بتشريع خُلُقي. </a:t>
            </a:r>
            <a:endParaRPr lang="en-US" sz="2800" b="1" dirty="0" smtClean="0"/>
          </a:p>
          <a:p>
            <a:pPr algn="just" rtl="1"/>
            <a:r>
              <a:rPr lang="ar-SA" sz="2600" b="1" dirty="0" smtClean="0"/>
              <a:t>أو بعبارة أوضح: </a:t>
            </a:r>
          </a:p>
          <a:p>
            <a:pPr algn="just" rtl="1"/>
            <a:r>
              <a:rPr lang="ar-SA" sz="2600" b="1" dirty="0" smtClean="0"/>
              <a:t>أمرٌ صادرٌ من </a:t>
            </a:r>
            <a:r>
              <a:rPr lang="ar-SA" sz="2600" b="1" dirty="0" err="1" smtClean="0"/>
              <a:t>الشرع</a:t>
            </a:r>
            <a:r>
              <a:rPr lang="ar-SA" sz="2600" b="1" dirty="0" smtClean="0"/>
              <a:t> للمكلفِ بامتثال خُلُقٍ محمودٍ, أو اجتنابِ خُلُقٍ مذموم. </a:t>
            </a:r>
            <a:endParaRPr lang="en-US" sz="2600" b="1" dirty="0" smtClean="0"/>
          </a:p>
          <a:p>
            <a:pPr algn="just" rtl="1"/>
            <a:r>
              <a:rPr lang="ar-SA" sz="2800" b="1" dirty="0" smtClean="0"/>
              <a:t>والمقصود بالمكلف هو الشخص: البالغ العاقل.</a:t>
            </a:r>
          </a:p>
          <a:p>
            <a:pPr algn="just" rtl="1"/>
            <a:r>
              <a:rPr lang="ar-SA" sz="2800" b="1" dirty="0" smtClean="0"/>
              <a:t>أي </a:t>
            </a:r>
            <a:r>
              <a:rPr lang="ar-SA" sz="2800" b="1" dirty="0" smtClean="0"/>
              <a:t>أن</a:t>
            </a:r>
            <a:r>
              <a:rPr lang="ar-SA" sz="2800" b="1" dirty="0" smtClean="0"/>
              <a:t> الإلزام الخُلُقي</a:t>
            </a:r>
            <a:r>
              <a:rPr lang="ar-SA" sz="2800" b="1" dirty="0" smtClean="0"/>
              <a:t> </a:t>
            </a:r>
            <a:r>
              <a:rPr lang="ar-SA" sz="2800" b="1" dirty="0" smtClean="0"/>
              <a:t>أمرٌ صادر من الله سبحانه أو من رسوله صلى الله عليه وآله وسلم للبالغ العاقل, </a:t>
            </a:r>
            <a:r>
              <a:rPr lang="ar-SA" sz="2800" b="1" dirty="0" smtClean="0"/>
              <a:t>وبمقتضاه يُطالب هذا الشخص بأن يتصف بخُلُقٍ </a:t>
            </a:r>
            <a:r>
              <a:rPr lang="ar-SA" sz="2800" b="1" dirty="0" smtClean="0"/>
              <a:t>محمود كالصدق والعدل ونحوها, أو </a:t>
            </a:r>
            <a:r>
              <a:rPr lang="ar-SA" sz="2800" b="1" dirty="0" smtClean="0"/>
              <a:t>ينتهي ويبتعد عن خُلُقٍ </a:t>
            </a:r>
            <a:r>
              <a:rPr lang="ar-SA" sz="2800" b="1" dirty="0" smtClean="0"/>
              <a:t>مذمومٍ كالكذب والرياء ونحوها.</a:t>
            </a:r>
            <a:endParaRPr lang="en-US" sz="28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417638"/>
          </a:xfrm>
        </p:spPr>
        <p:txBody>
          <a:bodyPr/>
          <a:lstStyle/>
          <a:p>
            <a:r>
              <a:rPr lang="ar-EG" b="1" dirty="0" smtClean="0"/>
              <a:t>مصادر الإلزام الخلقي:</a:t>
            </a:r>
            <a:endParaRPr lang="ar-SA" dirty="0"/>
          </a:p>
        </p:txBody>
      </p:sp>
      <p:sp>
        <p:nvSpPr>
          <p:cNvPr id="3" name="عنصر نائب للمحتوى 2"/>
          <p:cNvSpPr>
            <a:spLocks noGrp="1"/>
          </p:cNvSpPr>
          <p:nvPr>
            <p:ph idx="1"/>
          </p:nvPr>
        </p:nvSpPr>
        <p:spPr>
          <a:xfrm>
            <a:off x="304800" y="1447800"/>
            <a:ext cx="9296400" cy="4678363"/>
          </a:xfrm>
        </p:spPr>
        <p:txBody>
          <a:bodyPr/>
          <a:lstStyle/>
          <a:p>
            <a:pPr algn="just" rtl="1"/>
            <a:r>
              <a:rPr lang="ar-SA" sz="2600" b="1" dirty="0" smtClean="0"/>
              <a:t>يذهب عامة علماء المسلمين إلى أن مصدر الإلزام الخلقي – كغيره من الأحكام الشرعية - إنما هو الله سبحانه, قال تعالى: </a:t>
            </a:r>
            <a:r>
              <a:rPr lang="ar-EG" sz="2600" b="1" dirty="0" smtClean="0"/>
              <a:t>{</a:t>
            </a:r>
            <a:r>
              <a:rPr lang="ar-SA" sz="2600" b="1" dirty="0" smtClean="0"/>
              <a:t>إنْ الحُكْمُ إلَّا لِله} </a:t>
            </a:r>
            <a:r>
              <a:rPr lang="ar-SA" sz="2000" b="1" dirty="0" smtClean="0"/>
              <a:t>{يوسف 40}, </a:t>
            </a:r>
            <a:r>
              <a:rPr lang="ar-SA" sz="2600" b="1" dirty="0" smtClean="0"/>
              <a:t>وقال جل في علاه: {ألَا لهُ الخَلْقُ والأَمْرُ} </a:t>
            </a:r>
            <a:r>
              <a:rPr lang="ar-SA" sz="2000" b="1" dirty="0" smtClean="0"/>
              <a:t>{الأعراف 54}</a:t>
            </a:r>
            <a:r>
              <a:rPr lang="ar-EG" sz="2600" b="1" dirty="0" smtClean="0"/>
              <a:t>.</a:t>
            </a:r>
            <a:r>
              <a:rPr lang="ar-SA" sz="2600" b="1" dirty="0" smtClean="0"/>
              <a:t> فالتشريع حقٌ لله وحده. </a:t>
            </a:r>
          </a:p>
          <a:p>
            <a:pPr algn="just" rtl="1"/>
            <a:r>
              <a:rPr lang="ar-SA" sz="2600" b="1" dirty="0" smtClean="0"/>
              <a:t>ثم إن الله تعالى أمرنا </a:t>
            </a:r>
            <a:r>
              <a:rPr lang="ar-SA" sz="2600" b="1" dirty="0" err="1" smtClean="0"/>
              <a:t>باتباع</a:t>
            </a:r>
            <a:r>
              <a:rPr lang="ar-SA" sz="2600" b="1" dirty="0" smtClean="0"/>
              <a:t> نبيه محمد صلى الله عليه وسلم</a:t>
            </a:r>
            <a:r>
              <a:rPr lang="ar-EG" sz="2600" b="1" dirty="0" smtClean="0"/>
              <a:t>،</a:t>
            </a:r>
            <a:r>
              <a:rPr lang="ar-SA" sz="2600" b="1" dirty="0" smtClean="0"/>
              <a:t> فقال تعالى: </a:t>
            </a:r>
            <a:r>
              <a:rPr lang="ar-EG" sz="2600" b="1" dirty="0" smtClean="0"/>
              <a:t>{</a:t>
            </a:r>
            <a:r>
              <a:rPr lang="ar-SA" sz="2600" b="1" dirty="0" smtClean="0"/>
              <a:t>وَمَا آَتَاكُمُ الرَّسُولُ فَخُذُوهُ, وَمَا نَهَاكُمْ عَنْهُ فَانْتَهُوا} </a:t>
            </a:r>
            <a:r>
              <a:rPr lang="ar-SA" sz="2000" b="1" dirty="0" smtClean="0"/>
              <a:t>{الحشر:7}, </a:t>
            </a:r>
            <a:r>
              <a:rPr lang="ar-SA" sz="2600" b="1" dirty="0" smtClean="0"/>
              <a:t>وقال أيضاً: </a:t>
            </a:r>
            <a:r>
              <a:rPr lang="ar-EG" sz="2600" b="1" dirty="0" smtClean="0"/>
              <a:t>{</a:t>
            </a:r>
            <a:r>
              <a:rPr lang="ar-SA" sz="2600" b="1" dirty="0" smtClean="0"/>
              <a:t>قُلْ أَطِيعُوا اللهَ وَالرَّسُولَ فَإِنْ تَوَلَّوْا فَإِنَّ اللهَ لَا يُحِبُّ الكَافِرِينَ} </a:t>
            </a:r>
            <a:r>
              <a:rPr lang="ar-SA" sz="2000" b="1" dirty="0" smtClean="0"/>
              <a:t>{آل عمران 32}. </a:t>
            </a:r>
            <a:r>
              <a:rPr lang="ar-SA" sz="2600" b="1" dirty="0" err="1" smtClean="0"/>
              <a:t>فاتباعنا</a:t>
            </a:r>
            <a:r>
              <a:rPr lang="ar-SA" sz="2600" b="1" dirty="0" smtClean="0"/>
              <a:t> لنبينا محمد عليه الصلاة والسلام إنما هو استجابةٌ وامتثالٌ لأمر الله سبحانه. وقد بعثه الله إلينا بالقرآن الكريم والسنة المطهرة, وأقام </a:t>
            </a:r>
            <a:r>
              <a:rPr lang="ar-SA" sz="2600" b="1" dirty="0" err="1" smtClean="0"/>
              <a:t>بهما</a:t>
            </a:r>
            <a:r>
              <a:rPr lang="ar-SA" sz="2600" b="1" dirty="0" smtClean="0"/>
              <a:t> الحجة على العباد, وبدونهما لا محاسبة ولا عقاب, قال تعالى: </a:t>
            </a:r>
            <a:r>
              <a:rPr lang="ar-EG" sz="2600" b="1" dirty="0" smtClean="0"/>
              <a:t>{</a:t>
            </a:r>
            <a:r>
              <a:rPr lang="ar-SA" sz="2600" b="1" dirty="0" smtClean="0"/>
              <a:t>رُسُلًا مُبَشِّرِينَ وَمُنْذِرِينَ لِئَلَّا يَكُونَ لِلنَّاسِ عَلَى اللهِ حُجَّةٌ بَعْدَ الرُّسُلِ} </a:t>
            </a:r>
            <a:r>
              <a:rPr lang="ar-SA" sz="2000" b="1" dirty="0" smtClean="0"/>
              <a:t>{النساء:165}, </a:t>
            </a:r>
            <a:r>
              <a:rPr lang="ar-SA" sz="2600" b="1" dirty="0" smtClean="0"/>
              <a:t>وقال أيض</a:t>
            </a:r>
            <a:r>
              <a:rPr lang="ar-EG" sz="2600" b="1" dirty="0" smtClean="0"/>
              <a:t>ً</a:t>
            </a:r>
            <a:r>
              <a:rPr lang="ar-SA" sz="2600" b="1" dirty="0" smtClean="0"/>
              <a:t>ا: </a:t>
            </a:r>
            <a:r>
              <a:rPr lang="ar-EG" sz="2600" b="1" dirty="0" smtClean="0"/>
              <a:t>{</a:t>
            </a:r>
            <a:r>
              <a:rPr lang="ar-SA" sz="2600" b="1" dirty="0" smtClean="0"/>
              <a:t>وَمَا كُنَّا مُعَذِّبِينَ حَتَّى نَبْعَثَ رَسُولًا} </a:t>
            </a:r>
            <a:r>
              <a:rPr lang="ar-SA" sz="2000" b="1" dirty="0" smtClean="0"/>
              <a:t>{الإسراء:15}. </a:t>
            </a:r>
            <a:endParaRPr lang="ar-EG" sz="2600" b="1" dirty="0" smtClean="0">
              <a:cs typeface="Arial"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457200" y="914400"/>
            <a:ext cx="8915400" cy="2646878"/>
          </a:xfrm>
          <a:prstGeom prst="rect">
            <a:avLst/>
          </a:prstGeom>
        </p:spPr>
        <p:txBody>
          <a:bodyPr wrap="square">
            <a:spAutoFit/>
          </a:bodyPr>
          <a:lstStyle/>
          <a:p>
            <a:pPr algn="just"/>
            <a:endParaRPr lang="ar-SA" sz="2600" b="1" dirty="0" smtClean="0"/>
          </a:p>
          <a:p>
            <a:pPr algn="just"/>
            <a:r>
              <a:rPr lang="ar-SA" sz="2800" b="1" dirty="0" smtClean="0"/>
              <a:t>وإذا كان مصدر الإلزام هو </a:t>
            </a:r>
            <a:r>
              <a:rPr lang="ar-SA" sz="2800" b="1" dirty="0" err="1" smtClean="0"/>
              <a:t>الشرع</a:t>
            </a:r>
            <a:r>
              <a:rPr lang="ar-SA" sz="2800" b="1" dirty="0" smtClean="0"/>
              <a:t>, فإن هناك أموراً تعين على تحقيق الالتزام في حياة الناس, وهي متفرعة عن </a:t>
            </a:r>
            <a:r>
              <a:rPr lang="ar-SA" sz="2800" b="1" dirty="0" err="1" smtClean="0"/>
              <a:t>الشرع</a:t>
            </a:r>
            <a:r>
              <a:rPr lang="ar-SA" sz="2800" b="1" dirty="0" smtClean="0"/>
              <a:t>, ومنضبطة </a:t>
            </a:r>
            <a:r>
              <a:rPr lang="ar-SA" sz="2800" b="1" dirty="0" err="1" smtClean="0"/>
              <a:t>به</a:t>
            </a:r>
            <a:r>
              <a:rPr lang="ar-SA" sz="2800" b="1" dirty="0" smtClean="0"/>
              <a:t>, وتتمثل في عوامل داخلية كالإيمان والعقل والفطرة والضمير الخلقي, وعوامل خارجية كالمجتمع والسلطة الحاكمة. </a:t>
            </a:r>
          </a:p>
          <a:p>
            <a:pPr algn="just"/>
            <a:r>
              <a:rPr lang="ar-SA" sz="2800" b="1" dirty="0" smtClean="0"/>
              <a:t>وفيما يلي بيان موجز بكل واحدة منها:</a:t>
            </a:r>
            <a:endParaRPr lang="en-US" sz="28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-العوامل الداخلية للإلزام:</a:t>
            </a:r>
            <a:endParaRPr lang="ar-SA" sz="3600" b="1" dirty="0"/>
          </a:p>
        </p:txBody>
      </p:sp>
      <p:sp>
        <p:nvSpPr>
          <p:cNvPr id="3" name="عنصر نائب للمحتوى 2"/>
          <p:cNvSpPr>
            <a:spLocks noGrp="1"/>
          </p:cNvSpPr>
          <p:nvPr>
            <p:ph idx="1"/>
          </p:nvPr>
        </p:nvSpPr>
        <p:spPr/>
        <p:txBody>
          <a:bodyPr/>
          <a:lstStyle/>
          <a:p>
            <a:pPr algn="just" rtl="1"/>
            <a:r>
              <a:rPr lang="ar-SA" sz="2800" b="1" u="sng" dirty="0" smtClean="0"/>
              <a:t>أولاً- الإيمان بالله: </a:t>
            </a:r>
            <a:r>
              <a:rPr lang="ar-SA" sz="2800" b="1" dirty="0" smtClean="0"/>
              <a:t>إن كثيراً من الممارسات الخلقية الحميدة لا تقوم إلا على أساس الإيمان بالله واليوم الآخر</a:t>
            </a:r>
            <a:r>
              <a:rPr lang="ar-EG" sz="2800" b="1" dirty="0" smtClean="0"/>
              <a:t>،</a:t>
            </a:r>
            <a:r>
              <a:rPr lang="ar-SA" sz="2800" b="1" dirty="0" smtClean="0"/>
              <a:t> والطمع بالثواب والرضا من الله تبارك وتعالى, وليس من البشر, وذلك كما في مقابلة الإساءة بالإحسان</a:t>
            </a:r>
            <a:r>
              <a:rPr lang="ar-EG" sz="2800" b="1" dirty="0" smtClean="0"/>
              <a:t>،</a:t>
            </a:r>
            <a:r>
              <a:rPr lang="ar-SA" sz="2800" b="1" dirty="0" smtClean="0"/>
              <a:t> والصبر على الظلم مع القدرة على الرد</a:t>
            </a:r>
            <a:r>
              <a:rPr lang="ar-EG" sz="2800" b="1" dirty="0" smtClean="0"/>
              <a:t>،</a:t>
            </a:r>
            <a:r>
              <a:rPr lang="ar-SA" sz="2800" b="1" dirty="0" smtClean="0"/>
              <a:t> والإنفاق على الأيتام والمحتاجين من غير انتظار الجزاء منهم</a:t>
            </a:r>
            <a:r>
              <a:rPr lang="ar-EG" sz="2800" b="1" dirty="0" smtClean="0"/>
              <a:t>،</a:t>
            </a:r>
            <a:r>
              <a:rPr lang="ar-SA" sz="2800" b="1" dirty="0" smtClean="0"/>
              <a:t> والتضحية بالمال مع شدة الحاجة إليه</a:t>
            </a:r>
            <a:r>
              <a:rPr lang="ar-EG" sz="2800" b="1" dirty="0" smtClean="0"/>
              <a:t>،</a:t>
            </a:r>
            <a:r>
              <a:rPr lang="ar-SA" sz="2800" b="1" dirty="0" smtClean="0"/>
              <a:t> وفي هذا جاء قول الله تعالى: {وَيُطْعِمُونَ الطَّعَامَ عَلَى حُبِّهِ مِسْكِيناً وَيَتِيماً وَأَسِيراً, إِنَّمَا نُطْعِمُكُمْ لِوَجْهِ اللهِ لَا نُرِيدُ مِنْكُمْ جَزَاءً وَلَا شُكُوراً} {الإنسان:8-9}. يقول ابن القيم رحمه الله: "الإيمان هو روح الأعمال, وهو الباعث عليها والآمر بأحسنها والناهي عن أقبحها, وعلى قدر قوة الإيمان يكون أمره ونهيه لصاحبه, وائتمار صاحبه وانتهاؤه".</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304800" y="457200"/>
            <a:ext cx="9144000" cy="5262979"/>
          </a:xfrm>
          <a:prstGeom prst="rect">
            <a:avLst/>
          </a:prstGeom>
        </p:spPr>
        <p:txBody>
          <a:bodyPr wrap="square">
            <a:spAutoFit/>
          </a:bodyPr>
          <a:lstStyle/>
          <a:p>
            <a:pPr algn="just"/>
            <a:r>
              <a:rPr lang="ar-SA" sz="2400" b="1" u="sng" dirty="0" smtClean="0"/>
              <a:t>ثانياً- العقل: </a:t>
            </a:r>
            <a:r>
              <a:rPr lang="ar-SA" sz="2400" b="1" dirty="0" smtClean="0"/>
              <a:t>وذلك أن الإنسان إذا رأى أن عاقبة فعله ستكون نافعة ومفيدة أقدم عليه</a:t>
            </a:r>
            <a:r>
              <a:rPr lang="ar-EG" sz="2400" b="1" dirty="0" smtClean="0"/>
              <a:t>،</a:t>
            </a:r>
            <a:r>
              <a:rPr lang="ar-SA" sz="2400" b="1" dirty="0" smtClean="0"/>
              <a:t> وإذا رأى أنها ستكون ضارة أو أليمة أحجم عنه, أي أن العقل كثيراً ما يكون وراء الإقدام على التصرفات الأخلاقية الحميدة, والإحجام عن التصرفات المشينة, فالعقل يقود صاحبه إلى الخلق الحميد, وتعطيله يقوده إلى العكس. وفي هذا جاء إخبار الله عن أهل النار بقوله: [وَقَالُوا لَوْ كُنَّا نَسْمَعُ أَوْ نَعْقِلُ مَا كُنَّا فِي أَصْحَابِ السَّعِيرِ] {الملك:10}. </a:t>
            </a:r>
          </a:p>
          <a:p>
            <a:pPr algn="just"/>
            <a:r>
              <a:rPr lang="ar-SA" sz="2400" b="1" dirty="0" smtClean="0"/>
              <a:t>يقول ابن القيم رحمه الله: " أما العقل فقد وضع الله سبحانه في العقول والفطر استحسان الصدق والعدل والإحسان والبر والعفة والشجاعة ومكارم الأخلاق وأداء الأمانات وصلة الأرحام ونصيحة الخلق والوفاء بالعهد وحفظ الجوار ونصر المظلوم والإعانة على نوائب الحق وقرى الضيف وحمل الكل ونحو ذلك ووضع في العقول والفطر استقباح أضداد ذلك ونسبة هذا الاستحسان والاستقباح إلى العقول والفطر كنسبة استحسان شرب الماء البارد عند الظمأ وأكل الطعام اللذيذ النافع عند الجوع ولبس ما يدفئه عند البرد فكما لا يمكنه أن يدفع عن نفسه وطبعه استحسان ذلك ونفعه فكذلك لا يدفع عن نفسه وفطرته استحسان صفات الكمال ونفعها واستقباح أضدادها ومن قال : إن ذلك لا يعلم بالعقل ولا بالفطرة وإنما عرف بمجرد السمع فقوله باطل".</a:t>
            </a:r>
            <a:endParaRPr lang="en-US" sz="24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04800" y="609601"/>
            <a:ext cx="9067800" cy="4893647"/>
          </a:xfrm>
          <a:prstGeom prst="rect">
            <a:avLst/>
          </a:prstGeom>
        </p:spPr>
        <p:txBody>
          <a:bodyPr wrap="square">
            <a:spAutoFit/>
          </a:bodyPr>
          <a:lstStyle/>
          <a:p>
            <a:pPr algn="just"/>
            <a:r>
              <a:rPr lang="ar-SA" sz="2400" b="1" u="sng" dirty="0" smtClean="0"/>
              <a:t>ثالثاً- الفطرة: </a:t>
            </a:r>
            <a:r>
              <a:rPr lang="ar-SA" sz="2400" b="1" dirty="0" smtClean="0"/>
              <a:t>الإنسان بفطرته السوية السليمة يهتدي إلى الأخلاق الحميدة</a:t>
            </a:r>
            <a:r>
              <a:rPr lang="ar-EG" sz="2400" b="1" dirty="0" smtClean="0"/>
              <a:t>،</a:t>
            </a:r>
            <a:r>
              <a:rPr lang="ar-SA" sz="2400" b="1" dirty="0" smtClean="0"/>
              <a:t> ويرتاح لها قلبه وضميره, فالعفة والسخاء والحياء والصدق والشجاعة والإحسان والحلم والأناة كلها قيم أخلاقية راقية تهفو إليها الفِطَر السوية, وتسعى للتحلي بها, على العكس من أضداد تلك الصفات كالخِسَّة وصفاقة الوجه, والجبن, وبذاءة اللسان فإن الفِطَر السليمة تستقبحها وتنفر منها, والإسلام دين الفطرة, قال تعالى: [فَأَقِمْ وَجْهَكَ لِلدِّينِ حَنِيفًا فِطْرَةَ اللهِ الَّتِي فَطَرَ النَّاسَ عَلَيْهَا لَا تَبْدِيلَ لِخَلْقِ اللهِ ذَلِكَ الدِّينُ القَيِّمُ] {الرُّوم:30}, ويقول الرسول صلى الله عليه وسلم: (ما من مولود إلا يولد على الفطرة فأبواه يهودانه وينصرانه ويمجسانه كما تنتج البهيمة بهيمة جمعاء هل تحسون فيها من جدعاء) ثم يقول أبو هريرة رضي الله عنه واقرؤوا إن شئتم: { فطرة الله التي فطر الناس عليها لا تبديل لخلق الله}.</a:t>
            </a:r>
            <a:r>
              <a:rPr lang="ar-SA" sz="2400" b="1" baseline="30000" dirty="0" smtClean="0"/>
              <a:t> </a:t>
            </a:r>
          </a:p>
          <a:p>
            <a:pPr algn="just"/>
            <a:r>
              <a:rPr lang="ar-SA" sz="2400" b="1" dirty="0" smtClean="0"/>
              <a:t>يقول ابن القيم: "الله سبحانه قد أنعم على عباده من جملة إحسانه ونعمه ... أن خلقهم في أصل النشأة على الفطرة السليمة. فكل مولود يولد على الفطرة حتى يكون أبواه هما اللذان يخرجانه عنها كما ثبت ذلك عن النبي صلى الله عليه </a:t>
            </a:r>
            <a:r>
              <a:rPr lang="ar-SA" sz="2400" b="1" dirty="0" err="1" smtClean="0"/>
              <a:t>و</a:t>
            </a:r>
            <a:r>
              <a:rPr lang="ar-SA" sz="2400" b="1" dirty="0" smtClean="0"/>
              <a:t> سلم وشبه ذلك بخروج البهيمة صحيحة سالمة حتى يجدعها صاحبها".</a:t>
            </a:r>
            <a:endParaRPr lang="en-US"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457200" y="533400"/>
            <a:ext cx="8915400" cy="5570756"/>
          </a:xfrm>
          <a:prstGeom prst="rect">
            <a:avLst/>
          </a:prstGeom>
        </p:spPr>
        <p:txBody>
          <a:bodyPr wrap="square">
            <a:spAutoFit/>
          </a:bodyPr>
          <a:lstStyle/>
          <a:p>
            <a:pPr algn="just"/>
            <a:r>
              <a:rPr lang="ar-SA" sz="2600" b="1" u="sng" dirty="0" smtClean="0"/>
              <a:t>رابع</a:t>
            </a:r>
            <a:r>
              <a:rPr lang="ar-EG" sz="2600" b="1" u="sng" dirty="0" smtClean="0"/>
              <a:t>ا</a:t>
            </a:r>
            <a:r>
              <a:rPr lang="ar-SA" sz="2600" b="1" u="sng" dirty="0" smtClean="0"/>
              <a:t>ً-</a:t>
            </a:r>
            <a:r>
              <a:rPr lang="ar-EG" sz="2600" b="1" u="sng" dirty="0" smtClean="0"/>
              <a:t> </a:t>
            </a:r>
            <a:r>
              <a:rPr lang="ar-SA" sz="2600" b="1" u="sng" dirty="0" smtClean="0"/>
              <a:t>الضمير أو الوازع الديني</a:t>
            </a:r>
            <a:r>
              <a:rPr lang="ar-EG" sz="2600" b="1" u="sng" dirty="0" smtClean="0"/>
              <a:t>:</a:t>
            </a:r>
            <a:r>
              <a:rPr lang="ar-SA" sz="2600" b="1" u="sng" dirty="0" smtClean="0"/>
              <a:t> </a:t>
            </a:r>
            <a:r>
              <a:rPr lang="ar-SA" sz="2600" b="1" dirty="0" smtClean="0"/>
              <a:t>ونعني </a:t>
            </a:r>
            <a:r>
              <a:rPr lang="ar-SA" sz="2600" b="1" dirty="0" err="1" smtClean="0"/>
              <a:t>به</a:t>
            </a:r>
            <a:r>
              <a:rPr lang="ar-SA" sz="2600" b="1" dirty="0" smtClean="0"/>
              <a:t> ذلك الشعور الخفي الذي نحس </a:t>
            </a:r>
            <a:r>
              <a:rPr lang="ar-SA" sz="2600" b="1" dirty="0" err="1" smtClean="0"/>
              <a:t>به</a:t>
            </a:r>
            <a:r>
              <a:rPr lang="ar-SA" sz="2600" b="1" dirty="0" smtClean="0"/>
              <a:t> في أعماق نفوسنا, ينادينا ويدفعنا إلى ممارسة فعل أو الكف عنه. وحين نستجيب له يغمرنا شعور عارم بالراحة واللذة. وأما إذا </a:t>
            </a:r>
            <a:r>
              <a:rPr lang="ar-SA" sz="2600" b="1" dirty="0" err="1" smtClean="0"/>
              <a:t>تجاهلناه</a:t>
            </a:r>
            <a:r>
              <a:rPr lang="ar-SA" sz="2600" b="1" dirty="0" smtClean="0"/>
              <a:t> حصل معنا العكس تماماً, فتشعرنا بالانقباض والألم النفسي (ويسمى بوخز الضمير), ونلوم أنفسنا على ذلك التقصير, ولا نريد أن يطلع عليه أحد. </a:t>
            </a:r>
          </a:p>
          <a:p>
            <a:pPr algn="just"/>
            <a:r>
              <a:rPr lang="ar-SA" sz="2600" b="1" dirty="0" smtClean="0"/>
              <a:t>وهذا الضمير إنما يتكون في الفرد في أولى سِنِي حياته ومن خلال القيم التي تغرس فيه, والثقافة التي ينشأ عليها, والتربية التي يتلقاها, والبيئة المحيطة </a:t>
            </a:r>
            <a:r>
              <a:rPr lang="ar-SA" sz="2600" b="1" dirty="0" err="1" smtClean="0"/>
              <a:t>به</a:t>
            </a:r>
            <a:r>
              <a:rPr lang="ar-SA" sz="2600" b="1" dirty="0" smtClean="0"/>
              <a:t>. ومن هنا كان دور الدين قوياً بل أساساً في نشأته وصياغته في المجتمع الإسلامي. ولعل في قول النبي عليه الصلاة والسلام : ”الْبِرُّ ما اطْمَأَنَّ إليه الْقَلْبُ وَاطْمَأَنَّتْ إليه النَّفْسُ وَالإِثْمُ ما حَاكَ في الْقَلْبِ وَتَرَدَّدَ في الصَّدْرِ“ ما يشير إلى هذا الضمير الخفي أو الوازع الديني, الذي يكون رقيباً على تصرفات المسلم, فيدفعه إلى طيب الأفعال, والأقوال ولو لم تكن نصوص الشرع آمرة بها, وتكفه عن الفعل الذي لا يليق, ولو لم تكن نصوص الشرع ناهية عنها.</a:t>
            </a:r>
            <a:endParaRPr lang="ar-EG" sz="2600" b="1" dirty="0" smtClean="0"/>
          </a:p>
          <a:p>
            <a:pPr algn="just"/>
            <a:endParaRPr lang="en-US" dirty="0">
              <a:cs typeface="Traditional Arabic"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 العوامل الخارجية:</a:t>
            </a:r>
            <a:endParaRPr lang="ar-SA" sz="3600" b="1" dirty="0"/>
          </a:p>
        </p:txBody>
      </p:sp>
      <p:sp>
        <p:nvSpPr>
          <p:cNvPr id="3" name="عنصر نائب للمحتوى 2"/>
          <p:cNvSpPr>
            <a:spLocks noGrp="1"/>
          </p:cNvSpPr>
          <p:nvPr>
            <p:ph idx="1"/>
          </p:nvPr>
        </p:nvSpPr>
        <p:spPr>
          <a:xfrm>
            <a:off x="228600" y="1371600"/>
            <a:ext cx="9296400" cy="4754563"/>
          </a:xfrm>
        </p:spPr>
        <p:txBody>
          <a:bodyPr/>
          <a:lstStyle/>
          <a:p>
            <a:pPr lvl="0" algn="just" rtl="1"/>
            <a:r>
              <a:rPr lang="ar-SA" sz="2600" b="1" u="sng" dirty="0" smtClean="0"/>
              <a:t>أولاً- المجتمع: </a:t>
            </a:r>
            <a:r>
              <a:rPr lang="ar-SA" sz="2600" b="1" dirty="0" smtClean="0"/>
              <a:t>أمر الله سبحانه جماعة المسلمين أن يراقبوا سلوك الأفراد داخل المجتمع</a:t>
            </a:r>
            <a:r>
              <a:rPr lang="ar-EG" sz="2600" b="1" dirty="0" smtClean="0"/>
              <a:t>،</a:t>
            </a:r>
            <a:r>
              <a:rPr lang="ar-SA" sz="2600" b="1" dirty="0" smtClean="0"/>
              <a:t> وأن يأخذوا على يد الشارد منهم, والمنحرف عن جادة الحق</a:t>
            </a:r>
            <a:r>
              <a:rPr lang="ar-EG" sz="2600" b="1" dirty="0" smtClean="0"/>
              <a:t>،</a:t>
            </a:r>
            <a:r>
              <a:rPr lang="ar-SA" sz="2600" b="1" dirty="0" smtClean="0"/>
              <a:t> وأن يعاقبوه ليكون زاجراً له ورادعاً لغيره. قال تعالى: </a:t>
            </a:r>
            <a:r>
              <a:rPr lang="ar-EG" sz="2600" b="1" dirty="0" smtClean="0"/>
              <a:t>{</a:t>
            </a:r>
            <a:r>
              <a:rPr lang="ar-SA" sz="2600" b="1" dirty="0" smtClean="0"/>
              <a:t>وَالسَّارِقُ وَالسَّارِقَةُ فَاقْطَعُوا أَيْدِيَهُمَا جَزَاءً بِمَا كَسَبَا نَكَالًا مِنَ اللهِ} {المائدة:38}, وقال تعالى: </a:t>
            </a:r>
            <a:r>
              <a:rPr lang="ar-EG" sz="2600" b="1" dirty="0" smtClean="0"/>
              <a:t>{</a:t>
            </a:r>
            <a:r>
              <a:rPr lang="ar-SA" sz="2600" b="1" dirty="0" smtClean="0"/>
              <a:t>الزَّانِيَةُ وَالزَّانِي فَاجْلِدُوا كُلَّ وَاحِدٍ مِنْهُمَا مِئَةَ جَلْدَةٍ وَلَا </a:t>
            </a:r>
            <a:r>
              <a:rPr lang="ar-SA" sz="2600" b="1" dirty="0" err="1" smtClean="0"/>
              <a:t>تَأْخُذْكُمْ</a:t>
            </a:r>
            <a:r>
              <a:rPr lang="ar-SA" sz="2600" b="1" dirty="0" smtClean="0"/>
              <a:t> </a:t>
            </a:r>
            <a:r>
              <a:rPr lang="ar-SA" sz="2600" b="1" dirty="0" err="1" smtClean="0"/>
              <a:t>بِهِمَا</a:t>
            </a:r>
            <a:r>
              <a:rPr lang="ar-SA" sz="2600" b="1" dirty="0" smtClean="0"/>
              <a:t> رَأْفَةٌ فِي دِينِ اللهِ إِنْ كُنْتُمْ تُؤْمِنُونَ بِاللهِ وَاليَوْمِ الآَخِرِ} {النور:2}, ويقول الرسول صلى الله عليه وسلم: </a:t>
            </a:r>
            <a:r>
              <a:rPr lang="ar-EG" sz="2600" b="1" dirty="0" smtClean="0"/>
              <a:t>"</a:t>
            </a:r>
            <a:r>
              <a:rPr lang="ar-SA" sz="2600" b="1" dirty="0" smtClean="0"/>
              <a:t>من رأى منكم منكراً</a:t>
            </a:r>
            <a:r>
              <a:rPr lang="ar-EG" sz="2600" b="1" dirty="0" smtClean="0"/>
              <a:t>،</a:t>
            </a:r>
            <a:r>
              <a:rPr lang="ar-SA" sz="2600" b="1" dirty="0" smtClean="0"/>
              <a:t> فليغيره بيده</a:t>
            </a:r>
            <a:r>
              <a:rPr lang="ar-EG" sz="2600" b="1" dirty="0" smtClean="0"/>
              <a:t>،</a:t>
            </a:r>
            <a:r>
              <a:rPr lang="ar-SA" sz="2600" b="1" dirty="0" smtClean="0"/>
              <a:t> فإن لم يستطع فبلسانه</a:t>
            </a:r>
            <a:r>
              <a:rPr lang="ar-EG" sz="2600" b="1" dirty="0" smtClean="0"/>
              <a:t>،</a:t>
            </a:r>
            <a:r>
              <a:rPr lang="ar-SA" sz="2600" b="1" dirty="0" smtClean="0"/>
              <a:t> فإن لم يستطع فبقلبه</a:t>
            </a:r>
            <a:r>
              <a:rPr lang="ar-EG" sz="2600" b="1" dirty="0" smtClean="0"/>
              <a:t>،</a:t>
            </a:r>
            <a:r>
              <a:rPr lang="ar-SA" sz="2600" b="1" dirty="0" smtClean="0"/>
              <a:t> وذلك أضعف الإيمان</a:t>
            </a:r>
            <a:r>
              <a:rPr lang="ar-EG" sz="2600" b="1" dirty="0" smtClean="0"/>
              <a:t>"</a:t>
            </a:r>
            <a:r>
              <a:rPr lang="ar-EG" sz="2600" b="1" baseline="30000" dirty="0" smtClean="0"/>
              <a:t>(3</a:t>
            </a:r>
            <a:r>
              <a:rPr lang="ar-SA" sz="2600" b="1" baseline="30000" dirty="0" smtClean="0"/>
              <a:t>)</a:t>
            </a:r>
            <a:r>
              <a:rPr lang="ar-SA" sz="2600" b="1" dirty="0" smtClean="0"/>
              <a:t>.</a:t>
            </a:r>
            <a:r>
              <a:rPr lang="ar-SA" sz="2600" b="1" baseline="30000" dirty="0" smtClean="0"/>
              <a:t> </a:t>
            </a:r>
            <a:r>
              <a:rPr lang="ar-SA" sz="2600" b="1" dirty="0" smtClean="0"/>
              <a:t>فالأمة كلها مطالبة بأن تراقب أفعال أبنائها وتصرفاتهم</a:t>
            </a:r>
            <a:r>
              <a:rPr lang="ar-EG" sz="2600" b="1" dirty="0" smtClean="0"/>
              <a:t>؛</a:t>
            </a:r>
            <a:r>
              <a:rPr lang="ar-SA" sz="2600" b="1" dirty="0" smtClean="0"/>
              <a:t> فتأمرهم بالمعروف</a:t>
            </a:r>
            <a:r>
              <a:rPr lang="ar-EG" sz="2600" b="1" dirty="0" smtClean="0"/>
              <a:t>،</a:t>
            </a:r>
            <a:r>
              <a:rPr lang="ar-SA" sz="2600" b="1" dirty="0" smtClean="0"/>
              <a:t> وتنهاهم عن المنكر</a:t>
            </a:r>
            <a:r>
              <a:rPr lang="ar-EG" sz="2600" b="1" dirty="0" smtClean="0"/>
              <a:t>،</a:t>
            </a:r>
            <a:r>
              <a:rPr lang="ar-SA" sz="2600" b="1" dirty="0" smtClean="0"/>
              <a:t> وتأخذ على يد الظالم والعابث</a:t>
            </a:r>
            <a:r>
              <a:rPr lang="ar-EG" sz="2600" b="1" dirty="0" smtClean="0"/>
              <a:t>،</a:t>
            </a:r>
            <a:r>
              <a:rPr lang="ar-SA" sz="2600" b="1" dirty="0" smtClean="0"/>
              <a:t> وإلا نال جميعهم شؤم المعصية وشرورها. قال تعالى محذراً من ذلك: </a:t>
            </a:r>
            <a:r>
              <a:rPr lang="ar-EG" sz="2600" b="1" dirty="0" smtClean="0"/>
              <a:t>{</a:t>
            </a:r>
            <a:r>
              <a:rPr lang="ar-SA" sz="2600" b="1" dirty="0" smtClean="0"/>
              <a:t>وَاتَّقُوا فِتْنَةً لَا </a:t>
            </a:r>
            <a:r>
              <a:rPr lang="ar-SA" sz="2600" b="1" dirty="0" err="1" smtClean="0"/>
              <a:t>تُصِيبَنَّ</a:t>
            </a:r>
            <a:r>
              <a:rPr lang="ar-SA" sz="2600" b="1" dirty="0" smtClean="0"/>
              <a:t> الَّذِينَ ظَلَمُوا مِنْكُمْ خَاصَّةً}</a:t>
            </a:r>
            <a:r>
              <a:rPr lang="ar-EG" sz="2600" b="1" dirty="0" smtClean="0"/>
              <a:t> </a:t>
            </a:r>
            <a:r>
              <a:rPr lang="ar-SA" sz="2600" b="1" dirty="0" smtClean="0"/>
              <a:t>{الأنفال:25}. </a:t>
            </a:r>
            <a:endParaRPr lang="en-US" sz="2600" b="1" dirty="0" smtClean="0"/>
          </a:p>
          <a:p>
            <a:endParaRPr lang="ar-SA" sz="1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609600" y="457200"/>
            <a:ext cx="8763000" cy="4093428"/>
          </a:xfrm>
          <a:prstGeom prst="rect">
            <a:avLst/>
          </a:prstGeom>
        </p:spPr>
        <p:txBody>
          <a:bodyPr wrap="square">
            <a:spAutoFit/>
          </a:bodyPr>
          <a:lstStyle/>
          <a:p>
            <a:pPr algn="just"/>
            <a:r>
              <a:rPr lang="ar-SA" sz="2600" b="1" u="sng" dirty="0" smtClean="0"/>
              <a:t>ثانياً</a:t>
            </a:r>
            <a:r>
              <a:rPr lang="ar-EG" sz="2600" b="1" u="sng" dirty="0" smtClean="0"/>
              <a:t>: </a:t>
            </a:r>
            <a:r>
              <a:rPr lang="ar-SA" sz="2600" b="1" u="sng" dirty="0" smtClean="0"/>
              <a:t>السلطة الحاكمة</a:t>
            </a:r>
            <a:r>
              <a:rPr lang="ar-EG" sz="2600" b="1" u="sng" dirty="0" smtClean="0"/>
              <a:t>:</a:t>
            </a:r>
            <a:r>
              <a:rPr lang="ar-SA" sz="2600" b="1" u="sng" dirty="0" smtClean="0">
                <a:cs typeface="Traditional Arabic" pitchFamily="2" charset="-78"/>
              </a:rPr>
              <a:t> </a:t>
            </a:r>
            <a:r>
              <a:rPr lang="ar-SA" sz="2600" b="1" dirty="0" smtClean="0"/>
              <a:t>إن أهم واجبات السلطة الحاكمة (والمتمثلة بولي الأمر أو من ينوب عنه) هو حملُ الناس</a:t>
            </a:r>
            <a:r>
              <a:rPr lang="ar-EG" sz="2600" b="1" dirty="0" smtClean="0"/>
              <a:t>ِ</a:t>
            </a:r>
            <a:r>
              <a:rPr lang="ar-SA" sz="2600" b="1" dirty="0" smtClean="0"/>
              <a:t> على الالتزام بحدود </a:t>
            </a:r>
            <a:r>
              <a:rPr lang="ar-SA" sz="2600" b="1" dirty="0" err="1" smtClean="0"/>
              <a:t>الشرع</a:t>
            </a:r>
            <a:r>
              <a:rPr lang="ar-SA" sz="2600" b="1" dirty="0" smtClean="0"/>
              <a:t> الحنيف أمراً ونهياً</a:t>
            </a:r>
            <a:r>
              <a:rPr lang="ar-EG" sz="2600" b="1" dirty="0" smtClean="0"/>
              <a:t>،</a:t>
            </a:r>
            <a:r>
              <a:rPr lang="ar-SA" sz="2600" b="1" dirty="0" smtClean="0"/>
              <a:t> والتحلي بالأخلاق النبيلة</a:t>
            </a:r>
            <a:r>
              <a:rPr lang="ar-EG" sz="2600" b="1" dirty="0" smtClean="0"/>
              <a:t>،</a:t>
            </a:r>
            <a:r>
              <a:rPr lang="ar-SA" sz="2600" b="1" dirty="0" smtClean="0"/>
              <a:t> والابتعاد عن السلوك المنحرف. وقد لخص الإمام </a:t>
            </a:r>
            <a:r>
              <a:rPr lang="ar-SA" sz="2600" b="1" dirty="0" err="1" smtClean="0"/>
              <a:t>الماوردي</a:t>
            </a:r>
            <a:r>
              <a:rPr lang="ar-SA" sz="2600" b="1" dirty="0" smtClean="0"/>
              <a:t> رحمه الله مهام ولي الأمر هذه في كتابه الأحكام السلطانية في أربع كلمات فقال: هي "حراسة الدين</a:t>
            </a:r>
            <a:r>
              <a:rPr lang="ar-EG" sz="2600" b="1" dirty="0" smtClean="0"/>
              <a:t>،</a:t>
            </a:r>
            <a:r>
              <a:rPr lang="ar-SA" sz="2600" b="1" dirty="0" smtClean="0"/>
              <a:t> وسياسة الدنيا"</a:t>
            </a:r>
            <a:r>
              <a:rPr lang="ar-EG" sz="2600" b="1" dirty="0" smtClean="0"/>
              <a:t>.</a:t>
            </a:r>
          </a:p>
          <a:p>
            <a:pPr lvl="0" algn="just"/>
            <a:r>
              <a:rPr lang="ar-SA" sz="2600" b="1" dirty="0" smtClean="0"/>
              <a:t>وحراسة الدين إنما تكون بتطبيق الشريعة, وردع الخارج عليها. وأما سياسة الدنيا فتكون بمنع المنازعات, وقطع الخصومات, وتحقيق العدل بين الرعية, وإيصال الحقوق إلى أصحابها. </a:t>
            </a:r>
            <a:endParaRPr lang="ar-EG" sz="2600" b="1" dirty="0" smtClean="0"/>
          </a:p>
          <a:p>
            <a:pPr lvl="0" algn="just"/>
            <a:r>
              <a:rPr lang="ar-SA" sz="2600" b="1" dirty="0" smtClean="0"/>
              <a:t>ولا شك أن ولي الأمر لن يستطيع أن يحقق ذلك كله من خلال شخصه وبمفرده, بل عليه أن يستعين بأناسٍ صالحين أقوياء أمناء ليكونوا له عوناً على الأمور.</a:t>
            </a:r>
            <a:endParaRPr lang="en-US"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sz="3600" b="1" dirty="0" smtClean="0"/>
              <a:t>- خصائص الإلزام الخُلُقي:</a:t>
            </a:r>
            <a:endParaRPr lang="ar-SA" sz="3600"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800" b="1" dirty="0" smtClean="0"/>
              <a:t>يمتاز الإلزام الخلقي في الإسلام بجملة من الخصائص أهمها:</a:t>
            </a:r>
            <a:endParaRPr lang="en-US" sz="2800" b="1" dirty="0" smtClean="0"/>
          </a:p>
          <a:p>
            <a:pPr lvl="0" algn="just" rtl="1">
              <a:buFont typeface="Arial" pitchFamily="34" charset="0"/>
              <a:buChar char="•"/>
            </a:pPr>
            <a:r>
              <a:rPr lang="ar-SA" sz="2600" b="1" dirty="0" smtClean="0"/>
              <a:t>الإلزام بقدر الاستطاعة, [لَا يُكَلِّفُ اللهُ نَفْسًا إِلَّا وُسْعَهَا] {البقرة:286}, فلا تكليف إلا بقدر الطاقة والاستطاعة, وهذا مبدأ يقتضيه العدل الإلهي, كما يقتضيه الخلق القويم.</a:t>
            </a:r>
            <a:endParaRPr lang="en-US" sz="2600" b="1" dirty="0" smtClean="0"/>
          </a:p>
          <a:p>
            <a:pPr lvl="0" algn="just" rtl="1">
              <a:buFont typeface="Arial" pitchFamily="34" charset="0"/>
              <a:buChar char="•"/>
            </a:pPr>
            <a:r>
              <a:rPr lang="ar-SA" sz="2600" b="1" dirty="0" smtClean="0"/>
              <a:t>اليسر في التطبيق, [يُرِيدُ اللهُ بِكُمُ اليُسْرَ وَلَا يُرِيدُ بِكُمُ العُسْرَ] {البقرة:185}, إذ لم يشرع لنا من التكاليف ما من شأنه أن يوقعنا في الحرج والمشقة.</a:t>
            </a:r>
            <a:endParaRPr lang="en-US" sz="2600" b="1" dirty="0" smtClean="0"/>
          </a:p>
          <a:p>
            <a:pPr algn="just" rtl="1">
              <a:buFont typeface="Arial" pitchFamily="34" charset="0"/>
              <a:buChar char="•"/>
            </a:pPr>
            <a:r>
              <a:rPr lang="ar-SA" sz="2600" b="1" dirty="0" smtClean="0"/>
              <a:t>مراعاة الأحوال الاستثنائية, كما في إعفاء العجزة والضعفاء والمرضى عن الجهاد,</a:t>
            </a:r>
            <a:r>
              <a:rPr lang="ar-SA" sz="2600" dirty="0" smtClean="0"/>
              <a:t> </a:t>
            </a:r>
            <a:r>
              <a:rPr lang="ar-EG" sz="2600" b="1" dirty="0" smtClean="0"/>
              <a:t>قال تعالى:</a:t>
            </a:r>
            <a:r>
              <a:rPr lang="ar-SA" sz="2600" b="1" dirty="0" smtClean="0"/>
              <a:t> {لَيْسَ عَلَى الأَعْمَى حَرَجٌ وَلَا عَلَى الأَعْرَجِ حَرَجٌ وَلَا عَلَى المَرِيضِ حَرَجٌ] {الفتح:17}, وكما في الترخص بالتلفظ بلسانه بالكفر مع بقاء قلبه مطمئناً بالإيمان</a:t>
            </a:r>
            <a:r>
              <a:rPr lang="ar-EG" sz="2600" b="1" dirty="0" smtClean="0"/>
              <a:t>، قال تعالى:</a:t>
            </a:r>
            <a:r>
              <a:rPr lang="ar-SA" sz="2600" b="1" dirty="0" smtClean="0"/>
              <a:t> [مَنْ كَفَرَ بِاللهِ مِنْ بَعْدِ إِيمَانِهِ إِلَّا مَنْ أُكْرِهَ وَقَلْبُهُ مُطْمَئِنٌّ بِالإِيمَانِ وَلَكِنْ مَنْ شَرَحَ بِالكُفْرِ صَدْراً] {النحل:106} .</a:t>
            </a:r>
            <a:endParaRPr lang="en-US" sz="2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ثانياً: المسؤولية:</a:t>
            </a:r>
            <a:endParaRPr lang="ar-SA" dirty="0"/>
          </a:p>
        </p:txBody>
      </p:sp>
      <p:sp>
        <p:nvSpPr>
          <p:cNvPr id="3" name="عنصر نائب للمحتوى 2"/>
          <p:cNvSpPr>
            <a:spLocks noGrp="1"/>
          </p:cNvSpPr>
          <p:nvPr>
            <p:ph idx="1"/>
          </p:nvPr>
        </p:nvSpPr>
        <p:spPr>
          <a:xfrm>
            <a:off x="76200" y="1600200"/>
            <a:ext cx="9601200" cy="4297363"/>
          </a:xfrm>
        </p:spPr>
        <p:txBody>
          <a:bodyPr/>
          <a:lstStyle/>
          <a:p>
            <a:pPr lvl="0" rtl="1"/>
            <a:r>
              <a:rPr lang="ar-SA" sz="2800" b="1" dirty="0" smtClean="0"/>
              <a:t>تعريفها: هي "التزام الشخص بما يصدر عنه قولاً أو عملاً". </a:t>
            </a:r>
          </a:p>
          <a:p>
            <a:pPr lvl="0" rtl="1"/>
            <a:r>
              <a:rPr lang="ar-SA" sz="2800" b="1" dirty="0" smtClean="0"/>
              <a:t>أو هي: "تحمل الشخص نتيجة التزاماته وقراراته واختياراته العملية من الناحية الإيجابية والسلبية أمام اللّه".</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pPr rtl="1"/>
            <a:r>
              <a:rPr lang="ar-SA" sz="3600" b="1" dirty="0" smtClean="0"/>
              <a:t>- شروط المسؤولية:</a:t>
            </a:r>
            <a:endParaRPr lang="ar-SA" sz="3600" b="1" dirty="0"/>
          </a:p>
        </p:txBody>
      </p:sp>
      <p:sp>
        <p:nvSpPr>
          <p:cNvPr id="3" name="عنصر نائب لرقم الشريحة 2"/>
          <p:cNvSpPr>
            <a:spLocks noGrp="1"/>
          </p:cNvSpPr>
          <p:nvPr>
            <p:ph type="sldNum" sz="quarter" idx="10"/>
          </p:nvPr>
        </p:nvSpPr>
        <p:spPr/>
        <p:txBody>
          <a:bodyPr/>
          <a:lstStyle/>
          <a:p>
            <a:pPr>
              <a:defRPr/>
            </a:pPr>
            <a:fld id="{47F32DCD-742E-4DAD-9300-9CC48CFF2C0B}" type="slidenum">
              <a:rPr lang="ar-SA" smtClean="0"/>
              <a:pPr>
                <a:defRPr/>
              </a:pPr>
              <a:t>14</a:t>
            </a:fld>
            <a:endParaRPr lang="en-US"/>
          </a:p>
        </p:txBody>
      </p:sp>
      <p:sp>
        <p:nvSpPr>
          <p:cNvPr id="4" name="مستطيل 3"/>
          <p:cNvSpPr/>
          <p:nvPr/>
        </p:nvSpPr>
        <p:spPr>
          <a:xfrm>
            <a:off x="304800" y="1143000"/>
            <a:ext cx="9220200" cy="4969847"/>
          </a:xfrm>
          <a:prstGeom prst="rect">
            <a:avLst/>
          </a:prstGeom>
        </p:spPr>
        <p:txBody>
          <a:bodyPr wrap="square">
            <a:spAutoFit/>
          </a:bodyPr>
          <a:lstStyle/>
          <a:p>
            <a:pPr lvl="0" algn="just"/>
            <a:r>
              <a:rPr lang="ar-SA" sz="2600" b="1" dirty="0" smtClean="0"/>
              <a:t>تتمثل الشروط الضرورية لمسئولياتنا أمام اللّه ثم أمام أنفسنا فيما يلي: </a:t>
            </a:r>
            <a:endParaRPr lang="en-US" sz="2600" b="1" dirty="0" smtClean="0"/>
          </a:p>
          <a:p>
            <a:pPr lvl="0" algn="just"/>
            <a:r>
              <a:rPr lang="ar-EG" sz="2600" b="1" dirty="0" smtClean="0"/>
              <a:t>1- الأهلية</a:t>
            </a:r>
            <a:r>
              <a:rPr lang="ar-SA" sz="2600" b="1" dirty="0" smtClean="0"/>
              <a:t>, وذلك بأن يكون الشخص أهلاً لتحمل المسؤولية (فيكون بالغ</a:t>
            </a:r>
            <a:r>
              <a:rPr lang="ar-EG" sz="2600" b="1" dirty="0" smtClean="0"/>
              <a:t>ً</a:t>
            </a:r>
            <a:r>
              <a:rPr lang="ar-SA" sz="2600" b="1" dirty="0" smtClean="0"/>
              <a:t>ا عاقلاً), وإلا فلو كان مجنوناً أو صغيراً (دون سن البلوغ) </a:t>
            </a:r>
            <a:r>
              <a:rPr lang="ar-EG" sz="2600" b="1" dirty="0" smtClean="0"/>
              <a:t>ف</a:t>
            </a:r>
            <a:r>
              <a:rPr lang="ar-SA" sz="2600" b="1" dirty="0" smtClean="0"/>
              <a:t>إنه </a:t>
            </a:r>
            <a:r>
              <a:rPr lang="ar-EG" sz="2600" b="1" dirty="0" smtClean="0"/>
              <a:t>ل</a:t>
            </a:r>
            <a:r>
              <a:rPr lang="ar-SA" sz="2600" b="1" dirty="0" smtClean="0"/>
              <a:t>ا </a:t>
            </a:r>
            <a:r>
              <a:rPr lang="ar-EG" sz="2600" b="1" dirty="0" smtClean="0"/>
              <a:t>ي</a:t>
            </a:r>
            <a:r>
              <a:rPr lang="ar-SA" sz="2600" b="1" dirty="0" smtClean="0"/>
              <a:t>كون </a:t>
            </a:r>
            <a:r>
              <a:rPr lang="ar-EG" sz="2600" b="1" dirty="0" smtClean="0"/>
              <a:t>من أهل المسؤولية؛ </a:t>
            </a:r>
            <a:r>
              <a:rPr lang="ar-SA" sz="2600" b="1" dirty="0" smtClean="0"/>
              <a:t>لحديث</a:t>
            </a:r>
            <a:r>
              <a:rPr lang="ar-EG" sz="2600" b="1" dirty="0" smtClean="0"/>
              <a:t>:</a:t>
            </a:r>
            <a:r>
              <a:rPr lang="ar-SA" sz="2600" b="1" dirty="0" smtClean="0"/>
              <a:t> ”رفع القلم عن ثلاث: عن المجنون حتى يفيق</a:t>
            </a:r>
            <a:r>
              <a:rPr lang="ar-EG" sz="2600" b="1" dirty="0" smtClean="0"/>
              <a:t>،</a:t>
            </a:r>
            <a:r>
              <a:rPr lang="ar-SA" sz="2600" b="1" dirty="0" smtClean="0"/>
              <a:t> وعن الصبي حتى يحتلم</a:t>
            </a:r>
            <a:r>
              <a:rPr lang="ar-EG" sz="2600" b="1" dirty="0" smtClean="0"/>
              <a:t>،</a:t>
            </a:r>
            <a:r>
              <a:rPr lang="ar-SA" sz="2600" b="1" dirty="0" smtClean="0"/>
              <a:t> وعن النائم حتى يستيقظ</a:t>
            </a:r>
            <a:r>
              <a:rPr lang="ar-EG" sz="2600" b="1" dirty="0" smtClean="0"/>
              <a:t>”</a:t>
            </a:r>
            <a:r>
              <a:rPr lang="ar-SA" sz="2600" b="1" baseline="30000" dirty="0" smtClean="0"/>
              <a:t>.</a:t>
            </a:r>
          </a:p>
          <a:p>
            <a:pPr algn="just"/>
            <a:r>
              <a:rPr lang="ar-EG" sz="2600" b="1" dirty="0" smtClean="0"/>
              <a:t>2- الإرادة:</a:t>
            </a:r>
            <a:r>
              <a:rPr lang="ar-SA" sz="2600" b="1" dirty="0" smtClean="0"/>
              <a:t> أي أن يكون العمل نابعاً من إرادته</a:t>
            </a:r>
            <a:r>
              <a:rPr lang="ar-EG" sz="2600" b="1" dirty="0" smtClean="0"/>
              <a:t>،</a:t>
            </a:r>
            <a:r>
              <a:rPr lang="ar-SA" sz="2600" b="1" dirty="0" smtClean="0"/>
              <a:t> وإلا فلو كان العمل لا إرادياً كما في الخطأ</a:t>
            </a:r>
            <a:r>
              <a:rPr lang="ar-EG" sz="2600" b="1" dirty="0" smtClean="0"/>
              <a:t>،</a:t>
            </a:r>
            <a:r>
              <a:rPr lang="ar-SA" sz="2600" b="1" dirty="0" smtClean="0"/>
              <a:t> أو في حالة النائم</a:t>
            </a:r>
            <a:r>
              <a:rPr lang="ar-EG" sz="2600" b="1" dirty="0" smtClean="0"/>
              <a:t>،</a:t>
            </a:r>
            <a:r>
              <a:rPr lang="ar-SA" sz="2600" b="1" dirty="0" smtClean="0"/>
              <a:t> أو كان صاحبه مكرهاً, لم يتحمل مسؤولية تصرفه</a:t>
            </a:r>
            <a:r>
              <a:rPr lang="ar-EG" sz="2600" b="1" dirty="0" smtClean="0"/>
              <a:t>؛</a:t>
            </a:r>
            <a:r>
              <a:rPr lang="ar-SA" sz="2600" b="1" dirty="0" smtClean="0"/>
              <a:t> لحديث: </a:t>
            </a:r>
            <a:r>
              <a:rPr lang="ar-EG" sz="2600" b="1" dirty="0" smtClean="0"/>
              <a:t>"</a:t>
            </a:r>
            <a:r>
              <a:rPr lang="ar-SA" sz="2600" b="1" dirty="0" smtClean="0"/>
              <a:t>رفع عن أمتي الخطأ والنسيان وما </a:t>
            </a:r>
            <a:r>
              <a:rPr lang="ar-SA" sz="2600" b="1" dirty="0" err="1" smtClean="0"/>
              <a:t>استكرهوا</a:t>
            </a:r>
            <a:r>
              <a:rPr lang="ar-SA" sz="2600" b="1" dirty="0" smtClean="0"/>
              <a:t> عليه“. </a:t>
            </a:r>
          </a:p>
          <a:p>
            <a:pPr algn="just"/>
            <a:r>
              <a:rPr lang="ar-EG" sz="2600" b="1" dirty="0" smtClean="0"/>
              <a:t>3- النية</a:t>
            </a:r>
            <a:r>
              <a:rPr lang="ar-SA" sz="2600" b="1" dirty="0" smtClean="0"/>
              <a:t>, إذ المسؤولية </a:t>
            </a:r>
            <a:r>
              <a:rPr lang="ar-SA" sz="2600" b="1" dirty="0" err="1" smtClean="0"/>
              <a:t>الحقيقية</a:t>
            </a:r>
            <a:r>
              <a:rPr lang="ar-SA" sz="2600" b="1" dirty="0" smtClean="0"/>
              <a:t> عند الله إنما هي على النية والقصد دون ظاهر السلوك</a:t>
            </a:r>
            <a:r>
              <a:rPr lang="ar-EG" sz="2600" b="1" dirty="0" smtClean="0"/>
              <a:t>؛</a:t>
            </a:r>
            <a:r>
              <a:rPr lang="ar-SA" sz="2600" b="1" dirty="0" smtClean="0"/>
              <a:t> أي أن تتجه النية من الشخص إلى العمل</a:t>
            </a:r>
            <a:r>
              <a:rPr lang="ar-EG" sz="2600" b="1" dirty="0" smtClean="0"/>
              <a:t>،</a:t>
            </a:r>
            <a:r>
              <a:rPr lang="ar-SA" sz="2600" b="1" dirty="0" smtClean="0"/>
              <a:t> وأن يعمل حقيقة. وهذا هو المطلوب من الإنسان</a:t>
            </a:r>
            <a:r>
              <a:rPr lang="ar-EG" sz="2600" b="1" dirty="0" smtClean="0"/>
              <a:t>،</a:t>
            </a:r>
            <a:r>
              <a:rPr lang="ar-SA" sz="2600" b="1" dirty="0" smtClean="0"/>
              <a:t> </a:t>
            </a:r>
            <a:r>
              <a:rPr lang="ar-SA" sz="2600" b="1" dirty="0" err="1" smtClean="0"/>
              <a:t>وبه</a:t>
            </a:r>
            <a:r>
              <a:rPr lang="ar-SA" sz="2600" b="1" dirty="0" smtClean="0"/>
              <a:t> ينتهي مجال الفعل الأخلاقي، وأما النتائج والمعطيات فلسنا </a:t>
            </a:r>
            <a:r>
              <a:rPr lang="ar-SA" sz="2600" b="1" dirty="0" err="1" smtClean="0"/>
              <a:t>مسؤولين</a:t>
            </a:r>
            <a:r>
              <a:rPr lang="ar-SA" sz="2600" b="1" dirty="0" smtClean="0"/>
              <a:t> عنها</a:t>
            </a:r>
            <a:r>
              <a:rPr lang="ar-EG" sz="2600" b="1" dirty="0" smtClean="0"/>
              <a:t>،</a:t>
            </a:r>
            <a:r>
              <a:rPr lang="ar-SA" sz="2600" b="1" dirty="0" smtClean="0"/>
              <a:t> بل أمرها بيد اللّه تعالى. </a:t>
            </a:r>
            <a:r>
              <a:rPr lang="ar-EG" sz="2600" b="1" dirty="0" smtClean="0"/>
              <a:t>قال </a:t>
            </a:r>
            <a:r>
              <a:rPr lang="ar-SA" sz="2600" b="1" dirty="0" smtClean="0"/>
              <a:t>صلى الله عليه وسلم في بيان هذه الحقيقة</a:t>
            </a:r>
            <a:endParaRPr lang="en-US" sz="26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457200" y="609600"/>
            <a:ext cx="8915400" cy="4924425"/>
          </a:xfrm>
          <a:prstGeom prst="rect">
            <a:avLst/>
          </a:prstGeom>
        </p:spPr>
        <p:txBody>
          <a:bodyPr wrap="square">
            <a:spAutoFit/>
          </a:bodyPr>
          <a:lstStyle/>
          <a:p>
            <a:pPr algn="just"/>
            <a:r>
              <a:rPr lang="ar-SA" sz="2600" b="1" dirty="0" smtClean="0"/>
              <a:t>(إنما الأعمال بالنيات, وإنما لكل امرئ ما نوى), كما يؤكده قول الله تعالى: [لَا يُؤَاخِذُكُمُ اللهُ بِاللَّغْوِ فِي أَيْمَانِكُمْ وَلَكِنْ يُؤَاخِذُكُمْ بِمَا كَسَبَتْ قُلُوبُكُمْ] {البقرة:225}. وعليه فإن الإنسان غير </a:t>
            </a:r>
            <a:r>
              <a:rPr lang="ar-SA" sz="2600" b="1" dirty="0" err="1" smtClean="0"/>
              <a:t>مسؤول</a:t>
            </a:r>
            <a:r>
              <a:rPr lang="ar-SA" sz="2600" b="1" dirty="0" smtClean="0"/>
              <a:t> عن أعماله اللاإرادية, لأنه لا مسؤولية من غير إرادة، كما أنه غير </a:t>
            </a:r>
            <a:r>
              <a:rPr lang="ar-SA" sz="2600" b="1" dirty="0" err="1" smtClean="0"/>
              <a:t>مسؤول</a:t>
            </a:r>
            <a:r>
              <a:rPr lang="ar-SA" sz="2600" b="1" dirty="0" smtClean="0"/>
              <a:t> عن فعله الذي وقع خطأ منه, لعدم توافر نية الشر لديه, وفي بيان ذلك يقول الله تعالى: {وَلَيْسَ عَلَيْكُمْ جُناحٌ فِيما أَخْطَأْتُمْ بِهِ وَلكِنْ ما تَعَمَّدَتْ قُلُوبُكُمْ} {الأحزاب 5}.</a:t>
            </a:r>
            <a:endParaRPr lang="en-US" sz="2600" b="1" dirty="0" smtClean="0"/>
          </a:p>
          <a:p>
            <a:pPr lvl="0" algn="just"/>
            <a:r>
              <a:rPr lang="ar-SA" sz="2600" b="1" dirty="0" smtClean="0"/>
              <a:t>4- العلم بالعمل, وبما يؤدي إليه من خير أو شر, أو إمكانية العلم حتى وإن قصر ولم يتعلم, قال تعالى: [وَمَا كُنَّا مُعَذِّبِينَ حَتَّى نَبْعَثَ رَسُولًا] {الإسراء:15}.  و لا يعني هذا عدم مؤاخذة الإنسان بما يجهل, بل المقصود أنه لا يؤاخذ حتى تقوم عليه الحجة, فإذا أمكنه التعلم, ثم قصر ولم يتعلم, فإنه لا يُعذر بجهله.</a:t>
            </a:r>
            <a:endParaRPr lang="en-US" sz="2600" b="1" dirty="0" smtClean="0"/>
          </a:p>
          <a:p>
            <a:pPr lvl="0" algn="just"/>
            <a:r>
              <a:rPr lang="ar-SA" sz="2600" b="1" dirty="0" smtClean="0"/>
              <a:t>5- كون العمل مما يطاق, </a:t>
            </a:r>
            <a:r>
              <a:rPr lang="ar-SA" sz="2600" dirty="0" smtClean="0"/>
              <a:t>أي أن بإمكان المكلف الفعل أو الترك:</a:t>
            </a:r>
            <a:r>
              <a:rPr lang="ar-EG" sz="2600" dirty="0" smtClean="0"/>
              <a:t> قال تعالى</a:t>
            </a:r>
            <a:r>
              <a:rPr lang="ar-SA" sz="2600" b="1" dirty="0" smtClean="0"/>
              <a:t>, [لَا يُكَلِّفُ اللهُ نَفْسًا إِلَّا وُسْعَهَا] {البقرة:286}.</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 خصائص المسؤولية:</a:t>
            </a:r>
            <a:endParaRPr lang="ar-SA" sz="3600" dirty="0"/>
          </a:p>
        </p:txBody>
      </p:sp>
      <p:sp>
        <p:nvSpPr>
          <p:cNvPr id="3" name="عنصر نائب للمحتوى 2"/>
          <p:cNvSpPr>
            <a:spLocks noGrp="1"/>
          </p:cNvSpPr>
          <p:nvPr>
            <p:ph idx="1"/>
          </p:nvPr>
        </p:nvSpPr>
        <p:spPr>
          <a:xfrm>
            <a:off x="228600" y="1447800"/>
            <a:ext cx="9296400" cy="4678363"/>
          </a:xfrm>
        </p:spPr>
        <p:txBody>
          <a:bodyPr/>
          <a:lstStyle/>
          <a:p>
            <a:pPr lvl="0" algn="just" rtl="1"/>
            <a:r>
              <a:rPr lang="ar-SA" sz="2600" b="1" dirty="0" smtClean="0"/>
              <a:t>تتسم المسؤولية في الإسلام بأنها ذات طابع شخصي، بمعنى أن الإنسان يتحمل مسؤولية تصرفاته فقط دون تصرفات غيره, وقد أكدت هذه الحقيقة آيات كثيرة من كتاب الله منها: {مَنِ اهْتَدى فَإِنَّما يَهْتَدِي لِنَفْسِهِ وَمَنْ ضَلَّ فَإِنَّما يَضِلُّ عَلَيْها وَلا تَزِرُ وازِرَةٌ وِزْرَ أُخْرى}</a:t>
            </a:r>
            <a:r>
              <a:rPr lang="ar-EG" sz="2600" b="1" dirty="0" smtClean="0"/>
              <a:t> </a:t>
            </a:r>
            <a:r>
              <a:rPr lang="ar-SA" sz="2600" b="1" dirty="0" smtClean="0"/>
              <a:t>{</a:t>
            </a:r>
            <a:r>
              <a:rPr lang="ar-EG" sz="2600" b="1" dirty="0" smtClean="0"/>
              <a:t>الإسراء</a:t>
            </a:r>
            <a:r>
              <a:rPr lang="ar-SA" sz="2600" b="1" dirty="0" smtClean="0"/>
              <a:t> </a:t>
            </a:r>
            <a:r>
              <a:rPr lang="ar-EG" sz="2600" b="1" dirty="0" smtClean="0"/>
              <a:t>15</a:t>
            </a:r>
            <a:r>
              <a:rPr lang="ar-SA" sz="2600" b="1" dirty="0" smtClean="0"/>
              <a:t>}, ومنها: {وَأَنْ لَيْسَ لِلْإِنْسانِ إِلَّا ما سَعى}</a:t>
            </a:r>
            <a:r>
              <a:rPr lang="ar-EG" sz="2600" b="1" dirty="0" smtClean="0"/>
              <a:t> </a:t>
            </a:r>
            <a:r>
              <a:rPr lang="ar-SA" sz="2600" b="1" dirty="0" smtClean="0"/>
              <a:t>{</a:t>
            </a:r>
            <a:r>
              <a:rPr lang="ar-EG" sz="2600" b="1" dirty="0" smtClean="0"/>
              <a:t>النجم 39</a:t>
            </a:r>
            <a:r>
              <a:rPr lang="ar-SA" sz="2600" b="1" dirty="0" smtClean="0"/>
              <a:t>}, والثواب والعقاب إنما يكون على تصرفاته من الأقوال والأفعال.</a:t>
            </a:r>
            <a:r>
              <a:rPr lang="ar-EG" sz="2600" b="1" dirty="0" smtClean="0"/>
              <a:t> </a:t>
            </a:r>
            <a:endParaRPr lang="ar-SA" sz="2600" b="1" dirty="0" smtClean="0"/>
          </a:p>
          <a:p>
            <a:pPr lvl="0" algn="just" rtl="1"/>
            <a:r>
              <a:rPr lang="ar-SA" sz="2600" b="1" dirty="0" smtClean="0"/>
              <a:t>غير أن هذه المسئولية الفردية لا تعني أن لا يكون الفرد </a:t>
            </a:r>
            <a:r>
              <a:rPr lang="ar-SA" sz="2600" b="1" dirty="0" err="1" smtClean="0"/>
              <a:t>مسؤولاً</a:t>
            </a:r>
            <a:r>
              <a:rPr lang="ar-SA" sz="2600" b="1" dirty="0" smtClean="0"/>
              <a:t> عن انحراف أبنائه أو أقرانه، أو من له ولاية عليه</a:t>
            </a:r>
            <a:r>
              <a:rPr lang="ar-EG" sz="2600" b="1" dirty="0" smtClean="0"/>
              <a:t>.</a:t>
            </a:r>
            <a:r>
              <a:rPr lang="ar-SA" sz="2600" b="1" dirty="0" smtClean="0"/>
              <a:t> والمسؤولية هنا ليست من أجل الفعل</a:t>
            </a:r>
            <a:r>
              <a:rPr lang="ar-EG" sz="2600" b="1" dirty="0" smtClean="0"/>
              <a:t>،</a:t>
            </a:r>
            <a:r>
              <a:rPr lang="ar-SA" sz="2600" b="1" dirty="0" smtClean="0"/>
              <a:t> بل من أجل التقصير في واجبه فيما وكل إليه</a:t>
            </a:r>
            <a:r>
              <a:rPr lang="ar-EG" sz="2600" b="1" dirty="0" smtClean="0"/>
              <a:t>؛ </a:t>
            </a:r>
            <a:r>
              <a:rPr lang="ar-SA" sz="2600" b="1" dirty="0" smtClean="0"/>
              <a:t>كما في </a:t>
            </a:r>
            <a:r>
              <a:rPr lang="ar-SA" sz="2600" b="1" dirty="0" err="1" smtClean="0"/>
              <a:t>ال</a:t>
            </a:r>
            <a:r>
              <a:rPr lang="ar-EG" sz="2600" b="1" dirty="0" smtClean="0"/>
              <a:t>حديث:</a:t>
            </a:r>
            <a:r>
              <a:rPr lang="ar-SA" sz="2600" b="1" dirty="0" smtClean="0"/>
              <a:t> </a:t>
            </a:r>
            <a:r>
              <a:rPr lang="ar-EG" sz="2600" b="1" dirty="0" smtClean="0"/>
              <a:t>"</a:t>
            </a:r>
            <a:r>
              <a:rPr lang="ar-SA" sz="2600" b="1" dirty="0" smtClean="0"/>
              <a:t>كلكم راع وكلكم </a:t>
            </a:r>
            <a:r>
              <a:rPr lang="ar-SA" sz="2600" b="1" dirty="0" err="1" smtClean="0"/>
              <a:t>مسؤول</a:t>
            </a:r>
            <a:r>
              <a:rPr lang="ar-SA" sz="2600" b="1" dirty="0" smtClean="0"/>
              <a:t> عن رعيته</a:t>
            </a:r>
            <a:r>
              <a:rPr lang="ar-EG" sz="2600" b="1" dirty="0" smtClean="0"/>
              <a:t>"،</a:t>
            </a:r>
            <a:r>
              <a:rPr lang="ar-SA" sz="2600" b="1" dirty="0" smtClean="0"/>
              <a:t> أو لتقاعسه عن واجبه الذي فرضه عليه </a:t>
            </a:r>
            <a:r>
              <a:rPr lang="ar-SA" sz="2600" b="1" dirty="0" err="1" smtClean="0"/>
              <a:t>الشرع</a:t>
            </a:r>
            <a:r>
              <a:rPr lang="ar-EG" sz="2600" b="1" dirty="0" smtClean="0"/>
              <a:t>،</a:t>
            </a:r>
            <a:r>
              <a:rPr lang="ar-SA" sz="2600" b="1" dirty="0" smtClean="0"/>
              <a:t> قال تعالى: {ولتكن منكم أمة يدعون إلى الخير ويأمرون بالمعروف وينهمون عن المنكر}</a:t>
            </a:r>
            <a:r>
              <a:rPr lang="ar-EG" sz="2600" b="1" dirty="0" smtClean="0"/>
              <a:t> </a:t>
            </a:r>
            <a:r>
              <a:rPr lang="ar-SA" sz="2000" b="1" dirty="0" smtClean="0"/>
              <a:t>{</a:t>
            </a:r>
            <a:r>
              <a:rPr lang="ar-EG" sz="2000" b="1" dirty="0" smtClean="0"/>
              <a:t>آل عمران 104</a:t>
            </a:r>
            <a:r>
              <a:rPr lang="ar-SA" sz="2000" b="1" dirty="0" smtClean="0"/>
              <a:t>}</a:t>
            </a:r>
            <a:r>
              <a:rPr lang="ar-EG" sz="2000" b="1" dirty="0" smtClean="0"/>
              <a:t>.</a:t>
            </a:r>
            <a:endParaRPr lang="en-US"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rtl="1"/>
            <a:r>
              <a:rPr lang="ar-SA" sz="3600" b="1" dirty="0" smtClean="0"/>
              <a:t>- أنواع المسؤولية:</a:t>
            </a:r>
            <a:endParaRPr lang="ar-SA" sz="3600" dirty="0"/>
          </a:p>
        </p:txBody>
      </p:sp>
      <p:sp>
        <p:nvSpPr>
          <p:cNvPr id="3" name="عنصر نائب للمحتوى 2"/>
          <p:cNvSpPr>
            <a:spLocks noGrp="1"/>
          </p:cNvSpPr>
          <p:nvPr>
            <p:ph idx="1"/>
          </p:nvPr>
        </p:nvSpPr>
        <p:spPr/>
        <p:txBody>
          <a:bodyPr/>
          <a:lstStyle/>
          <a:p>
            <a:pPr lvl="0" rtl="1"/>
            <a:r>
              <a:rPr lang="ar-SA" b="1" dirty="0" smtClean="0"/>
              <a:t>تنقسم المسؤولية إلى ثلاثة أنواع:</a:t>
            </a:r>
          </a:p>
          <a:p>
            <a:pPr marL="514350" lvl="0" indent="-514350" algn="just" rtl="1">
              <a:buFont typeface="+mj-lt"/>
              <a:buAutoNum type="arabicPeriod"/>
            </a:pPr>
            <a:r>
              <a:rPr lang="ar-SA" sz="2800" b="1" dirty="0" smtClean="0"/>
              <a:t>المسئولية الأخلاقية المحضة: وتعني الالتزام الذاتي من الإنسان نفسه على الإتيان بشيء أو الانتهاء عن فعل شيء.</a:t>
            </a:r>
            <a:endParaRPr lang="en-US" sz="2800" b="1" dirty="0" smtClean="0"/>
          </a:p>
          <a:p>
            <a:pPr marL="514350" lvl="0" indent="-514350" algn="just" rtl="1">
              <a:buFont typeface="+mj-lt"/>
              <a:buAutoNum type="arabicPeriod"/>
            </a:pPr>
            <a:r>
              <a:rPr lang="ar-SA" sz="2800" b="1" dirty="0" smtClean="0"/>
              <a:t>المسئولية الاجتماعية: وتعني الالتزام تجاه الآخرين من أبناء المجتمع, وما يفرضه المجتمع من قواعد.</a:t>
            </a:r>
            <a:endParaRPr lang="en-US" sz="2800" b="1" dirty="0" smtClean="0"/>
          </a:p>
          <a:p>
            <a:pPr marL="514350" lvl="0" indent="-514350" algn="just" rtl="1">
              <a:buFont typeface="+mj-lt"/>
              <a:buAutoNum type="arabicPeriod"/>
            </a:pPr>
            <a:r>
              <a:rPr lang="ar-SA" sz="2800" b="1" dirty="0" smtClean="0"/>
              <a:t>المسئولية الدينية: وتعني الالتزام أمام اللّه تعالى.</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ثالثاً - الجزاء:</a:t>
            </a:r>
            <a:endParaRPr lang="ar-SA" dirty="0"/>
          </a:p>
        </p:txBody>
      </p:sp>
      <p:sp>
        <p:nvSpPr>
          <p:cNvPr id="3" name="عنصر نائب للمحتوى 2"/>
          <p:cNvSpPr>
            <a:spLocks noGrp="1"/>
          </p:cNvSpPr>
          <p:nvPr>
            <p:ph idx="1"/>
          </p:nvPr>
        </p:nvSpPr>
        <p:spPr>
          <a:xfrm>
            <a:off x="228600" y="1524000"/>
            <a:ext cx="9372600" cy="4602163"/>
          </a:xfrm>
        </p:spPr>
        <p:txBody>
          <a:bodyPr/>
          <a:lstStyle/>
          <a:p>
            <a:pPr lvl="0" rtl="1"/>
            <a:r>
              <a:rPr lang="ar-SA" sz="2600" b="1" u="sng" dirty="0" smtClean="0"/>
              <a:t>- تعريفه: </a:t>
            </a:r>
            <a:r>
              <a:rPr lang="ar-SA" sz="2600" b="1" dirty="0" smtClean="0"/>
              <a:t>هو الأثر المترتب على الفعل الإنساني؛ ظاهراً أو باطناً، في الدنيا أو في الآخرة.</a:t>
            </a:r>
            <a:endParaRPr lang="en-US" sz="2600" b="1" dirty="0" smtClean="0"/>
          </a:p>
          <a:p>
            <a:pPr lvl="0" rtl="1"/>
            <a:r>
              <a:rPr lang="ar-SA" sz="2600" b="1" u="sng" dirty="0" smtClean="0"/>
              <a:t>- أنواعه: </a:t>
            </a:r>
            <a:r>
              <a:rPr lang="ar-SA" sz="2600" b="1" dirty="0" smtClean="0"/>
              <a:t>للجزاء ثلاثة أنواع هي: الجزاء الأخلاقي, والجزاء الشرعي, والجزاء الإلهي.</a:t>
            </a:r>
            <a:endParaRPr lang="en-US" sz="2600" b="1" dirty="0" smtClean="0"/>
          </a:p>
          <a:p>
            <a:pPr lvl="0" rtl="1"/>
            <a:r>
              <a:rPr lang="ar-SA" sz="2600" b="1" dirty="0" smtClean="0"/>
              <a:t>1- الجزاء الأخلاقي: </a:t>
            </a:r>
          </a:p>
          <a:p>
            <a:pPr lvl="0" rtl="1"/>
            <a:r>
              <a:rPr lang="ar-SA" sz="2600" b="1" dirty="0" smtClean="0"/>
              <a:t>ويعني ما يلاحظه الإنسان من نفسه جراء إقدامه على عمل طبقا لما يعرفه من الأحكام والتشريعات والقواعد ويحس بها، كالرضا في حالة النجاح، والألم في حالة الإخفاق. يقول رسول اللّه صلّى اللّه عليه وسلّم: (من سرته حسنته وساءته سيئته فذلك المؤمن). حديث صحيح. ففي هذا الحديث ترجمة وتحديد للإيمان الخلقي. </a:t>
            </a:r>
            <a:endParaRPr lang="en-US"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19</a:t>
            </a:fld>
            <a:endParaRPr lang="en-US"/>
          </a:p>
        </p:txBody>
      </p:sp>
      <p:sp>
        <p:nvSpPr>
          <p:cNvPr id="3" name="مستطيل 2"/>
          <p:cNvSpPr/>
          <p:nvPr/>
        </p:nvSpPr>
        <p:spPr>
          <a:xfrm>
            <a:off x="381000" y="838200"/>
            <a:ext cx="8915400" cy="4247317"/>
          </a:xfrm>
          <a:prstGeom prst="rect">
            <a:avLst/>
          </a:prstGeom>
        </p:spPr>
        <p:txBody>
          <a:bodyPr wrap="square">
            <a:spAutoFit/>
          </a:bodyPr>
          <a:lstStyle/>
          <a:p>
            <a:pPr lvl="0" algn="just"/>
            <a:r>
              <a:rPr lang="ar-SA" sz="2800" b="1" dirty="0" smtClean="0"/>
              <a:t>2- الجزاء الشرعي: </a:t>
            </a:r>
          </a:p>
          <a:p>
            <a:pPr lvl="0" algn="just"/>
            <a:r>
              <a:rPr lang="ar-SA" sz="2800" b="1" dirty="0" smtClean="0"/>
              <a:t>ونعني به العقوبات التي أقرتها الشريعة الإسلامية لأولئك الذين يتعدون حدود اللّه، فيظلمون بذلك أنفسهم، ويظلمون غيرهم. والغاية من هذا الجزاء الشرعي معاقبة المجرم وردعه, وكذا ردع الآخرين ممن يمكن أن تسول له نفسه ارتكاب مثل تلك الجرائم.</a:t>
            </a:r>
            <a:endParaRPr lang="en-US" sz="2800" b="1" dirty="0" smtClean="0"/>
          </a:p>
          <a:p>
            <a:pPr algn="just"/>
            <a:r>
              <a:rPr lang="ar-SA" sz="2800" b="1" dirty="0" smtClean="0"/>
              <a:t>وهذه العقوبات على نوعين: </a:t>
            </a:r>
          </a:p>
          <a:p>
            <a:pPr algn="just"/>
            <a:r>
              <a:rPr lang="ar-SA" sz="2800" b="1" dirty="0" smtClean="0"/>
              <a:t>حدود: وهي جزاءات حددها </a:t>
            </a:r>
            <a:r>
              <a:rPr lang="ar-SA" sz="2800" b="1" dirty="0" err="1" smtClean="0"/>
              <a:t>الشرع</a:t>
            </a:r>
            <a:r>
              <a:rPr lang="ar-SA" sz="2800" b="1" dirty="0" smtClean="0"/>
              <a:t> كحد </a:t>
            </a:r>
            <a:r>
              <a:rPr lang="ar-SA" sz="2800" b="1" dirty="0" err="1" smtClean="0"/>
              <a:t>الزنا</a:t>
            </a:r>
            <a:r>
              <a:rPr lang="ar-SA" sz="2800" b="1" dirty="0" smtClean="0"/>
              <a:t>، والسرقة، والقذف... . </a:t>
            </a:r>
          </a:p>
          <a:p>
            <a:pPr algn="just"/>
            <a:r>
              <a:rPr lang="ar-SA" sz="2800" b="1" dirty="0" err="1" smtClean="0"/>
              <a:t>وتعزيرات</a:t>
            </a:r>
            <a:r>
              <a:rPr lang="ar-SA" sz="2800" b="1" dirty="0" smtClean="0"/>
              <a:t>: أي عقوبات تأديبية يفرضها القاضي على جناية أو معصية لم يحدد </a:t>
            </a:r>
            <a:r>
              <a:rPr lang="ar-SA" sz="2800" b="1" dirty="0" err="1" smtClean="0"/>
              <a:t>الشرع</a:t>
            </a:r>
            <a:r>
              <a:rPr lang="ar-SA" sz="2800" b="1" dirty="0" smtClean="0"/>
              <a:t> فيها عقوبة.</a:t>
            </a:r>
          </a:p>
          <a:p>
            <a:pPr algn="just"/>
            <a:endParaRPr lang="en-US" b="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20</a:t>
            </a:fld>
            <a:endParaRPr lang="en-US"/>
          </a:p>
        </p:txBody>
      </p:sp>
      <p:sp>
        <p:nvSpPr>
          <p:cNvPr id="3" name="مستطيل 2"/>
          <p:cNvSpPr/>
          <p:nvPr/>
        </p:nvSpPr>
        <p:spPr>
          <a:xfrm>
            <a:off x="152400" y="304801"/>
            <a:ext cx="9601200" cy="6001643"/>
          </a:xfrm>
          <a:prstGeom prst="rect">
            <a:avLst/>
          </a:prstGeom>
        </p:spPr>
        <p:txBody>
          <a:bodyPr wrap="square">
            <a:spAutoFit/>
          </a:bodyPr>
          <a:lstStyle/>
          <a:p>
            <a:pPr algn="just"/>
            <a:r>
              <a:rPr lang="ar-SA" sz="2600" b="1" dirty="0" smtClean="0"/>
              <a:t>3- الجزاء الإلهي: إذا كان النوعان السابقان من الجزاء يقعان في الدنيا، فإن الجزاء الإلهي له طبيعته وامتداداته من الدنيا وإلى الحياة الآخرة. </a:t>
            </a:r>
            <a:endParaRPr lang="en-US" sz="2600" b="1" dirty="0" smtClean="0"/>
          </a:p>
          <a:p>
            <a:pPr algn="just"/>
            <a:r>
              <a:rPr lang="ar-SA" sz="2600" b="1" dirty="0" smtClean="0"/>
              <a:t>في حالة الطاعة والامتثال له في الدنيا الرضا من الله والتوفيق والحفظ وتيسير الأمور والنصر والعزة, وهناك آيات كثيرة تؤكد هذا منها: { وَمَنْ يَتَّقِ اللَّهَ يَجْعَلْ لَهُ مَخْرَجاً وَيَرْزُقْهُ مِنْ حَيْثُ لا يَحْتَسِبُ} </a:t>
            </a:r>
            <a:r>
              <a:rPr lang="ar-SA" sz="2000" b="1" dirty="0" smtClean="0"/>
              <a:t>{</a:t>
            </a:r>
            <a:r>
              <a:rPr lang="ar-EG" sz="2000" b="1" dirty="0" smtClean="0"/>
              <a:t>الطلاق </a:t>
            </a:r>
            <a:r>
              <a:rPr lang="ar-SA" sz="2000" b="1" dirty="0" smtClean="0"/>
              <a:t>2-</a:t>
            </a:r>
            <a:r>
              <a:rPr lang="ar-EG" sz="2000" b="1" dirty="0" smtClean="0"/>
              <a:t> 3</a:t>
            </a:r>
            <a:r>
              <a:rPr lang="ar-SA" sz="2000" b="1" dirty="0" smtClean="0"/>
              <a:t>}</a:t>
            </a:r>
            <a:r>
              <a:rPr lang="ar-EG" sz="2000" b="1" dirty="0" smtClean="0"/>
              <a:t>.</a:t>
            </a:r>
            <a:r>
              <a:rPr lang="ar-SA" sz="2000" b="1" dirty="0" smtClean="0"/>
              <a:t> </a:t>
            </a:r>
            <a:r>
              <a:rPr lang="ar-SA" sz="2600" b="1" dirty="0" smtClean="0"/>
              <a:t>ومنها { إن تنصروا الله ينصركم} </a:t>
            </a:r>
            <a:r>
              <a:rPr lang="ar-SA" sz="2000" b="1" dirty="0" smtClean="0"/>
              <a:t>{</a:t>
            </a:r>
            <a:r>
              <a:rPr lang="ar-EG" sz="2000" b="1" dirty="0" smtClean="0"/>
              <a:t>محمد 7</a:t>
            </a:r>
            <a:r>
              <a:rPr lang="ar-SA" sz="2000" b="1" dirty="0" smtClean="0"/>
              <a:t>}.</a:t>
            </a:r>
            <a:endParaRPr lang="en-US" sz="2600" b="1" dirty="0" smtClean="0"/>
          </a:p>
          <a:p>
            <a:pPr algn="just" fontAlgn="auto">
              <a:spcBef>
                <a:spcPts val="0"/>
              </a:spcBef>
              <a:spcAft>
                <a:spcPts val="0"/>
              </a:spcAft>
              <a:defRPr/>
            </a:pPr>
            <a:r>
              <a:rPr lang="ar-SA" sz="2600" b="1" dirty="0" smtClean="0"/>
              <a:t>وفي حالة المعصية والاستمرار عليها وعدم التوبة منها له في الدنيا ضنك العيش والمصائب والسخط من الله, قال تعالى: {وَضَرَبَ اللَّهُ مَثَلًا قَرْيَةً كانَتْ آمِنَةً مُطْمَئِنَّةً يَأْتِيها رِزْقُها رَغَداً مِنْ كُلِّ مَكانٍ فَكَفَرَتْ بِأَنْعُمِ اللَّهِ فَأَذاقَهَا اللَّهُ لِباسَ الْجُوعِ وَالْخَوْفِ بِما كانُوا يَصْنَعُونَ} </a:t>
            </a:r>
            <a:r>
              <a:rPr lang="ar-SA" sz="2000" b="1" dirty="0" smtClean="0"/>
              <a:t>{</a:t>
            </a:r>
            <a:r>
              <a:rPr lang="ar-EG" sz="2000" b="1" dirty="0" smtClean="0"/>
              <a:t>النحل 112</a:t>
            </a:r>
            <a:r>
              <a:rPr lang="ar-SA" sz="2000" b="1" dirty="0" smtClean="0"/>
              <a:t>}, </a:t>
            </a:r>
            <a:r>
              <a:rPr lang="ar-SA" sz="2600" b="1" dirty="0" smtClean="0"/>
              <a:t>وقال تعالى: {ومن أعرض عن ذكري فإن له معيشة ضنكا} </a:t>
            </a:r>
            <a:r>
              <a:rPr lang="ar-SA" sz="2000" b="1" dirty="0" smtClean="0"/>
              <a:t>{</a:t>
            </a:r>
            <a:r>
              <a:rPr lang="ar-EG" sz="2000" b="1" dirty="0" smtClean="0"/>
              <a:t>طه 124</a:t>
            </a:r>
            <a:r>
              <a:rPr lang="ar-SA" sz="2000" b="1" dirty="0" smtClean="0"/>
              <a:t>}</a:t>
            </a:r>
            <a:r>
              <a:rPr lang="ar-EG" sz="2000" b="1" dirty="0" smtClean="0"/>
              <a:t>.</a:t>
            </a:r>
            <a:endParaRPr lang="en-US" sz="2600" b="1" dirty="0" smtClean="0"/>
          </a:p>
          <a:p>
            <a:pPr algn="just"/>
            <a:r>
              <a:rPr lang="ar-SA" sz="2600" b="1" dirty="0" smtClean="0"/>
              <a:t>وفي الحياة الأخرى للمؤمن الجنة والرضا, قال تعالى: { إن الذين آمنوا وعملوا الصالحات كانت لهم جنات الفردوس نزلاً..} {الكهف 107} وقال تعالى: { إن الذين آمنوا وعملوا الصالحات سيجعل لهم الرحمن وداً} {مريم 96}. وللكافر والمنافق نار جهنم والسخط من الله, قال تعالى: [إِنَّ الَّذِينَ كَفَرُوا مِنْ أَهْلِ الكِتَابِ وَالمُشْرِكِينَ فِي نَارِ جَهَنَّمَ خَالِدِينَ فِيهَا أُولَئِكَ هُمْ شَرُّ البَرِيَّةِ] {البيِّنة:6} .</a:t>
            </a:r>
            <a:endParaRPr lang="en-US" sz="2600" b="1"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1611</TotalTime>
  <Words>2612</Words>
  <Application>Microsoft Office PowerPoint</Application>
  <PresentationFormat>A4 Paper (210x297 mm)‎</PresentationFormat>
  <Paragraphs>96</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الخامسة المسؤولية عن السلوك الأخلاقي</vt:lpstr>
      <vt:lpstr>أولاً – الإلزام: </vt:lpstr>
      <vt:lpstr>مصادر الإلزام الخلقي:</vt:lpstr>
      <vt:lpstr>الشريحة 5</vt:lpstr>
      <vt:lpstr>-العوامل الداخلية للإلزام:</vt:lpstr>
      <vt:lpstr>الشريحة 7</vt:lpstr>
      <vt:lpstr>الشريحة 8</vt:lpstr>
      <vt:lpstr>الشريحة 9</vt:lpstr>
      <vt:lpstr>- العوامل الخارجية:</vt:lpstr>
      <vt:lpstr>الشريحة 11</vt:lpstr>
      <vt:lpstr>- خصائص الإلزام الخُلُقي:</vt:lpstr>
      <vt:lpstr>ثانياً: المسؤولية:</vt:lpstr>
      <vt:lpstr>- شروط المسؤولية:</vt:lpstr>
      <vt:lpstr>الشريحة 15</vt:lpstr>
      <vt:lpstr>- خصائص المسؤولية:</vt:lpstr>
      <vt:lpstr>- أنواع المسؤولية:</vt:lpstr>
      <vt:lpstr>ثالثاً - الجزاء:</vt:lpstr>
      <vt:lpstr>الشريحة 19</vt:lpstr>
      <vt:lpstr>الشريحة 20</vt:lpstr>
      <vt:lpstr>الشريحة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125</cp:revision>
  <dcterms:created xsi:type="dcterms:W3CDTF">2009-10-14T19:14:34Z</dcterms:created>
  <dcterms:modified xsi:type="dcterms:W3CDTF">2012-02-14T04:08:20Z</dcterms:modified>
</cp:coreProperties>
</file>