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8" r:id="rId2"/>
    <p:sldId id="257" r:id="rId3"/>
    <p:sldId id="267" r:id="rId4"/>
    <p:sldId id="306" r:id="rId5"/>
    <p:sldId id="297" r:id="rId6"/>
    <p:sldId id="307" r:id="rId7"/>
    <p:sldId id="298" r:id="rId8"/>
    <p:sldId id="308" r:id="rId9"/>
    <p:sldId id="293" r:id="rId10"/>
    <p:sldId id="309" r:id="rId11"/>
    <p:sldId id="313" r:id="rId12"/>
    <p:sldId id="302" r:id="rId13"/>
    <p:sldId id="310" r:id="rId14"/>
    <p:sldId id="303" r:id="rId15"/>
    <p:sldId id="311" r:id="rId16"/>
    <p:sldId id="294" r:id="rId17"/>
    <p:sldId id="312" r:id="rId18"/>
    <p:sldId id="266"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1056" y="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2/21/2012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3276600"/>
            <a:ext cx="5403850" cy="1219200"/>
          </a:xfrm>
          <a:prstGeom prst="rect">
            <a:avLst/>
          </a:prstGeom>
          <a:noFill/>
          <a:ln w="9525">
            <a:noFill/>
            <a:miter lim="800000"/>
            <a:headEnd/>
            <a:tailEnd/>
          </a:ln>
        </p:spPr>
        <p:txBody>
          <a:bodyPr anchor="ctr"/>
          <a:lstStyle/>
          <a:p>
            <a:pPr lvl="1" algn="ctr">
              <a:lnSpc>
                <a:spcPct val="15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lvl="1" algn="ctr">
              <a:lnSpc>
                <a:spcPct val="150000"/>
              </a:lnSpc>
            </a:pPr>
            <a:r>
              <a:rPr lang="ar-SA" sz="2400" b="1" dirty="0" smtClean="0">
                <a:solidFill>
                  <a:srgbClr val="376092"/>
                </a:solidFill>
                <a:latin typeface="AYM Wadiy S_U normal."/>
                <a:cs typeface="Times New Roman" pitchFamily="18" charset="0"/>
              </a:rPr>
              <a:t>الأخلاق وآداب المهنة</a:t>
            </a:r>
          </a:p>
          <a:p>
            <a:pPr lvl="1" algn="ctr">
              <a:lnSpc>
                <a:spcPct val="150000"/>
              </a:lnSpc>
            </a:pPr>
            <a:r>
              <a:rPr lang="ar-SA" sz="2400" b="1" dirty="0" smtClean="0">
                <a:solidFill>
                  <a:srgbClr val="376092"/>
                </a:solidFill>
                <a:latin typeface="AYM Wadiy S_U normal."/>
                <a:cs typeface="Times New Roman" pitchFamily="18" charset="0"/>
              </a:rPr>
              <a:t>سلم 317</a:t>
            </a:r>
            <a:endParaRPr lang="en-US" sz="2400" b="1" dirty="0">
              <a:solidFill>
                <a:srgbClr val="7F7F7F"/>
              </a:solidFill>
              <a:latin typeface="Calibri" pitchFamily="34" charset="0"/>
            </a:endParaRPr>
          </a:p>
          <a:p>
            <a:pPr lvl="1" algn="ctr">
              <a:lnSpc>
                <a:spcPct val="15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b="1" dirty="0" smtClean="0">
                <a:solidFill>
                  <a:srgbClr val="376092"/>
                </a:solidFill>
                <a:cs typeface="Arial" pitchFamily="34" charset="0"/>
              </a:rPr>
              <a:t>المحاضرة السادسة</a:t>
            </a:r>
            <a:endParaRPr lang="en-US" b="1"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sz="3600" b="1" dirty="0" smtClean="0">
                <a:solidFill>
                  <a:schemeClr val="tx1"/>
                </a:solidFill>
              </a:rPr>
              <a:t>نماذج من أخلاق النبي الكريم </a:t>
            </a:r>
          </a:p>
          <a:p>
            <a:pPr rtl="1" eaLnBrk="1" hangingPunct="1"/>
            <a:r>
              <a:rPr lang="ar-SA" sz="3600" b="1" dirty="0" smtClean="0">
                <a:solidFill>
                  <a:schemeClr val="tx1"/>
                </a:solidFill>
              </a:rPr>
              <a:t>صلى الله عليه وسلم</a:t>
            </a:r>
            <a:endParaRPr lang="en-US" sz="36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944562"/>
          </a:xfrm>
        </p:spPr>
        <p:txBody>
          <a:bodyPr/>
          <a:lstStyle/>
          <a:p>
            <a:pPr rtl="1" eaLnBrk="1" hangingPunct="1">
              <a:defRPr/>
            </a:pPr>
            <a:r>
              <a:rPr lang="ar-SA" sz="3600" b="1" dirty="0" smtClean="0"/>
              <a:t>الرسول ذو الخلق العظيم:</a:t>
            </a:r>
            <a:endParaRPr lang="en-US" sz="3600" b="1" dirty="0"/>
          </a:p>
        </p:txBody>
      </p:sp>
      <p:sp>
        <p:nvSpPr>
          <p:cNvPr id="7171" name="Text Placeholder 5"/>
          <p:cNvSpPr>
            <a:spLocks noGrp="1"/>
          </p:cNvSpPr>
          <p:nvPr>
            <p:ph idx="1"/>
          </p:nvPr>
        </p:nvSpPr>
        <p:spPr>
          <a:xfrm>
            <a:off x="152400" y="1447800"/>
            <a:ext cx="9525000" cy="4525963"/>
          </a:xfrm>
        </p:spPr>
        <p:txBody>
          <a:bodyPr/>
          <a:lstStyle/>
          <a:p>
            <a:pPr algn="justLow" rtl="1"/>
            <a:r>
              <a:rPr lang="ar-SA" sz="2600" b="1" dirty="0" smtClean="0">
                <a:cs typeface="+mn-cs"/>
              </a:rPr>
              <a:t>قال تعالى مادحاً نبيه الكريم صلى الله عليه وسلم: {وَإِنّكَ لَعَلَىَ خُلُقٍ عَظِيمٍ} [القلم 4] وتقول أم المؤمنين عائشة رضي الله عنها في وصف أخلاق النبي عليه الصلاة والسلام:(كان خلقه القرآن). أي أن أخلاقه عليه الصلاة والسلام كانت تجسيداً عملياً لما جاء </a:t>
            </a:r>
            <a:r>
              <a:rPr lang="ar-SA" sz="2600" b="1" dirty="0" err="1" smtClean="0">
                <a:cs typeface="+mn-cs"/>
              </a:rPr>
              <a:t>به</a:t>
            </a:r>
            <a:r>
              <a:rPr lang="ar-SA" sz="2600" b="1" dirty="0" smtClean="0">
                <a:cs typeface="+mn-cs"/>
              </a:rPr>
              <a:t> القرآن الكريم من أوامر أو نواهي أو مُثُلٍ عليا, فهو الذي اختاره الله سبحانه ليكون أسوة ومثلاً أعلى للبشرية, فقال تعالى: {لقد كان لكم في رسول الله أسوةَ حسنة لمن كان يرجو الله واليوم الآخر وذكر الله كثيرا} {الأحزاب:21}.</a:t>
            </a:r>
          </a:p>
          <a:p>
            <a:pPr algn="just" rtl="1"/>
            <a:r>
              <a:rPr lang="ar-SA" sz="2600" b="1" dirty="0" smtClean="0">
                <a:cs typeface="+mn-cs"/>
              </a:rPr>
              <a:t>وهو الذي وصفه الله بأنه بالمؤمنين </a:t>
            </a:r>
            <a:r>
              <a:rPr lang="ar-SA" sz="2600" b="1" dirty="0" err="1" smtClean="0">
                <a:cs typeface="+mn-cs"/>
              </a:rPr>
              <a:t>رؤوف</a:t>
            </a:r>
            <a:r>
              <a:rPr lang="ar-SA" sz="2600" b="1" dirty="0" smtClean="0">
                <a:cs typeface="+mn-cs"/>
              </a:rPr>
              <a:t> رحيم, وهو الذي قال الله فيه: { النبي أولى بالمؤمنين من أنفسهم} {الأحزاب: 6} زكى الله لسانه فقال تعالى: [وَمَا يَنْطِقُ عَنِ الهَوَى] {النَّجم:3}, وزكى صدره, فقال: [أَلَمْ نَشْرَحْ لَكَ صَدْرَكَ] {الانشراح:1}, وزكى هديه ومنهجه فقال: [وَإِنَّكَ لَتَهْدِي إِلَى صِرَاطٍ مُسْتَقِيمٍ] </a:t>
            </a:r>
            <a:r>
              <a:rPr lang="ar-SA" sz="2000" b="1" dirty="0" smtClean="0">
                <a:cs typeface="+mn-cs"/>
              </a:rPr>
              <a:t>{الشُّورى:52},</a:t>
            </a:r>
            <a:r>
              <a:rPr lang="ar-SA" sz="2600" b="1" dirty="0" smtClean="0">
                <a:cs typeface="+mn-cs"/>
              </a:rPr>
              <a:t> وقال: {قُلْ إِنْ كُنْتُمْ تُحِبُّونَ اللهَ فَاتَّبِعُونِي يُحْبِبْكُمُ اللهُ وَيَغْفِرْ لَكُمْ ذُنُوبَكُمْ وَاللهُ غَفُورٌ رحيم}</a:t>
            </a:r>
            <a:r>
              <a:rPr lang="ar-SA" sz="2600" b="1" dirty="0" smtClean="0"/>
              <a:t> </a:t>
            </a:r>
            <a:r>
              <a:rPr lang="ar-SA" sz="2000" b="1" dirty="0" smtClean="0"/>
              <a:t>{آل عمران:31}, </a:t>
            </a:r>
            <a:endParaRPr lang="en-US" sz="2600" b="1" dirty="0" smtClean="0">
              <a:cs typeface="+mn-cs"/>
            </a:endParaRPr>
          </a:p>
          <a:p>
            <a:r>
              <a:rPr lang="en-GB" sz="2400" b="1" dirty="0" smtClean="0">
                <a:cs typeface="Arial" pitchFamily="34" charset="0"/>
              </a:rPr>
              <a:t> </a:t>
            </a:r>
            <a:r>
              <a:rPr lang="en-US" sz="2400" b="1" dirty="0" smtClean="0">
                <a:cs typeface="Arial" pitchFamily="34" charset="0"/>
              </a:rPr>
              <a:t>     </a:t>
            </a:r>
            <a:r>
              <a:rPr lang="en-GB" sz="2400" b="1" dirty="0" smtClean="0">
                <a:cs typeface="Arial" pitchFamily="34" charset="0"/>
              </a:rPr>
              <a:t>     </a:t>
            </a:r>
            <a:endParaRPr lang="ar-EG" sz="24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381000" y="990600"/>
            <a:ext cx="8915400" cy="2893100"/>
          </a:xfrm>
          <a:prstGeom prst="rect">
            <a:avLst/>
          </a:prstGeom>
        </p:spPr>
        <p:txBody>
          <a:bodyPr wrap="square">
            <a:spAutoFit/>
          </a:bodyPr>
          <a:lstStyle/>
          <a:p>
            <a:pPr algn="just"/>
            <a:r>
              <a:rPr lang="ar-SA" sz="2600" b="1" dirty="0" smtClean="0"/>
              <a:t>ومن ثَمَّ قال النبي صلى الله عليه وسلم متحدثاً عن نعمة ربه عليه (أدبني ربي فأحسن تأديبي), وقال: (أما إني لأخشاكم وأتقاكم لله). ويقول أنس رضي الله عنه: "كان النبي صلى الله عليه وسلم أحسن الناس خلقًا", وعن صفية بنت حيي رضي الله عنها قالت: "ما رأيت أحسن خلقًا من رسول الله صلى الله عليه وسلم",.</a:t>
            </a:r>
            <a:r>
              <a:rPr lang="en-GB" sz="2600" b="1" dirty="0" smtClean="0"/>
              <a:t> </a:t>
            </a:r>
            <a:r>
              <a:rPr lang="ar-SA" sz="2600" b="1" dirty="0" smtClean="0"/>
              <a:t>والمحاضرة وكذا عشرات المحاضرات من أمثالها لن تتمكن من إعطاء الموضوع حقه, ولكن ما لا يدرك كله, لا يترك كله. ومن ثم فإننا سنكتفي بعرض نماذج من أخلاق النبي الكريم صلى الله عليه وسلم. </a:t>
            </a:r>
            <a:endParaRPr lang="ar-SA" sz="2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sz="3600" b="1" dirty="0" smtClean="0"/>
              <a:t>1-</a:t>
            </a:r>
            <a:r>
              <a:rPr lang="ar-SA" sz="3600" dirty="0" smtClean="0"/>
              <a:t> </a:t>
            </a:r>
            <a:r>
              <a:rPr lang="ar-SA" sz="3600" b="1" dirty="0" smtClean="0"/>
              <a:t>عبادة النبي صلى الله عليه وسلم: </a:t>
            </a:r>
            <a:endParaRPr lang="en-US" sz="3600" dirty="0"/>
          </a:p>
        </p:txBody>
      </p:sp>
      <p:sp>
        <p:nvSpPr>
          <p:cNvPr id="7171" name="Text Placeholder 5"/>
          <p:cNvSpPr>
            <a:spLocks noGrp="1"/>
          </p:cNvSpPr>
          <p:nvPr>
            <p:ph idx="1"/>
          </p:nvPr>
        </p:nvSpPr>
        <p:spPr>
          <a:xfrm>
            <a:off x="152400" y="1447800"/>
            <a:ext cx="9525000" cy="4525963"/>
          </a:xfrm>
        </p:spPr>
        <p:txBody>
          <a:bodyPr/>
          <a:lstStyle/>
          <a:p>
            <a:pPr algn="just" rtl="1"/>
            <a:r>
              <a:rPr lang="ar-SA" sz="2600" b="1" dirty="0" smtClean="0"/>
              <a:t>كان النبي عليه الصلاة والسلام كما وصف نفسه, أتقى الناس وأخشاهم لله, وأكثرهم عبادة وتألهاً، فمن كريم أخلاقه صلى الله عليه وسلم أنه كان شاكراً. تقول عائشة رضي الله عنها: كان نبي الله صلى الله عليه وسلم يقوم من الليل حتى تتفطر قدماه، فقلت: لم تصنع هذا يا رسول الله وقد غفر الله لك ما تقدم من ذنبك وما تأخر؟ فقال عليه الصلاة والسلام: (أفلا أكون عبداً شكوراً), وعن حُذَيْفَةَ بْنِ الْيَمَانِ قَالَ لَقِيتُ رَسُولَ اللهِ صلى الله عليه وسلم بَعْدَ الْعَتَمَةِ فَقُلْتُ يَا رَسُولَ اللهِ ائْذَنْ لِي أَنْ أَتَعَبَّدَ بِعِبَادَتِكَ فَذَهَبَ وَذَهَبْتُ مَعَهُ ... ثُمَّ أَتَى الْمَسْجِدَ فَاسْتَقْبَلَ الْقِبْلَةَ وَأَقَامَنِي عَنْ يَمِينِهِ ثُمَّ قَرَأَ فَاتِحَةَ الْكِتَابِ ثُمَّ اسْتَفْتَحَ بِسُورَةِ الْبَقَرَةِ لاَ يَمُرُّ بِآيَةِ رَحْمَةٍ إِلاَّ سَأَلَ، وَلاَ آيَةِ خَوْفٍ إِلاَّ اسْتَعَاذَ، وَلاَ مَثَلٍ إِلاَّ فَكَّرَ حَتَّى خَتَمَهَا ثُمَّ كَبَّرَ فَرَكَعَ فَسَمِعْتُهُ يَقُولُ فِي رُكُوعِهِ سُبْحَانَ رَبِّيَ الْعَظِيمُ وَيُرَدِّدُ فِيهِ شَفَتَيْهِ حَتَّى أَظُنَّ أَنَّهُ يَقُولُ وَبِحَمْدِهِ فَمَكَثَ فِي رُكُوعِهِ قَرِيبًا مِنْ قِيَامِهِ ثُمَّ رَفَعَ رَأْسَهُ ثُمَّ كَبَّرَ فَسَجَدَ فَسَمِعْتُهُ يَقُولُ فِي سُجُودِهِ سُبْحَانَ رَبِّيَ الأَعْلَى وَيُرَدِّدُ شَفَتَيْهِ فَأَظُنُّ</a:t>
            </a:r>
            <a:endParaRPr lang="ar-EG" sz="26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5</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6</a:t>
            </a:fld>
            <a:endParaRPr lang="en-US"/>
          </a:p>
        </p:txBody>
      </p:sp>
      <p:sp>
        <p:nvSpPr>
          <p:cNvPr id="3" name="مستطيل 2"/>
          <p:cNvSpPr/>
          <p:nvPr/>
        </p:nvSpPr>
        <p:spPr>
          <a:xfrm>
            <a:off x="228600" y="533400"/>
            <a:ext cx="9067800" cy="5293757"/>
          </a:xfrm>
          <a:prstGeom prst="rect">
            <a:avLst/>
          </a:prstGeom>
        </p:spPr>
        <p:txBody>
          <a:bodyPr wrap="square">
            <a:spAutoFit/>
          </a:bodyPr>
          <a:lstStyle/>
          <a:p>
            <a:r>
              <a:rPr lang="ar-SA" sz="2600" b="1" dirty="0" smtClean="0"/>
              <a:t>أَنَّهُ يَقُولُ وَبِحَمْدِهِ فَمَكَثَ فِي سُجُودِهِ قَرِيبًا مِنْ </a:t>
            </a:r>
            <a:r>
              <a:rPr lang="ar-SA" sz="2600" b="1" dirty="0" err="1" smtClean="0"/>
              <a:t>قِيَامِهِ</a:t>
            </a:r>
            <a:r>
              <a:rPr lang="ar-SA" sz="2600" b="1" dirty="0" smtClean="0"/>
              <a:t> ثُمَّ نَهَضَ حِينَ فَرَغَ مِنْ سَجْدَتَيْهِ فَقَرَأَ فَاتِحَةَ الْكِتَابِ ثُمَّ اسْتَفْتَحَ آلَ عِمْرَانَ لاَ يَمُرُّ بِآيَةِ رَحْمَةٍ إِلاَّ سَأَلَ، وَلاَ آيَةِ خَوْفٍ إِلاَّ اسْتَعَاذَ، وَلاَ مَثَلٍ إِلاَّ فَكَّرَ حَتَّى خَتَمَهَا ثُمَّ فَعَلَ فِي الرُّكُوعِ وَالسُّجُودِ كَفِعْلِهِ الأَوَّلِ ثُمَّ سَمِعْتُ النِّدَاءَ بِالْفَجْرِ قَالَ حُذَيْفَةُ فَمَا تَعَبَّدْتُ عِبَادَةً كَانَتْ أَشَدَّ عَلَيَّ مِنْهَا).</a:t>
            </a:r>
          </a:p>
          <a:p>
            <a:r>
              <a:rPr lang="ar-SA" sz="2600" b="1" dirty="0" smtClean="0"/>
              <a:t>وكان يدعو ويسبح ويثني على الله تبارك وتعالى ويخشع, يقول عبد الله بن الشخير رضي الله عنه: (أتيت رسول الله صلى الله عليه وسلم وهو يصلي ولجوفه أزيزٌ كأزيز المرجل من البكاء). </a:t>
            </a:r>
          </a:p>
          <a:p>
            <a:r>
              <a:rPr lang="ar-SA" sz="2600" b="1" dirty="0" smtClean="0"/>
              <a:t>وكان يقول: (لو تعلمون ما أعلم لضحكتم قليلاً ولبكيتم كثيراً) </a:t>
            </a:r>
          </a:p>
          <a:p>
            <a:r>
              <a:rPr lang="ar-SA" sz="2600" b="1" dirty="0" smtClean="0"/>
              <a:t>وكان يكثر من الصيام. تقول عائشة رضي الله عنها: (كان يصوم حتى نقول لا يفطر, ويفطر حتى نقول لا يصوم, ولم أره صائماً في شهرٍ قط أكثر منه في شعبان, كان يصوم شعبان كله, كان يصوم شعبان إلا قليلاً) </a:t>
            </a:r>
          </a:p>
          <a:p>
            <a:r>
              <a:rPr lang="ar-SA" sz="2600" b="1" dirty="0" smtClean="0"/>
              <a:t>وكان ينظر إلى نفسه وعبادته فيرى نفسه مقصراً في جنب الله فيقول: إنه ليغان على قلبي فأستغفر الله مائة مرة)</a:t>
            </a:r>
            <a:endParaRPr lang="ar-SA"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rtl="1" eaLnBrk="1" hangingPunct="1">
              <a:defRPr/>
            </a:pPr>
            <a:r>
              <a:rPr lang="ar-SA" sz="3600" b="1" dirty="0" smtClean="0"/>
              <a:t>2-</a:t>
            </a:r>
            <a:r>
              <a:rPr lang="ar-SA" sz="3600" dirty="0" smtClean="0"/>
              <a:t> </a:t>
            </a:r>
            <a:r>
              <a:rPr lang="ar-SA" sz="3600" b="1" dirty="0" smtClean="0"/>
              <a:t>خلقه</a:t>
            </a:r>
            <a:r>
              <a:rPr lang="ar-SA" sz="3600" dirty="0" smtClean="0"/>
              <a:t> </a:t>
            </a:r>
            <a:r>
              <a:rPr lang="ar-SA" sz="3600" b="1" dirty="0" smtClean="0"/>
              <a:t>صلى الله عليه وسلم في الدعوة:</a:t>
            </a:r>
            <a:r>
              <a:rPr lang="ar-SA" sz="3600" dirty="0" smtClean="0"/>
              <a:t> </a:t>
            </a:r>
            <a:endParaRPr lang="en-US" sz="3600" dirty="0"/>
          </a:p>
        </p:txBody>
      </p:sp>
      <p:sp>
        <p:nvSpPr>
          <p:cNvPr id="7171" name="Text Placeholder 5"/>
          <p:cNvSpPr>
            <a:spLocks noGrp="1"/>
          </p:cNvSpPr>
          <p:nvPr>
            <p:ph idx="1"/>
          </p:nvPr>
        </p:nvSpPr>
        <p:spPr>
          <a:xfrm>
            <a:off x="228600" y="1371600"/>
            <a:ext cx="9601200" cy="4525963"/>
          </a:xfrm>
        </p:spPr>
        <p:txBody>
          <a:bodyPr/>
          <a:lstStyle/>
          <a:p>
            <a:pPr algn="just" rtl="1"/>
            <a:r>
              <a:rPr lang="ar-SA" sz="2600" b="1" dirty="0" smtClean="0"/>
              <a:t>كانت دعوته عليه الصلاة والسلام لجميع الخلق، وكان أكثرهم إيذاءً وابتلاءً في سبيلها، ومن ذلك شفقته بمن يخطئ أو من يخالف الحق وكان يُحسن إليه ويعلمه بأحسن أسلوب، بألطف عبارة وأحسن إشارة، وفيما يلي مواقف من ذلك: </a:t>
            </a:r>
          </a:p>
          <a:p>
            <a:pPr algn="just" rtl="1"/>
            <a:r>
              <a:rPr lang="ar-SA" sz="2600" b="1" dirty="0" smtClean="0"/>
              <a:t>1- روى أبو أُمامة ـ رضي الله عنه ـ قال: إن فتىً شاباً أتى النبي صلى الله عليه وسلم فقال: يا رسول الله، ائذن لي بالزنا، فأقبل القوم عليه فزجروه، وقالوا: </a:t>
            </a:r>
            <a:r>
              <a:rPr lang="ar-SA" sz="2600" b="1" dirty="0" err="1" smtClean="0"/>
              <a:t>مه</a:t>
            </a:r>
            <a:r>
              <a:rPr lang="ar-SA" sz="2600" b="1" dirty="0" smtClean="0"/>
              <a:t> </a:t>
            </a:r>
            <a:r>
              <a:rPr lang="ar-SA" sz="2600" b="1" dirty="0" err="1" smtClean="0"/>
              <a:t>مه</a:t>
            </a:r>
            <a:r>
              <a:rPr lang="ar-SA" sz="2600" b="1" dirty="0" smtClean="0"/>
              <a:t>. فقال له: (ادنه)، فدنا منه قريباً، قال: (أتحبّه لأمّك؟) قال: لا والله، جعلني الله فداءك، قال: (ولا الناس يحبونه لأمهاتهم) قال: (أفتحبه لابنتك؟) قال: لا والله يا رسول الله، جعلني الله فداءك. قال: (ولا الناس جميعاً يحبونه لبناتهم) قال: (أفتحبه لأختك؟) قال: لا والله جعلني الله فداءك. قال: (ولا الناس جميعاً يحبونه لأخواتهم). قال: (أفتحبه لعمتك؟) قال: لا والله، جعلني الله فداءك. قال: (ولا الناس جميعاً يحبونه لعماتهم). قال: (أفتحبه لخالتك؟) قال: لا والله جعلني الله فداءك. قال: (ولا الناس جميعاً يحبونه لخالاتهم ) قال:</a:t>
            </a:r>
            <a:endParaRPr lang="ar-EG" sz="2600"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7</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381000" y="533400"/>
            <a:ext cx="8915400" cy="5693866"/>
          </a:xfrm>
          <a:prstGeom prst="rect">
            <a:avLst/>
          </a:prstGeom>
        </p:spPr>
        <p:txBody>
          <a:bodyPr wrap="square">
            <a:spAutoFit/>
          </a:bodyPr>
          <a:lstStyle/>
          <a:p>
            <a:pPr algn="just"/>
            <a:r>
              <a:rPr lang="ar-SA" sz="2600" b="1" dirty="0" smtClean="0"/>
              <a:t>فوضع يده عليه، وقال: اللهم اغفر ذنبه، وطهر قلبه، وحصّن فرجه) فلم يكن بعد ذلك الفتى يلتفت إلى شيء. </a:t>
            </a:r>
          </a:p>
          <a:p>
            <a:pPr algn="just"/>
            <a:r>
              <a:rPr lang="ar-SA" sz="2600" b="1" dirty="0" smtClean="0">
                <a:cs typeface="+mn-cs"/>
              </a:rPr>
              <a:t>2- </a:t>
            </a:r>
            <a:r>
              <a:rPr lang="ar-EG" sz="2600" b="1" dirty="0" smtClean="0">
                <a:cs typeface="+mn-cs"/>
              </a:rPr>
              <a:t>عن أنس بن مالك رضي الله عنه </a:t>
            </a:r>
            <a:r>
              <a:rPr lang="ar-SA" sz="2600" b="1" dirty="0" smtClean="0">
                <a:cs typeface="+mn-cs"/>
              </a:rPr>
              <a:t>قال</a:t>
            </a:r>
            <a:r>
              <a:rPr lang="ar-EG" sz="2600" b="1" dirty="0" smtClean="0">
                <a:cs typeface="+mn-cs"/>
              </a:rPr>
              <a:t>:</a:t>
            </a:r>
            <a:r>
              <a:rPr lang="ar-SA" sz="2600" b="1" dirty="0" smtClean="0">
                <a:cs typeface="+mn-cs"/>
              </a:rPr>
              <a:t> </a:t>
            </a:r>
            <a:r>
              <a:rPr lang="ar-SA" sz="2600" b="1" dirty="0" smtClean="0"/>
              <a:t>قال بينما نحن في المسجد مع رسول الله {صلى الله عليه وسلم} إذ جاء أعرابيٌّ فقام يبول في المسجد فقال أصحاب رسول الله {صلى الله عليه وسلم} مه مه فقال رسول الله {صلى الله عليه وسلم} لا تزرموه دعوه فتركوه حتى بال ثم إن رسول الله {صلى الله عليه وسلم} دعاه فقال له إن هذه المساجد لا تصلح لشيء من هذا البول والقذر إنما هي لذكر الله والصلاة وقراءة القرآن أو كما قال رسول الله {صلى الله عليه وسلم} قال وأمر رجلاً من القوم فجاء بدلوٍ من ماء فشنه عليه).</a:t>
            </a:r>
          </a:p>
          <a:p>
            <a:pPr algn="just"/>
            <a:r>
              <a:rPr lang="ar-SA" sz="2600" b="1" dirty="0" smtClean="0"/>
              <a:t>وقد انتهج النبي صلى الله عليه وسلم ذلك في دعوته ولطيف أسلوبه للناس كلهم حتى شملت الكافرين ، فكان من سبب ذلك أن أسلم ودخل في دين الله تعالى أفواجٌ من الناس بالمعاملة الحسنة والأسلوب الأمثل، وكان يتمثل في ذلك صلى الله عليه وسلم قول الله عز وجل: { ادْعُ إِلِىَ سَبِيــلِ رَبّــكَ بِالْحِكْـمَةِ وَالْمَـوْعِظَـةِ الْحَسَنَـةِ وَجَادِلْهُم بِالّتِي هِيَ أَحْسَنُ} [ النحل:12]</a:t>
            </a:r>
            <a:endParaRPr lang="ar-SA" sz="2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3-</a:t>
            </a:r>
            <a:r>
              <a:rPr lang="ar-SA" dirty="0" smtClean="0"/>
              <a:t> </a:t>
            </a:r>
            <a:r>
              <a:rPr lang="ar-SA" b="1" dirty="0" smtClean="0"/>
              <a:t>رحمته صلى الله عليه وسلم:</a:t>
            </a:r>
            <a:endParaRPr lang="en-US" dirty="0"/>
          </a:p>
        </p:txBody>
      </p:sp>
      <p:sp>
        <p:nvSpPr>
          <p:cNvPr id="7171" name="Text Placeholder 5"/>
          <p:cNvSpPr>
            <a:spLocks noGrp="1"/>
          </p:cNvSpPr>
          <p:nvPr>
            <p:ph idx="1"/>
          </p:nvPr>
        </p:nvSpPr>
        <p:spPr>
          <a:xfrm>
            <a:off x="228600" y="1371600"/>
            <a:ext cx="9372600" cy="4525963"/>
          </a:xfrm>
        </p:spPr>
        <p:txBody>
          <a:bodyPr/>
          <a:lstStyle/>
          <a:p>
            <a:pPr algn="just" rtl="1"/>
            <a:r>
              <a:rPr lang="ar-EG" sz="2600" b="1" dirty="0" smtClean="0">
                <a:cs typeface="+mn-cs"/>
              </a:rPr>
              <a:t>كانت</a:t>
            </a:r>
            <a:r>
              <a:rPr lang="ar-SA" sz="2600" b="1" dirty="0" smtClean="0">
                <a:cs typeface="+mn-cs"/>
              </a:rPr>
              <a:t> </a:t>
            </a:r>
            <a:r>
              <a:rPr lang="ar-EG" sz="2600" b="1" dirty="0" smtClean="0">
                <a:cs typeface="+mn-cs"/>
              </a:rPr>
              <a:t>رحمة</a:t>
            </a:r>
            <a:r>
              <a:rPr lang="ar-SA" sz="2600" b="1" dirty="0" smtClean="0">
                <a:cs typeface="+mn-cs"/>
              </a:rPr>
              <a:t> </a:t>
            </a:r>
            <a:r>
              <a:rPr lang="ar-EG" sz="2600" b="1" dirty="0" smtClean="0">
                <a:cs typeface="+mn-cs"/>
              </a:rPr>
              <a:t>رسول الله صلى الله عليه وسلم جامعة، تشمل عامة الناس؛ مسلمهم وكافرهم، مؤمنهم ومنافقهم، صالحهم </a:t>
            </a:r>
            <a:r>
              <a:rPr lang="ar-SA" sz="2600" b="1" dirty="0" err="1" smtClean="0">
                <a:cs typeface="+mn-cs"/>
              </a:rPr>
              <a:t>ومسيئهم</a:t>
            </a:r>
            <a:r>
              <a:rPr lang="ar-SA" sz="2600" b="1" dirty="0" smtClean="0">
                <a:cs typeface="+mn-cs"/>
              </a:rPr>
              <a:t>, فوجوده صلى الله عليه وسلم كان رحمة للجميع قال تعالى </a:t>
            </a:r>
            <a:r>
              <a:rPr lang="ar-EG" sz="2600" b="1" dirty="0" smtClean="0">
                <a:cs typeface="+mn-cs"/>
              </a:rPr>
              <a:t>في شأن</a:t>
            </a:r>
            <a:r>
              <a:rPr lang="ar-SA" sz="2600" b="1" dirty="0" smtClean="0">
                <a:cs typeface="+mn-cs"/>
              </a:rPr>
              <a:t>ه: {وَمَا كان الله ليُعذِبَهم وأنت فيهم</a:t>
            </a:r>
            <a:r>
              <a:rPr lang="ar-SA" sz="2600" b="1" dirty="0" err="1" smtClean="0">
                <a:cs typeface="+mn-cs"/>
              </a:rPr>
              <a:t>}</a:t>
            </a:r>
            <a:r>
              <a:rPr lang="ar-SA" sz="2600" b="1" dirty="0" err="1" smtClean="0">
                <a:cs typeface="+mn-cs"/>
              </a:rPr>
              <a:t> </a:t>
            </a:r>
            <a:r>
              <a:rPr lang="ar-SA" sz="2600" b="1" dirty="0" smtClean="0">
                <a:cs typeface="+mn-cs"/>
              </a:rPr>
              <a:t>(الأنفال:33),</a:t>
            </a:r>
            <a:r>
              <a:rPr lang="ar-SA" sz="2600" b="1" dirty="0" smtClean="0">
                <a:cs typeface="+mn-cs"/>
              </a:rPr>
              <a:t> </a:t>
            </a:r>
            <a:r>
              <a:rPr lang="ar-SA" sz="2600" b="1" dirty="0" smtClean="0">
                <a:cs typeface="+mn-cs"/>
              </a:rPr>
              <a:t>ورسالته كانت رحمة للجميع, قال تعالى:{وَمَا أَرْسَلْنَاكَ إِلَّا رَحْمَةً لِلْعَالَمِينَ} (الانبياء:107), ويقول هو صلى الله عليه وسلم عن نفسه: </a:t>
            </a:r>
            <a:r>
              <a:rPr lang="ar-EG" sz="2600" b="1" dirty="0" smtClean="0">
                <a:cs typeface="+mn-cs"/>
              </a:rPr>
              <a:t>"</a:t>
            </a:r>
            <a:r>
              <a:rPr lang="ar-SA" sz="2600" b="1" dirty="0" smtClean="0">
                <a:cs typeface="+mn-cs"/>
              </a:rPr>
              <a:t>إنما أنا رحمة مهداة</a:t>
            </a:r>
            <a:r>
              <a:rPr lang="ar-EG" sz="2600" b="1" dirty="0" smtClean="0">
                <a:cs typeface="+mn-cs"/>
              </a:rPr>
              <a:t>".</a:t>
            </a:r>
            <a:r>
              <a:rPr lang="ar-SA" sz="2600" b="1" baseline="30000" dirty="0" smtClean="0">
                <a:cs typeface="+mn-cs"/>
              </a:rPr>
              <a:t> </a:t>
            </a:r>
            <a:r>
              <a:rPr lang="ar-SA" sz="2600" b="1" dirty="0" smtClean="0">
                <a:cs typeface="+mn-cs"/>
              </a:rPr>
              <a:t>وفي القيامة هو رحمة للجميع, حيث يشفع لهم ليريحهم من هول الموقف.</a:t>
            </a:r>
            <a:endParaRPr lang="en-US" sz="2600" b="1" baseline="30000" dirty="0" smtClean="0">
              <a:cs typeface="+mn-cs"/>
            </a:endParaRPr>
          </a:p>
          <a:p>
            <a:pPr algn="just" rtl="1"/>
            <a:r>
              <a:rPr lang="ar-SA" sz="2600" b="1" dirty="0" smtClean="0">
                <a:cs typeface="+mn-cs"/>
              </a:rPr>
              <a:t>وعندما طلب منه بعض أصحابه أن يدع</a:t>
            </a:r>
            <a:r>
              <a:rPr lang="ar-EG" sz="2600" b="1" dirty="0" smtClean="0">
                <a:cs typeface="+mn-cs"/>
              </a:rPr>
              <a:t>و</a:t>
            </a:r>
            <a:r>
              <a:rPr lang="ar-SA" sz="2600" b="1" dirty="0" smtClean="0">
                <a:cs typeface="+mn-cs"/>
              </a:rPr>
              <a:t> على المشركين أجابهم بقوله: </a:t>
            </a:r>
            <a:r>
              <a:rPr lang="ar-EG" sz="2600" b="1" dirty="0" smtClean="0">
                <a:cs typeface="+mn-cs"/>
              </a:rPr>
              <a:t>"</a:t>
            </a:r>
            <a:r>
              <a:rPr lang="ar-SA" sz="2600" b="1" dirty="0" smtClean="0">
                <a:cs typeface="+mn-cs"/>
              </a:rPr>
              <a:t>إني لم أبعث لعاناً</a:t>
            </a:r>
            <a:r>
              <a:rPr lang="ar-EG" sz="2600" b="1" dirty="0" smtClean="0">
                <a:cs typeface="+mn-cs"/>
              </a:rPr>
              <a:t>”</a:t>
            </a:r>
            <a:r>
              <a:rPr lang="ar-SA" sz="2600" b="1" baseline="30000" dirty="0" smtClean="0">
                <a:cs typeface="+mn-cs"/>
              </a:rPr>
              <a:t>,</a:t>
            </a:r>
            <a:r>
              <a:rPr lang="ar-SA" sz="2600" b="1" dirty="0" smtClean="0">
                <a:cs typeface="+mn-cs"/>
              </a:rPr>
              <a:t> ودعا لهم بالهداية قائلاً: ”اللهم اهد قومي فإنهم لا يعلمون“, وبلغ من رحمته </a:t>
            </a:r>
            <a:r>
              <a:rPr lang="ar-EG" sz="2600" b="1" dirty="0" smtClean="0">
                <a:cs typeface="+mn-cs"/>
              </a:rPr>
              <a:t>صلى الله عليه وسلم</a:t>
            </a:r>
            <a:r>
              <a:rPr lang="ar-SA" sz="2600" b="1" dirty="0" smtClean="0">
                <a:cs typeface="+mn-cs"/>
              </a:rPr>
              <a:t> أن دعا الله بأن يجعل سَبَّهُ ولعنهُ لِمَنْ أغضبه رحمةً, فقال: </a:t>
            </a:r>
            <a:r>
              <a:rPr lang="ar-EG" sz="2600" b="1" dirty="0" smtClean="0">
                <a:cs typeface="+mn-cs"/>
              </a:rPr>
              <a:t>"</a:t>
            </a:r>
            <a:r>
              <a:rPr lang="ar-SA" sz="2600" b="1" dirty="0" smtClean="0">
                <a:cs typeface="+mn-cs"/>
              </a:rPr>
              <a:t>اللهم إنما أنا بشر، فأيُّ المسلمين سببته أو لعنته، فاجعلها له زكاة وأجراً</a:t>
            </a:r>
            <a:r>
              <a:rPr lang="ar-EG" sz="2600" b="1" dirty="0" smtClean="0">
                <a:cs typeface="+mn-cs"/>
              </a:rPr>
              <a:t>”</a:t>
            </a:r>
            <a:r>
              <a:rPr lang="ar-SA" sz="2600" b="1" baseline="30000" dirty="0" smtClean="0">
                <a:cs typeface="+mn-cs"/>
              </a:rPr>
              <a:t>.</a:t>
            </a:r>
            <a:r>
              <a:rPr lang="ar-SA" sz="2600" b="1" dirty="0" smtClean="0">
                <a:cs typeface="+mn-cs"/>
              </a:rPr>
              <a:t> </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9</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228600" y="304800"/>
            <a:ext cx="9372600" cy="4893647"/>
          </a:xfrm>
          <a:prstGeom prst="rect">
            <a:avLst/>
          </a:prstGeom>
        </p:spPr>
        <p:txBody>
          <a:bodyPr wrap="square">
            <a:spAutoFit/>
          </a:bodyPr>
          <a:lstStyle/>
          <a:p>
            <a:pPr algn="just"/>
            <a:r>
              <a:rPr lang="ar-SA" sz="2600" b="1" dirty="0" smtClean="0"/>
              <a:t>لقد ملأ الله قلبَ محمدٍ رحمة بالمؤمنين فقال تعالى: {فَبِمَا رَحْمَةٍ مِنَ اللَّهِ لِنْتَ لَهُمْ</a:t>
            </a:r>
            <a:r>
              <a:rPr lang="ar-EG" sz="2600" b="1" dirty="0" smtClean="0"/>
              <a:t>}</a:t>
            </a:r>
            <a:r>
              <a:rPr lang="ar-SA" sz="2600" b="1" dirty="0" smtClean="0"/>
              <a:t>(آل عمران159)</a:t>
            </a:r>
            <a:endParaRPr lang="ar-EG" sz="2600" b="1" dirty="0" smtClean="0"/>
          </a:p>
          <a:p>
            <a:pPr algn="just"/>
            <a:r>
              <a:rPr lang="ar-SA" sz="2600" b="1" dirty="0" smtClean="0"/>
              <a:t>وبلغ من شفقته ورحمته بأمته أن دعا على ولاة الأمور الذين لا يرفقون برعاياهم فقال صلى الله عليه وسلم: </a:t>
            </a:r>
            <a:r>
              <a:rPr lang="ar-EG" sz="2600" b="1" dirty="0" smtClean="0"/>
              <a:t>"</a:t>
            </a:r>
            <a:r>
              <a:rPr lang="ar-SA" sz="2600" b="1" dirty="0" smtClean="0"/>
              <a:t>اللهم من وليَ من أمرِ أمتي شيئاً، فشقَّ عليهم، فاشقُق عليه، ومن ولي من أمر أمتي شيئاً، فرفق بهم، </a:t>
            </a:r>
            <a:r>
              <a:rPr lang="ar-SA" sz="2600" b="1" dirty="0" err="1" smtClean="0"/>
              <a:t>فارفق</a:t>
            </a:r>
            <a:r>
              <a:rPr lang="ar-SA" sz="2600" b="1" dirty="0" smtClean="0"/>
              <a:t> </a:t>
            </a:r>
            <a:r>
              <a:rPr lang="ar-SA" sz="2600" b="1" dirty="0" err="1" smtClean="0"/>
              <a:t>به</a:t>
            </a:r>
            <a:r>
              <a:rPr lang="ar-EG" sz="2600" b="1" dirty="0" err="1" smtClean="0"/>
              <a:t>".</a:t>
            </a:r>
            <a:r>
              <a:rPr lang="ar-SA" sz="2600" b="1" dirty="0" smtClean="0"/>
              <a:t> </a:t>
            </a:r>
            <a:r>
              <a:rPr lang="ar-SA" sz="2600" b="1" dirty="0" smtClean="0"/>
              <a:t>وقال صلى الله عليه وسلم في بيان فضل الرحمة والحث عليها: </a:t>
            </a:r>
            <a:r>
              <a:rPr lang="ar-EG" sz="2600" b="1" dirty="0" smtClean="0"/>
              <a:t>"</a:t>
            </a:r>
            <a:r>
              <a:rPr lang="ar-SA" sz="2600" b="1" dirty="0" smtClean="0"/>
              <a:t>الراحمون يرحمهم الرحمن، ارحموا من في الأرض يرحمكم من في السماء</a:t>
            </a:r>
            <a:r>
              <a:rPr lang="ar-EG" sz="2600" b="1" dirty="0" smtClean="0"/>
              <a:t>”</a:t>
            </a:r>
            <a:r>
              <a:rPr lang="ar-SA" sz="2600" b="1" baseline="30000" dirty="0" smtClean="0"/>
              <a:t>,</a:t>
            </a:r>
            <a:endParaRPr lang="ar-EG" sz="2600" b="1" dirty="0" smtClean="0"/>
          </a:p>
          <a:p>
            <a:pPr algn="just" fontAlgn="auto">
              <a:spcBef>
                <a:spcPts val="0"/>
              </a:spcBef>
              <a:spcAft>
                <a:spcPts val="0"/>
              </a:spcAft>
              <a:defRPr/>
            </a:pPr>
            <a:r>
              <a:rPr lang="ar-SA" sz="2600" b="1" dirty="0" smtClean="0"/>
              <a:t>ومن مظاهر رحمته بالمؤمنين أنه أمر من أمَّهم في الصلاة بأن يخفف في صلاته</a:t>
            </a:r>
            <a:r>
              <a:rPr lang="ar-EG" sz="2600" b="1" dirty="0" smtClean="0"/>
              <a:t>؛</a:t>
            </a:r>
            <a:r>
              <a:rPr lang="ar-SA" sz="2600" b="1" dirty="0" smtClean="0"/>
              <a:t> فقد جاء رجلٌ إلى النبي صلى الله عليه وسلم</a:t>
            </a:r>
            <a:r>
              <a:rPr lang="ar-EG" sz="2600" b="1" dirty="0" smtClean="0"/>
              <a:t>،</a:t>
            </a:r>
            <a:r>
              <a:rPr lang="ar-SA" sz="2600" b="1" dirty="0" smtClean="0"/>
              <a:t> فقال</a:t>
            </a:r>
            <a:r>
              <a:rPr lang="ar-EG" sz="2600" b="1" dirty="0" smtClean="0"/>
              <a:t>:</a:t>
            </a:r>
            <a:r>
              <a:rPr lang="ar-SA" sz="2600" b="1" dirty="0" smtClean="0"/>
              <a:t> إني لأتأخر عن صلاة الصبح من أجل فلان مما يطيل بنا</a:t>
            </a:r>
            <a:r>
              <a:rPr lang="ar-EG" sz="2600" b="1" dirty="0" smtClean="0"/>
              <a:t>.</a:t>
            </a:r>
            <a:r>
              <a:rPr lang="ar-SA" sz="2600" b="1" dirty="0" smtClean="0"/>
              <a:t> قال أبو مسعود الأنصاري: فما رأيت النبي صلى الله عليه وسلم غضب في موعظة</a:t>
            </a:r>
            <a:r>
              <a:rPr lang="ar-EG" sz="2600" b="1" dirty="0" smtClean="0"/>
              <a:t>ٍ</a:t>
            </a:r>
            <a:r>
              <a:rPr lang="ar-SA" sz="2600" b="1" dirty="0" smtClean="0"/>
              <a:t> قط أشد مما غضب يومئذٍ</a:t>
            </a:r>
            <a:r>
              <a:rPr lang="ar-EG" sz="2600" b="1" dirty="0" smtClean="0"/>
              <a:t>،</a:t>
            </a:r>
            <a:r>
              <a:rPr lang="ar-SA" sz="2600" b="1" dirty="0" smtClean="0"/>
              <a:t> فقال</a:t>
            </a:r>
            <a:r>
              <a:rPr lang="ar-EG" sz="2600" b="1" dirty="0" smtClean="0"/>
              <a:t>:</a:t>
            </a:r>
            <a:r>
              <a:rPr lang="ar-SA" sz="2600" b="1" dirty="0" smtClean="0"/>
              <a:t> </a:t>
            </a:r>
            <a:r>
              <a:rPr lang="ar-EG" sz="2600" b="1" dirty="0" smtClean="0"/>
              <a:t>"</a:t>
            </a:r>
            <a:r>
              <a:rPr lang="ar-SA" sz="2600" b="1" dirty="0" smtClean="0"/>
              <a:t>يا أيها الناس</a:t>
            </a:r>
            <a:r>
              <a:rPr lang="ar-EG" sz="2600" b="1" dirty="0" smtClean="0"/>
              <a:t>،</a:t>
            </a:r>
            <a:r>
              <a:rPr lang="ar-SA" sz="2600" b="1" dirty="0" smtClean="0"/>
              <a:t> إن منكم منفرين</a:t>
            </a:r>
            <a:r>
              <a:rPr lang="ar-EG" sz="2600" b="1" dirty="0" smtClean="0"/>
              <a:t>،</a:t>
            </a:r>
            <a:r>
              <a:rPr lang="ar-SA" sz="2600" b="1" dirty="0" smtClean="0"/>
              <a:t> فأيكم أمَّ الناس فليوجز</a:t>
            </a:r>
            <a:r>
              <a:rPr lang="ar-EG" sz="2600" b="1" dirty="0" smtClean="0"/>
              <a:t>؛</a:t>
            </a:r>
            <a:r>
              <a:rPr lang="ar-SA" sz="2600" b="1" dirty="0" smtClean="0"/>
              <a:t> فإن من ورائه الكبير</a:t>
            </a:r>
            <a:r>
              <a:rPr lang="ar-EG" sz="2600" b="1" dirty="0" smtClean="0"/>
              <a:t>،</a:t>
            </a:r>
            <a:r>
              <a:rPr lang="ar-SA" sz="2600" b="1" dirty="0" smtClean="0"/>
              <a:t> والصغير</a:t>
            </a:r>
            <a:r>
              <a:rPr lang="ar-EG" sz="2600" b="1" dirty="0" smtClean="0"/>
              <a:t>،</a:t>
            </a:r>
            <a:r>
              <a:rPr lang="ar-SA" sz="2600" b="1" dirty="0" smtClean="0"/>
              <a:t> وذا الحاجة“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762000" y="685800"/>
            <a:ext cx="8458200" cy="4401205"/>
          </a:xfrm>
          <a:prstGeom prst="rect">
            <a:avLst/>
          </a:prstGeom>
        </p:spPr>
        <p:txBody>
          <a:bodyPr wrap="square">
            <a:spAutoFit/>
          </a:bodyPr>
          <a:lstStyle/>
          <a:p>
            <a:pPr algn="just" fontAlgn="auto">
              <a:spcBef>
                <a:spcPts val="0"/>
              </a:spcBef>
              <a:spcAft>
                <a:spcPts val="0"/>
              </a:spcAft>
              <a:defRPr/>
            </a:pPr>
            <a:r>
              <a:rPr lang="ar-SA" sz="2800" b="1" dirty="0" smtClean="0"/>
              <a:t>ومما يدل على أن قلب النبي صلى الله عليه وسلم كان مفعماً بالرحمة والشفقة, بكاؤه على ولده إبراهيم في مجتمع يعيب مثل هذا الأمر, ويعتبره ضعفاً في الرجال, </a:t>
            </a:r>
            <a:r>
              <a:rPr lang="ar-SA" sz="2800" b="1" dirty="0" err="1" smtClean="0"/>
              <a:t>ف</a:t>
            </a:r>
            <a:r>
              <a:rPr lang="ar-EG" sz="2800" b="1" dirty="0" smtClean="0"/>
              <a:t>عن </a:t>
            </a:r>
            <a:r>
              <a:rPr lang="ar-SA" sz="2800" b="1" dirty="0" smtClean="0"/>
              <a:t>أَنَسِ بْنِ مَالِكٍ رضي الله عنه قَالَ: دَخَلْنَا مَعَ رَسُولِ اللهِ صلى الله عليه وسلم عَلَى أَبِي سَيْفٍ الْقَيْنِ</a:t>
            </a:r>
            <a:r>
              <a:rPr lang="ar-EG" sz="2800" b="1" dirty="0" smtClean="0"/>
              <a:t>،</a:t>
            </a:r>
            <a:r>
              <a:rPr lang="ar-SA" sz="2800" b="1" dirty="0" smtClean="0"/>
              <a:t> وَكَانَ ظِئْراً لإِبْرَاهِيمَ عَلَيْهِ السَّلاَمُ</a:t>
            </a:r>
            <a:r>
              <a:rPr lang="ar-EG" sz="2800" b="1" dirty="0" smtClean="0"/>
              <a:t>،</a:t>
            </a:r>
            <a:r>
              <a:rPr lang="ar-SA" sz="2800" b="1" dirty="0" smtClean="0"/>
              <a:t> فَأَخَذَ رَسُولُ اللهِ صلى الله عليه وسلم إِبْرَاهِيمَ فَقَبَّلَهُ وَشَمَّهُ</a:t>
            </a:r>
            <a:r>
              <a:rPr lang="ar-EG" sz="2800" b="1" dirty="0" smtClean="0"/>
              <a:t>،</a:t>
            </a:r>
            <a:r>
              <a:rPr lang="ar-SA" sz="2800" b="1" dirty="0" smtClean="0"/>
              <a:t> ثُمَّ دَخَلْنَا عَلَيْهِ بَعْدَ ذلِكَ، وَإِبْرَاهِيمُ يَجُودُ بِنَفْسِهِ</a:t>
            </a:r>
            <a:r>
              <a:rPr lang="ar-EG" sz="2800" b="1" dirty="0" smtClean="0"/>
              <a:t>،</a:t>
            </a:r>
            <a:r>
              <a:rPr lang="ar-SA" sz="2800" b="1" dirty="0" smtClean="0"/>
              <a:t> فَجَعَلَتْ عَيْنَا رَسُولِ اللهِ صلى الله عليه وسلم تَذْرِفَانِ, فَقَالَ لَهُ عَبْدُ الرَّحْمنِ بْنُ عَوْفٍ رضي الله عنه: وَأَنْتَ يَا رَسُولَ اللهِ</a:t>
            </a:r>
            <a:r>
              <a:rPr lang="ar-EG" sz="2800" b="1" dirty="0" smtClean="0"/>
              <a:t>!</a:t>
            </a:r>
            <a:r>
              <a:rPr lang="ar-SA" sz="2800" b="1" dirty="0" smtClean="0"/>
              <a:t> فَقَالَ: </a:t>
            </a:r>
            <a:r>
              <a:rPr lang="ar-EG" sz="2800" b="1" dirty="0" smtClean="0"/>
              <a:t>"</a:t>
            </a:r>
            <a:r>
              <a:rPr lang="ar-SA" sz="2800" b="1" dirty="0" smtClean="0"/>
              <a:t>يَا ابْنَ عَوْفٍ</a:t>
            </a:r>
            <a:r>
              <a:rPr lang="ar-EG" sz="2800" b="1" dirty="0" smtClean="0"/>
              <a:t>،</a:t>
            </a:r>
            <a:r>
              <a:rPr lang="ar-SA" sz="2800" b="1" dirty="0" smtClean="0"/>
              <a:t> إِنَّهَا رَحْمَةٌ</a:t>
            </a:r>
            <a:r>
              <a:rPr lang="ar-EG" sz="2800" b="1" dirty="0" smtClean="0"/>
              <a:t>"،</a:t>
            </a:r>
            <a:r>
              <a:rPr lang="ar-SA" sz="2800" b="1" dirty="0" smtClean="0"/>
              <a:t> ثُمَّ أَتْبَعَهَا بِأُخْرَى</a:t>
            </a:r>
            <a:r>
              <a:rPr lang="ar-EG" sz="2800" b="1" dirty="0" smtClean="0"/>
              <a:t>،</a:t>
            </a:r>
            <a:r>
              <a:rPr lang="ar-SA" sz="2800" b="1" dirty="0" smtClean="0"/>
              <a:t> فَقَالَ صلى الله عليه وسلم: </a:t>
            </a:r>
            <a:r>
              <a:rPr lang="ar-EG" sz="2800" b="1" dirty="0" smtClean="0"/>
              <a:t>"</a:t>
            </a:r>
            <a:r>
              <a:rPr lang="ar-SA" sz="2800" b="1" dirty="0" smtClean="0"/>
              <a:t>إِنَّ الْعَيْنَ تَدْمَعُ، وَالْقَلْبَ يَحْزَنُ، وَلاَ نَقُولُ إِلاَّ مَا يَرضى رَبُّنَا</a:t>
            </a:r>
            <a:r>
              <a:rPr lang="ar-EG" sz="2800" b="1" dirty="0" smtClean="0"/>
              <a:t>،</a:t>
            </a:r>
            <a:r>
              <a:rPr lang="ar-SA" sz="2800" b="1" dirty="0" smtClean="0"/>
              <a:t> وَإِنَّا بِفِرَاقِكَ يَا إِبْرَاهِيمُ لَمَحْزُونُونَ</a:t>
            </a:r>
            <a:r>
              <a:rPr lang="ar-EG" sz="2800" b="1" dirty="0" smtClean="0"/>
              <a:t>”</a:t>
            </a:r>
            <a:r>
              <a:rPr lang="ar-SA" sz="2800" b="1" baseline="30000" dirty="0" smtClean="0"/>
              <a:t>.</a:t>
            </a:r>
            <a:endParaRPr lang="ar-EG" sz="2800"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b="1" dirty="0" smtClean="0"/>
              <a:t>4-</a:t>
            </a:r>
            <a:r>
              <a:rPr lang="ar-SA" dirty="0" smtClean="0"/>
              <a:t> </a:t>
            </a:r>
            <a:r>
              <a:rPr lang="ar-SA" b="1" dirty="0" smtClean="0"/>
              <a:t>صدقه صلى الله عليه وسلم: </a:t>
            </a:r>
            <a:endParaRPr lang="en-US" dirty="0"/>
          </a:p>
        </p:txBody>
      </p:sp>
      <p:sp>
        <p:nvSpPr>
          <p:cNvPr id="7171" name="Text Placeholder 5"/>
          <p:cNvSpPr>
            <a:spLocks noGrp="1"/>
          </p:cNvSpPr>
          <p:nvPr>
            <p:ph idx="1"/>
          </p:nvPr>
        </p:nvSpPr>
        <p:spPr>
          <a:xfrm>
            <a:off x="304800" y="1371600"/>
            <a:ext cx="9220200" cy="4754563"/>
          </a:xfrm>
        </p:spPr>
        <p:txBody>
          <a:bodyPr/>
          <a:lstStyle/>
          <a:p>
            <a:pPr algn="just" rtl="1"/>
            <a:r>
              <a:rPr lang="ar-EG" sz="2400" b="1" dirty="0" smtClean="0"/>
              <a:t>اشتهر النبي صلى الله عليه وسلم بين قومه بالصادق الأمين حتى قبل إعلانه </a:t>
            </a:r>
            <a:r>
              <a:rPr lang="ar-EG" sz="2400" b="1" dirty="0" err="1" smtClean="0"/>
              <a:t>دعو</a:t>
            </a:r>
            <a:r>
              <a:rPr lang="ar-SA" sz="2400" b="1" dirty="0" smtClean="0"/>
              <a:t>ته</a:t>
            </a:r>
            <a:r>
              <a:rPr lang="ar-EG" sz="2400" b="1" dirty="0" smtClean="0"/>
              <a:t>،</a:t>
            </a:r>
            <a:r>
              <a:rPr lang="ar-SA" sz="2400" b="1" dirty="0" smtClean="0"/>
              <a:t> وإعلامهم بأن الله قد أرسله إليهم,</a:t>
            </a:r>
            <a:r>
              <a:rPr lang="ar-EG" sz="2400" b="1" dirty="0" smtClean="0"/>
              <a:t> و</a:t>
            </a:r>
            <a:r>
              <a:rPr lang="ar-SA" sz="2400" b="1" dirty="0" smtClean="0"/>
              <a:t>لعل في </a:t>
            </a:r>
            <a:r>
              <a:rPr lang="ar-SA" sz="2400" b="1" dirty="0" err="1" smtClean="0"/>
              <a:t>ال</a:t>
            </a:r>
            <a:r>
              <a:rPr lang="ar-EG" sz="2400" b="1" dirty="0" smtClean="0"/>
              <a:t>صور</a:t>
            </a:r>
            <a:r>
              <a:rPr lang="ar-SA" sz="2400" b="1" dirty="0" smtClean="0"/>
              <a:t>تين</a:t>
            </a:r>
            <a:r>
              <a:rPr lang="ar-EG" sz="2400" b="1" dirty="0" smtClean="0"/>
              <a:t> </a:t>
            </a:r>
            <a:r>
              <a:rPr lang="ar-SA" sz="2400" b="1" dirty="0" smtClean="0"/>
              <a:t>الآتيتين ما </a:t>
            </a:r>
            <a:r>
              <a:rPr lang="ar-SA" sz="2400" b="1" dirty="0" err="1" smtClean="0"/>
              <a:t>ي</a:t>
            </a:r>
            <a:r>
              <a:rPr lang="ar-EG" sz="2400" b="1" dirty="0" err="1" smtClean="0"/>
              <a:t>ؤكد</a:t>
            </a:r>
            <a:r>
              <a:rPr lang="ar-EG" sz="2400" b="1" dirty="0" smtClean="0"/>
              <a:t> هذا المعنى:</a:t>
            </a:r>
            <a:endParaRPr lang="en-US" sz="2400" b="1" dirty="0" smtClean="0">
              <a:cs typeface="Traditional Arabic" pitchFamily="2" charset="-78"/>
            </a:endParaRPr>
          </a:p>
          <a:p>
            <a:pPr lvl="0" algn="just" rtl="1"/>
            <a:r>
              <a:rPr lang="ar-EG" sz="2600" b="1" dirty="0" smtClean="0"/>
              <a:t>1- </a:t>
            </a:r>
            <a:r>
              <a:rPr lang="ar-SA" sz="2600" b="1" dirty="0" smtClean="0"/>
              <a:t>اعتراف </a:t>
            </a:r>
            <a:r>
              <a:rPr lang="ar-EG" sz="2600" b="1" dirty="0" smtClean="0"/>
              <a:t>أ</a:t>
            </a:r>
            <a:r>
              <a:rPr lang="ar-SA" sz="2600" b="1" dirty="0" smtClean="0"/>
              <a:t>عدائه بصدقه حتى قبل إعلانه لدعوته</a:t>
            </a:r>
            <a:r>
              <a:rPr lang="ar-EG" sz="2600" b="1" dirty="0" smtClean="0"/>
              <a:t>:</a:t>
            </a:r>
            <a:r>
              <a:rPr lang="ar-SA" sz="2600" b="1" dirty="0" smtClean="0"/>
              <a:t> ف</a:t>
            </a:r>
            <a:r>
              <a:rPr lang="ar-EG" sz="2600" b="1" dirty="0" smtClean="0"/>
              <a:t>عن </a:t>
            </a:r>
            <a:r>
              <a:rPr lang="ar-SA" sz="2600" b="1" dirty="0" smtClean="0"/>
              <a:t>عبد الله بن عباس رضي الله عنهما</a:t>
            </a:r>
            <a:r>
              <a:rPr lang="ar-EG" sz="2600" b="1" dirty="0" smtClean="0"/>
              <a:t>،</a:t>
            </a:r>
            <a:r>
              <a:rPr lang="ar-SA" sz="2600" b="1" dirty="0" smtClean="0"/>
              <a:t> قال</a:t>
            </a:r>
            <a:r>
              <a:rPr lang="ar-EG" sz="2600" b="1" dirty="0" smtClean="0"/>
              <a:t>:</a:t>
            </a:r>
            <a:r>
              <a:rPr lang="ar-SA" sz="2600" b="1" dirty="0" smtClean="0"/>
              <a:t> لما نزلت الآية </a:t>
            </a:r>
            <a:r>
              <a:rPr lang="ar-EG" sz="2600" b="1" dirty="0" smtClean="0"/>
              <a:t>{</a:t>
            </a:r>
            <a:r>
              <a:rPr lang="ar-SA" sz="2600" b="1" dirty="0" smtClean="0"/>
              <a:t>وأنذر عشيرتك الأقربين</a:t>
            </a:r>
            <a:r>
              <a:rPr lang="ar-EG" sz="2600" b="1" dirty="0" err="1" smtClean="0"/>
              <a:t>}</a:t>
            </a:r>
            <a:r>
              <a:rPr lang="ar-EG" sz="2600" b="1" baseline="30000" dirty="0" err="1" smtClean="0"/>
              <a:t>(</a:t>
            </a:r>
            <a:r>
              <a:rPr lang="ar-SA" sz="2400" b="1" baseline="30000" dirty="0" smtClean="0"/>
              <a:t>الشعراء:214</a:t>
            </a:r>
            <a:r>
              <a:rPr lang="ar-EG" sz="2400" b="1" baseline="30000" dirty="0" err="1" smtClean="0"/>
              <a:t>)</a:t>
            </a:r>
            <a:r>
              <a:rPr lang="ar-EG" sz="2400" b="1" dirty="0" err="1" smtClean="0"/>
              <a:t>،</a:t>
            </a:r>
            <a:r>
              <a:rPr lang="ar-SA" sz="2400" b="1" dirty="0" smtClean="0"/>
              <a:t> </a:t>
            </a:r>
            <a:r>
              <a:rPr lang="ar-SA" sz="2600" b="1" dirty="0" smtClean="0"/>
              <a:t>صعد النبي صلى الله عليه وسلم على الصفا</a:t>
            </a:r>
            <a:r>
              <a:rPr lang="ar-EG" sz="2600" b="1" dirty="0" smtClean="0"/>
              <a:t>،</a:t>
            </a:r>
            <a:r>
              <a:rPr lang="ar-SA" sz="2600" b="1" dirty="0" smtClean="0"/>
              <a:t> فجعل ينادي</a:t>
            </a:r>
            <a:r>
              <a:rPr lang="ar-EG" sz="2600" b="1" dirty="0" smtClean="0"/>
              <a:t>:</a:t>
            </a:r>
            <a:r>
              <a:rPr lang="ar-SA" sz="2600" b="1" dirty="0" smtClean="0"/>
              <a:t> </a:t>
            </a:r>
            <a:r>
              <a:rPr lang="ar-EG" sz="2600" b="1" dirty="0" smtClean="0"/>
              <a:t>"</a:t>
            </a:r>
            <a:r>
              <a:rPr lang="ar-SA" sz="2600" b="1" dirty="0" smtClean="0"/>
              <a:t>يا بني فهر</a:t>
            </a:r>
            <a:r>
              <a:rPr lang="ar-EG" sz="2600" b="1" dirty="0" smtClean="0"/>
              <a:t>،</a:t>
            </a:r>
            <a:r>
              <a:rPr lang="ar-SA" sz="2600" b="1" dirty="0" smtClean="0"/>
              <a:t> يا بني عدي</a:t>
            </a:r>
            <a:r>
              <a:rPr lang="ar-EG" sz="2600" b="1" dirty="0" smtClean="0"/>
              <a:t>"؛</a:t>
            </a:r>
            <a:r>
              <a:rPr lang="ar-SA" sz="2600" b="1" dirty="0" smtClean="0"/>
              <a:t> لبطون قريش</a:t>
            </a:r>
            <a:r>
              <a:rPr lang="ar-EG" sz="2600" b="1" dirty="0" smtClean="0"/>
              <a:t>،</a:t>
            </a:r>
            <a:r>
              <a:rPr lang="ar-SA" sz="2600" b="1" dirty="0" smtClean="0"/>
              <a:t> حتى اجتمعوا</a:t>
            </a:r>
            <a:r>
              <a:rPr lang="ar-EG" sz="2600" b="1" dirty="0" smtClean="0"/>
              <a:t>،</a:t>
            </a:r>
            <a:r>
              <a:rPr lang="ar-SA" sz="2600" b="1" dirty="0" smtClean="0"/>
              <a:t> فجعل الرجل إذا لم يستطع أن يخرج أرسل رسولاً</a:t>
            </a:r>
            <a:r>
              <a:rPr lang="ar-EG" sz="2600" b="1" dirty="0" smtClean="0"/>
              <a:t>؛</a:t>
            </a:r>
            <a:r>
              <a:rPr lang="ar-SA" sz="2600" b="1" dirty="0" smtClean="0"/>
              <a:t> لينظر ما هو</a:t>
            </a:r>
            <a:r>
              <a:rPr lang="ar-EG" sz="2600" b="1" dirty="0" smtClean="0"/>
              <a:t>؟</a:t>
            </a:r>
            <a:r>
              <a:rPr lang="ar-SA" sz="2600" b="1" dirty="0" smtClean="0"/>
              <a:t> فجاء أبو لهب وقريش</a:t>
            </a:r>
            <a:r>
              <a:rPr lang="ar-EG" sz="2600" b="1" dirty="0" smtClean="0"/>
              <a:t>.</a:t>
            </a:r>
            <a:r>
              <a:rPr lang="ar-SA" sz="2600" b="1" dirty="0" smtClean="0"/>
              <a:t> فقال</a:t>
            </a:r>
            <a:r>
              <a:rPr lang="ar-EG" sz="2600" b="1" dirty="0" smtClean="0"/>
              <a:t>:</a:t>
            </a:r>
            <a:r>
              <a:rPr lang="ar-SA" sz="2600" b="1" dirty="0" smtClean="0"/>
              <a:t> </a:t>
            </a:r>
            <a:r>
              <a:rPr lang="ar-EG" sz="2600" b="1" dirty="0" smtClean="0"/>
              <a:t>"</a:t>
            </a:r>
            <a:r>
              <a:rPr lang="ar-SA" sz="2600" b="1" dirty="0" smtClean="0"/>
              <a:t>أرأيتكم لو أخبرتكم أن خيلاً بالوادي تريد أن تغير عليكم</a:t>
            </a:r>
            <a:r>
              <a:rPr lang="ar-EG" sz="2600" b="1" dirty="0" smtClean="0"/>
              <a:t>،</a:t>
            </a:r>
            <a:r>
              <a:rPr lang="ar-SA" sz="2600" b="1" dirty="0" smtClean="0"/>
              <a:t> كنتم مصدقي؟</a:t>
            </a:r>
            <a:r>
              <a:rPr lang="ar-EG" sz="2600" b="1" dirty="0" smtClean="0"/>
              <a:t>"</a:t>
            </a:r>
            <a:r>
              <a:rPr lang="ar-SA" sz="2600" b="1" dirty="0" smtClean="0"/>
              <a:t> قالوا</a:t>
            </a:r>
            <a:r>
              <a:rPr lang="ar-EG" sz="2600" b="1" dirty="0" smtClean="0"/>
              <a:t>:</a:t>
            </a:r>
            <a:r>
              <a:rPr lang="ar-SA" sz="2600" b="1" dirty="0" smtClean="0"/>
              <a:t> نعم</a:t>
            </a:r>
            <a:r>
              <a:rPr lang="ar-EG" sz="2600" b="1" dirty="0" smtClean="0"/>
              <a:t>،</a:t>
            </a:r>
            <a:r>
              <a:rPr lang="ar-SA" sz="2600" b="1" dirty="0" smtClean="0"/>
              <a:t> ما جربنا عليك إلا صدق</a:t>
            </a:r>
            <a:r>
              <a:rPr lang="ar-EG" sz="2600" b="1" dirty="0" smtClean="0"/>
              <a:t>ً</a:t>
            </a:r>
            <a:r>
              <a:rPr lang="ar-SA" sz="2600" b="1" dirty="0" smtClean="0"/>
              <a:t>ا. قال: </a:t>
            </a:r>
            <a:r>
              <a:rPr lang="ar-EG" sz="2600" b="1" dirty="0" smtClean="0"/>
              <a:t>"</a:t>
            </a:r>
            <a:r>
              <a:rPr lang="ar-SA" sz="2600" b="1" dirty="0" smtClean="0"/>
              <a:t>فإني نذيرٌ لكم بين يدي عذاب شديد</a:t>
            </a:r>
            <a:r>
              <a:rPr lang="ar-EG" sz="2600" b="1" dirty="0" smtClean="0"/>
              <a:t>"،</a:t>
            </a:r>
            <a:r>
              <a:rPr lang="ar-SA" sz="2600" b="1" dirty="0" smtClean="0"/>
              <a:t> فقال أبو لهب: تباً لك سائر اليوم</a:t>
            </a:r>
            <a:r>
              <a:rPr lang="ar-EG" sz="2600" b="1" dirty="0" smtClean="0"/>
              <a:t>،</a:t>
            </a:r>
            <a:r>
              <a:rPr lang="ar-SA" sz="2600" b="1" dirty="0" smtClean="0"/>
              <a:t> </a:t>
            </a:r>
            <a:r>
              <a:rPr lang="ar-SA" sz="2600" b="1" dirty="0" err="1" smtClean="0"/>
              <a:t>ألهذا</a:t>
            </a:r>
            <a:r>
              <a:rPr lang="ar-SA" sz="2600" b="1" dirty="0" smtClean="0"/>
              <a:t> جمعتنا</a:t>
            </a:r>
            <a:r>
              <a:rPr lang="ar-EG" sz="2600" b="1" dirty="0" smtClean="0"/>
              <a:t>؟!</a:t>
            </a:r>
            <a:r>
              <a:rPr lang="ar-SA" sz="2600" b="1" dirty="0" smtClean="0"/>
              <a:t> فنزلت</a:t>
            </a:r>
            <a:r>
              <a:rPr lang="ar-EG" sz="2600" b="1" dirty="0" smtClean="0"/>
              <a:t>:</a:t>
            </a:r>
            <a:r>
              <a:rPr lang="ar-SA" sz="2600" b="1" dirty="0" smtClean="0"/>
              <a:t> </a:t>
            </a:r>
            <a:r>
              <a:rPr lang="ar-EG" sz="2600" b="1" dirty="0" smtClean="0"/>
              <a:t>{</a:t>
            </a:r>
            <a:r>
              <a:rPr lang="ar-SA" sz="2600" b="1" dirty="0" smtClean="0"/>
              <a:t>تبت يدا أبي لهب وتب</a:t>
            </a:r>
            <a:r>
              <a:rPr lang="ar-EG" sz="2600" b="1" dirty="0" err="1" smtClean="0"/>
              <a:t>}</a:t>
            </a:r>
            <a:r>
              <a:rPr lang="ar-SA" sz="2600" b="1" baseline="30000" dirty="0" smtClean="0"/>
              <a:t> </a:t>
            </a:r>
            <a:r>
              <a:rPr lang="ar-SA" sz="2600" b="1" dirty="0" err="1" smtClean="0"/>
              <a:t>الآية</a:t>
            </a:r>
            <a:r>
              <a:rPr lang="ar-SA" sz="2600" b="1" dirty="0" err="1" smtClean="0"/>
              <a:t>“.</a:t>
            </a:r>
            <a:r>
              <a:rPr lang="ar-SA" sz="2600" b="1" baseline="30000" dirty="0" smtClean="0"/>
              <a:t>(</a:t>
            </a:r>
            <a:r>
              <a:rPr lang="ar-SA" sz="2800" b="1" baseline="30000" dirty="0" smtClean="0"/>
              <a:t>المسد:1</a:t>
            </a:r>
            <a:r>
              <a:rPr lang="ar-EG" sz="2800" b="1" baseline="30000" dirty="0" err="1" smtClean="0"/>
              <a:t>)</a:t>
            </a:r>
            <a:r>
              <a:rPr lang="ar-SA" sz="2800" b="1" dirty="0" smtClean="0">
                <a:cs typeface="Traditional Arabic" pitchFamily="2" charset="-78"/>
              </a:rPr>
              <a:t> </a:t>
            </a:r>
            <a:r>
              <a:rPr lang="ar-SA" sz="2600" b="1" dirty="0" smtClean="0">
                <a:cs typeface="+mn-cs"/>
              </a:rPr>
              <a:t>وهذه غاية الفطنة منه صلى الله عليه وسلم, حيث انتزع منهم الاعتراف بصدقه, وجعلهم يقرون </a:t>
            </a:r>
            <a:r>
              <a:rPr lang="ar-SA" sz="2600" b="1" dirty="0" err="1" smtClean="0">
                <a:cs typeface="+mn-cs"/>
              </a:rPr>
              <a:t>به</a:t>
            </a:r>
            <a:r>
              <a:rPr lang="ar-SA" sz="2600" b="1" dirty="0" smtClean="0">
                <a:cs typeface="+mn-cs"/>
              </a:rPr>
              <a:t> على رؤوس الأشهاد, وأقام عليهم الحجة, ثم أخبرهم بأنه رسولٌ من الله إليهم, فأبهتهم.</a:t>
            </a:r>
            <a:r>
              <a:rPr lang="en-GB" sz="2600" b="1" dirty="0" smtClean="0">
                <a:cs typeface="+mn-cs"/>
              </a:rPr>
              <a:t>  </a:t>
            </a:r>
            <a:r>
              <a:rPr lang="en-US" sz="2600" b="1" dirty="0" smtClean="0">
                <a:cs typeface="+mn-cs"/>
              </a:rPr>
              <a:t>     </a:t>
            </a:r>
            <a:r>
              <a:rPr lang="en-GB" sz="2600" b="1" dirty="0" smtClean="0">
                <a:cs typeface="+mn-cs"/>
              </a:rPr>
              <a:t> </a:t>
            </a:r>
            <a:endParaRPr lang="ar-EG" sz="2600" b="1" dirty="0" smtClean="0">
              <a:cs typeface="+mn-cs"/>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13</a:t>
            </a:fld>
            <a:endParaRPr lang="en-US"/>
          </a:p>
        </p:txBody>
      </p:sp>
      <p:sp>
        <p:nvSpPr>
          <p:cNvPr id="3" name="مستطيل 2"/>
          <p:cNvSpPr/>
          <p:nvPr/>
        </p:nvSpPr>
        <p:spPr>
          <a:xfrm>
            <a:off x="533400" y="838200"/>
            <a:ext cx="8610600" cy="4401205"/>
          </a:xfrm>
          <a:prstGeom prst="rect">
            <a:avLst/>
          </a:prstGeom>
        </p:spPr>
        <p:txBody>
          <a:bodyPr wrap="square">
            <a:spAutoFit/>
          </a:bodyPr>
          <a:lstStyle/>
          <a:p>
            <a:pPr algn="just"/>
            <a:r>
              <a:rPr lang="ar-EG" sz="2800" b="1" dirty="0" smtClean="0">
                <a:cs typeface="Traditional Arabic" pitchFamily="2" charset="-78"/>
              </a:rPr>
              <a:t>2- </a:t>
            </a:r>
            <a:r>
              <a:rPr lang="ar-SA" sz="2800" b="1" dirty="0" smtClean="0"/>
              <a:t>ما أخبر </a:t>
            </a:r>
            <a:r>
              <a:rPr lang="ar-SA" sz="2800" b="1" dirty="0" err="1" smtClean="0"/>
              <a:t>به</a:t>
            </a:r>
            <a:r>
              <a:rPr lang="ar-SA" sz="2800" b="1" dirty="0" smtClean="0"/>
              <a:t> عبد الله بن سلام الحبر اليهودي وبسببه أسلم</a:t>
            </a:r>
            <a:r>
              <a:rPr lang="ar-EG" sz="2800" b="1" dirty="0" smtClean="0"/>
              <a:t>:</a:t>
            </a:r>
          </a:p>
          <a:p>
            <a:pPr algn="just"/>
            <a:r>
              <a:rPr lang="ar-SA" sz="2800" b="1" dirty="0" smtClean="0"/>
              <a:t>قال</a:t>
            </a:r>
            <a:r>
              <a:rPr lang="ar-EG" sz="2800" b="1" dirty="0" smtClean="0"/>
              <a:t> </a:t>
            </a:r>
            <a:r>
              <a:rPr lang="ar-SA" sz="2800" b="1" dirty="0" smtClean="0"/>
              <a:t>عبد الله بن سلام </a:t>
            </a:r>
            <a:r>
              <a:rPr lang="ar-EG" sz="2800" b="1" dirty="0" smtClean="0"/>
              <a:t>رضي الله عنه</a:t>
            </a:r>
            <a:r>
              <a:rPr lang="ar-SA" sz="2800" b="1" dirty="0" smtClean="0"/>
              <a:t>: لَمَّا قَدِمَ رَسُولُ اللَّهِ صلى الله عليه وسلم الْمَدِينَةَ</a:t>
            </a:r>
            <a:r>
              <a:rPr lang="ar-EG" sz="2800" b="1" dirty="0" smtClean="0"/>
              <a:t>،</a:t>
            </a:r>
            <a:r>
              <a:rPr lang="ar-SA" sz="2800" b="1" dirty="0" smtClean="0"/>
              <a:t> </a:t>
            </a:r>
            <a:r>
              <a:rPr lang="ar-SA" sz="2800" b="1" dirty="0" err="1" smtClean="0"/>
              <a:t>انْجَفَلَ</a:t>
            </a:r>
            <a:r>
              <a:rPr lang="ar-SA" sz="2800" b="1" dirty="0" smtClean="0"/>
              <a:t> النَّاسُ إِلَيْهِ</a:t>
            </a:r>
            <a:r>
              <a:rPr lang="ar-EG" sz="2800" b="1" dirty="0" smtClean="0"/>
              <a:t>،</a:t>
            </a:r>
            <a:r>
              <a:rPr lang="ar-SA" sz="2800" b="1" dirty="0" smtClean="0"/>
              <a:t> وَقِيلَ</a:t>
            </a:r>
            <a:r>
              <a:rPr lang="ar-EG" sz="2800" b="1" dirty="0" smtClean="0"/>
              <a:t>:</a:t>
            </a:r>
            <a:r>
              <a:rPr lang="ar-SA" sz="2800" b="1" dirty="0" smtClean="0"/>
              <a:t> قَدِمَ رَسُولُ اللَّهِ صلى الله عليه وسلم، قَدِمَ رَسُولُ اللَّهِ صلى الله عليه وسلم، قَدِمَ رَسُولُ اللَّهِ صلى الله عليه وسلم، فَجِئْتُ فِي النَّاسِ لِأَنْظُرَ إِلَيْهِ</a:t>
            </a:r>
            <a:r>
              <a:rPr lang="ar-EG" sz="2800" b="1" dirty="0" smtClean="0"/>
              <a:t>،</a:t>
            </a:r>
            <a:r>
              <a:rPr lang="ar-SA" sz="2800" b="1" dirty="0" smtClean="0"/>
              <a:t> فَلَمَّا اسْتَثْبَتُّ وَجْهَ رَسُولِ اللَّهِ صلى الله عليه وسلم</a:t>
            </a:r>
            <a:r>
              <a:rPr lang="ar-EG" sz="2800" b="1" dirty="0" smtClean="0"/>
              <a:t>،</a:t>
            </a:r>
            <a:r>
              <a:rPr lang="ar-SA" sz="2800" b="1" dirty="0" smtClean="0"/>
              <a:t> عَرَفْتُ أَنَّ وَجْهَهُ لَيْسَ بِوَجْهِ كَذَّابٍ</a:t>
            </a:r>
            <a:r>
              <a:rPr lang="ar-EG" sz="2800" b="1" dirty="0" smtClean="0"/>
              <a:t>،</a:t>
            </a:r>
            <a:r>
              <a:rPr lang="ar-SA" sz="2800" b="1" dirty="0" smtClean="0"/>
              <a:t> وَكَانَ أَوَّلُ شَيْءٍ تَكَلَّمَ </a:t>
            </a:r>
            <a:r>
              <a:rPr lang="ar-SA" sz="2800" b="1" dirty="0" err="1" smtClean="0"/>
              <a:t>بِهِ</a:t>
            </a:r>
            <a:r>
              <a:rPr lang="ar-SA" sz="2800" b="1" dirty="0" smtClean="0"/>
              <a:t> أَنْ قَالَ</a:t>
            </a:r>
            <a:r>
              <a:rPr lang="ar-EG" sz="2800" b="1" dirty="0" smtClean="0"/>
              <a:t>:</a:t>
            </a:r>
            <a:r>
              <a:rPr lang="ar-SA" sz="2800" b="1" dirty="0" smtClean="0"/>
              <a:t> </a:t>
            </a:r>
            <a:r>
              <a:rPr lang="ar-EG" sz="2800" b="1" dirty="0" smtClean="0"/>
              <a:t>"</a:t>
            </a:r>
            <a:r>
              <a:rPr lang="ar-SA" sz="2800" b="1" dirty="0" smtClean="0"/>
              <a:t>أَيُّهَا النَّاسُ</a:t>
            </a:r>
            <a:r>
              <a:rPr lang="ar-EG" sz="2800" b="1" dirty="0" smtClean="0"/>
              <a:t>،</a:t>
            </a:r>
            <a:r>
              <a:rPr lang="ar-SA" sz="2800" b="1" dirty="0" smtClean="0"/>
              <a:t> أَفْشُوا السَّلَامَ</a:t>
            </a:r>
            <a:r>
              <a:rPr lang="ar-EG" sz="2800" b="1" dirty="0" smtClean="0"/>
              <a:t>،</a:t>
            </a:r>
            <a:r>
              <a:rPr lang="ar-SA" sz="2800" b="1" dirty="0" smtClean="0"/>
              <a:t> وَأَطْعِمُوا الطَّعَامَ</a:t>
            </a:r>
            <a:r>
              <a:rPr lang="ar-EG" sz="2800" b="1" dirty="0" smtClean="0"/>
              <a:t>،</a:t>
            </a:r>
            <a:r>
              <a:rPr lang="ar-SA" sz="2800" b="1" dirty="0" smtClean="0"/>
              <a:t> وَصَلُّوا وَالنَّاسُ نِيَامٌ</a:t>
            </a:r>
            <a:r>
              <a:rPr lang="ar-EG" sz="2800" b="1" dirty="0" smtClean="0"/>
              <a:t>،</a:t>
            </a:r>
            <a:r>
              <a:rPr lang="ar-SA" sz="2800" b="1" dirty="0" smtClean="0"/>
              <a:t> تَدْخُلُوا الْجَنَّةَ بِسَلَامٍ</a:t>
            </a:r>
            <a:r>
              <a:rPr lang="en-US" sz="2800" b="1" dirty="0" smtClean="0"/>
              <a:t>"</a:t>
            </a:r>
            <a:r>
              <a:rPr lang="ar-EG" sz="2800" b="1" dirty="0" err="1" smtClean="0"/>
              <a:t>.</a:t>
            </a:r>
            <a:r>
              <a:rPr lang="ar-SA" sz="2800" b="1" dirty="0" smtClean="0"/>
              <a:t> </a:t>
            </a:r>
            <a:endParaRPr lang="ar-EG" sz="2800" b="1" dirty="0" smtClean="0"/>
          </a:p>
          <a:p>
            <a:pPr algn="just"/>
            <a:r>
              <a:rPr lang="ar-SA" sz="2800" b="1" dirty="0" smtClean="0"/>
              <a:t>هكذا لم يحتج الأمر منه لكي يعلم أن محمداً رسول الله صلى الله عليه وسلم سوى أن ينظر إلى وجهه الكريم ليعرف أنه ليس بوجه كذاب</a:t>
            </a:r>
            <a:r>
              <a:rPr lang="ar-EG" sz="2800" b="1" dirty="0" smtClean="0">
                <a:cs typeface="Traditional Arabic" pitchFamily="2" charset="-78"/>
              </a:rPr>
              <a:t>.</a:t>
            </a:r>
            <a:endParaRPr lang="ar-SA" sz="2800" b="1" dirty="0" smtClean="0">
              <a:cs typeface="Traditional Arabic"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5- شجاعته صلى الله عليه وسلم:</a:t>
            </a:r>
            <a:endParaRPr lang="en-US" b="1" dirty="0"/>
          </a:p>
        </p:txBody>
      </p:sp>
      <p:sp>
        <p:nvSpPr>
          <p:cNvPr id="7171" name="Text Placeholder 5"/>
          <p:cNvSpPr>
            <a:spLocks noGrp="1"/>
          </p:cNvSpPr>
          <p:nvPr>
            <p:ph idx="1"/>
          </p:nvPr>
        </p:nvSpPr>
        <p:spPr>
          <a:xfrm>
            <a:off x="228600" y="1524000"/>
            <a:ext cx="9296400" cy="4678363"/>
          </a:xfrm>
        </p:spPr>
        <p:txBody>
          <a:bodyPr/>
          <a:lstStyle/>
          <a:p>
            <a:pPr algn="just" rtl="1"/>
            <a:r>
              <a:rPr lang="ar-SA" sz="2600" b="1" dirty="0" smtClean="0">
                <a:cs typeface="+mn-cs"/>
              </a:rPr>
              <a:t>فقد كان النبي صلى الله عليه وسلم الأشجع والأجود بنفسه, ومن قصص شجاعته:</a:t>
            </a:r>
          </a:p>
          <a:p>
            <a:pPr algn="just" rtl="1"/>
            <a:r>
              <a:rPr lang="ar-SA" sz="2600" b="1" dirty="0" smtClean="0">
                <a:cs typeface="+mn-cs"/>
              </a:rPr>
              <a:t>1- سبقه لكشف أخبار العدو: فقد روي عن أنس بنِ مالك رضى الله عنه أنه قال: كَانَ رَسُولُ اللَّهِ صلى الله عليه وسلم أَحْسَنَ النَّاسِ وَكَانَ أَجْوَدَ النَّاسِ وَكَانَ أَشْجَعَ النَّاسِ وَلَقَدْ فَزِعَ أَهْلُ الْمَدِينَةِ ذَاتَ لَيْلَةٍ فَانْطَلَقَ نَاسٌ قِبَلَ الصَّوْتِ فَتَلَقَّاهُمْ رَسُولُ اللَّهِ صلى الله عليه وسلم رَاجِعًا وَقَدْ سَبَقَهُمْ إِلَى الصَّوْتِ وَهُوَ عَلَى فَرَسٍ لِأَبِي طَلْحَةَ عُرْيٍ فِي عُنُقِهِ السَّيْفُ وَهُوَ يَقُولُ لَمْ تُرَاعُوا لَمْ تُرَاعُوا قَالَ: وَجَدْنَاهُ بَحْرًا أَوْ إِنَّهُ لَبَحْرٌ) أي أن الفرس كان سريعاً فسبقتكم إلى الصوت وليس هناك ما يخيف فارجعوا. </a:t>
            </a:r>
          </a:p>
          <a:p>
            <a:pPr algn="just" rtl="1"/>
            <a:r>
              <a:rPr lang="ar-SA" sz="2600" b="1" dirty="0" smtClean="0">
                <a:cs typeface="+mn-cs"/>
              </a:rPr>
              <a:t>2- وروي عن عليٍّ رضى الله عنه أنه قال: كُنَّا إِذَا احْمَرَّ الْبَأْسُ، وَلَقِيَ الْقَومُ الْقَومَ، اتَّقَيْنَا بِرَسُولِ اللهِ صَلَّى الله عَلَيه وسَلَّم, فَمَا يَكُونُ أَحَدٌ أَقْرَبَ إِلَى الْعَدُوِّ مِنْهُ. وقال علي رضى الله عنه أيضًا: لَقَدْ رَأَيْتُنَا يَوْمَ بَدْرٍ وَنَحْنُ نَلُوذُ بِرَسُولِ اللَّهِ صَلَّى اللَّهُ عَلَيْهِ وَسَلَّمَ وَهُوَ أَقْرَبُنَا إِلَى الْعَدُوِّ وَكَانَ مِنْ أَشَدِّ النَّاسِ يَوْمَئِذٍ بَأْساً</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457200" y="762000"/>
            <a:ext cx="8686800" cy="4093428"/>
          </a:xfrm>
          <a:prstGeom prst="rect">
            <a:avLst/>
          </a:prstGeom>
        </p:spPr>
        <p:txBody>
          <a:bodyPr wrap="square">
            <a:spAutoFit/>
          </a:bodyPr>
          <a:lstStyle/>
          <a:p>
            <a:pPr algn="just"/>
            <a:r>
              <a:rPr lang="ar-SA" sz="2600" b="1" dirty="0" smtClean="0"/>
              <a:t>3- موقفه صلى الله عليه وسلم يوم حنين, فعن سيدنا العباس رضي الله عنه قال شهدت مع رسول الله {صلى الله عليه وسلم} يوم حنين, فلما التقى المسلمون والكفار ولى المسلمون مدبرين فطفق رسول الله {صلى الله عليه وسلم} يُرْكض بغلته قِبَل الكفار قال العباس وأنا آخذٌ بلجام بغلة رسول الله {صلى الله عليه وسلم} أكفها إرادة ألا تسرع فقال رسول الله {صلى الله عليه وسلم} أي عباس ناد أصحاب السمرة. قال عباس - وكان رجلاً صيتاً فقلت: أين المهاجرون الأولون أين أصحاب سورة البقرة والنبي صلى الله عليه و سلم يقول قدما: أنا النبي لا كذب أنا ابن عبد المطلب. قال </a:t>
            </a:r>
            <a:r>
              <a:rPr lang="ar-SA" sz="2600" b="1" dirty="0" smtClean="0"/>
              <a:t>فو الله </a:t>
            </a:r>
            <a:r>
              <a:rPr lang="ar-SA" sz="2600" b="1" dirty="0" err="1" smtClean="0"/>
              <a:t>لكأن</a:t>
            </a:r>
            <a:r>
              <a:rPr lang="ar-SA" sz="2600" b="1" dirty="0" smtClean="0"/>
              <a:t> </a:t>
            </a:r>
            <a:r>
              <a:rPr lang="ar-SA" sz="2600" b="1" dirty="0" err="1" smtClean="0"/>
              <a:t>عطفتهم</a:t>
            </a:r>
            <a:r>
              <a:rPr lang="ar-SA" sz="2600" b="1" dirty="0" smtClean="0"/>
              <a:t> حين سمعوا صوتي </a:t>
            </a:r>
            <a:r>
              <a:rPr lang="ar-SA" sz="2600" b="1" dirty="0" err="1" smtClean="0"/>
              <a:t>عطفة</a:t>
            </a:r>
            <a:r>
              <a:rPr lang="ar-SA" sz="2600" b="1" dirty="0" smtClean="0"/>
              <a:t> البقر على أولادها فقالوا يا لبيك يا لبيك قال فاقتتلوا والكفار حتى انهزم الكفار. قال وكأني أنظر إلى النبي {صلى الله عليه وسلم} يركض خلفهم على بغلته.</a:t>
            </a:r>
            <a:endParaRPr lang="ar-EG"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t>6- عفو النبي صلى الله عليه وسلم: </a:t>
            </a:r>
            <a:endParaRPr lang="en-US" b="1" dirty="0"/>
          </a:p>
        </p:txBody>
      </p:sp>
      <p:sp>
        <p:nvSpPr>
          <p:cNvPr id="7171" name="Text Placeholder 5"/>
          <p:cNvSpPr>
            <a:spLocks noGrp="1"/>
          </p:cNvSpPr>
          <p:nvPr>
            <p:ph idx="1"/>
          </p:nvPr>
        </p:nvSpPr>
        <p:spPr>
          <a:xfrm>
            <a:off x="152400" y="1371600"/>
            <a:ext cx="9525000" cy="4754563"/>
          </a:xfrm>
        </p:spPr>
        <p:txBody>
          <a:bodyPr/>
          <a:lstStyle/>
          <a:p>
            <a:pPr algn="just" rtl="1"/>
            <a:r>
              <a:rPr lang="ar-SA" sz="2600" b="1" dirty="0" smtClean="0"/>
              <a:t>كان النبي صلى الله عليه وسلم متخلقاً بالعفو في أعظم صوره, ولعل في هاتين الحادثتين بعض ما يؤكد لنا ذلك:</a:t>
            </a:r>
          </a:p>
          <a:p>
            <a:pPr algn="just" rtl="1"/>
            <a:r>
              <a:rPr lang="ar-SA" sz="2600" b="1" dirty="0" smtClean="0"/>
              <a:t>1- عن عائشة رضي الله عنها أنها قالت للنبي صلى الله عليه وسلم: هَلْ أتَى عَلَيْكَ يَوْمٌ كَانَ أشَدَّ مِنْ يَوْمِ أُحُدٍ؟ قَالَ: ( لَقَدْ لَقِيتُ مِنْ قَوْمِكِ، وَكَانَ أشَدُّ مَا لَقيتُ مِنْهُمْ يَوْمَ الْعَقَبَةِ، إذْ عَرَضْتُ نَفْسِي عَلَى ابْنِ عَبْدِ يَالِيْلَ بْنِ عَبْدِ كُلاَلٍ، فَلَمْ يُجِبْني إِلَى مَا أرَدْتُ، فَانْطَلَقْتُ وَأنا مَهْمُومٌ عَلَى وَجْهِي، فَلَمْ أسْتَفِقْ إِلاَّ وأنَا بِقَرْنِ الثَّعَالِبِ، فَرَفَعْتُ رَأْسِي، وَإِذَا أنَا بِسَحَابَةٍ قَدْ أظَلَّتْنِي، فَنَظَرْتُ فَإذَا فِيهَا جِبريلُ عليه السلام، فَنَادَاني، فَقَالَ: إنَّ الله تَعَالَى قَدْ سَمِعَ قَوْلَ قَوْمِكَ لَكَ، وَمَا رَدُّوا عَلَيْكَ، وَقَد بَعَثَ إلَيْكَ مَلَكَ الجِبَالِ لِتَأْمُرَهُ بمَا شِئْتَ فِيهِمْ . فَنَادَانِي مَلَكُ الجِبَالِ، فَسَلَّمَ عَلَيَّ، ثُمَّ قَالَ: يَا مُحَمَّدُ إنَّ اللهَ قَدْ سَمِع قَوْلَ قَوْمِكَ لَكَ، وَأنا مَلَكُ الجِبال، وَقَدْ بَعَثَنِي رَبِّي إلَيْكَ </a:t>
            </a:r>
            <a:r>
              <a:rPr lang="ar-SA" sz="2600" b="1" dirty="0" err="1" smtClean="0"/>
              <a:t>لِتَأْمُرَنِي</a:t>
            </a:r>
            <a:r>
              <a:rPr lang="ar-SA" sz="2600" b="1" dirty="0" smtClean="0"/>
              <a:t> بِأَمْرِكَ، فَمَا شِئْتَ، إنْ شئْتَ أطْبَقْتُ عَلَيْهِمُ </a:t>
            </a:r>
            <a:r>
              <a:rPr lang="ar-SA" sz="2600" b="1" dirty="0" err="1" smtClean="0"/>
              <a:t>الأَخْشَبَيْنِ</a:t>
            </a:r>
            <a:r>
              <a:rPr lang="ar-SA" sz="2600" b="1" dirty="0" smtClean="0"/>
              <a:t>). فَقَالَ النبي صلى الله عليه وسلم: (بَلْ أرْجُو أنْ يُخْرِجَ اللهُ مِنْ أصْلاَبِهِمْ مَنْ يَعْبُدُ اللهَ وَحْدَهُ لاَ يُشْرِكُ بِهِ شَيْئاً). فعفا عنهم, رغم كفرهم, وإيذائهم له.</a:t>
            </a: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16</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17</a:t>
            </a:fld>
            <a:endParaRPr lang="en-US"/>
          </a:p>
        </p:txBody>
      </p:sp>
      <p:sp>
        <p:nvSpPr>
          <p:cNvPr id="3" name="مستطيل 2"/>
          <p:cNvSpPr/>
          <p:nvPr/>
        </p:nvSpPr>
        <p:spPr>
          <a:xfrm>
            <a:off x="457200" y="914400"/>
            <a:ext cx="8610600" cy="3293209"/>
          </a:xfrm>
          <a:prstGeom prst="rect">
            <a:avLst/>
          </a:prstGeom>
        </p:spPr>
        <p:txBody>
          <a:bodyPr wrap="square">
            <a:spAutoFit/>
          </a:bodyPr>
          <a:lstStyle/>
          <a:p>
            <a:pPr algn="just"/>
            <a:r>
              <a:rPr lang="ar-SA" sz="2600" b="1" dirty="0" smtClean="0"/>
              <a:t>2- عن أنس قال كنت أمشي مع رسول الله {صلى الله عليه وسلم} وعليه برد نجراني غليظ الحاشية فأدركه أعرابيٌّ فجبذه بردائه جبذةً شديدة. قال أنس فنظرت إلى صفحة عاتق النبي {صلى الله عليه وسلم} وقد أثرت بها حاشية الرداء من شدة جبذته. ثم قال: يا محمد مر لي من مال الله الذي عندك. فالتفت إليه, فضحك ثم أمر له بعطاء). وعن عائشة قالت : مَا ضَرَبَ رسولُ الله صلى الله عليه وسلم شَيْئاً قَطُّ بِيَدِهِ، وَلاَ امْرَأةً وَلاَ خَادِماً، إِلاَّ أنْ يُجَاهِدَ فِي سَبيلِ اللهِ، وَمَا نِيلَ مِنْهُ شَيْءٌ قَطُّ فَيَنْتَقِمَ مِنْ صَاحِبِهِ، إِلاَّ أن يُنْتَهَكَ شَيْءٌ مِنْ مَحَارِمِ اللهِ تَعَالَى، فَيَنْتَقِمُ للهِ تَعَالَى.</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18</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2430</TotalTime>
  <Words>2686</Words>
  <Application>Microsoft Office PowerPoint</Application>
  <PresentationFormat>A4 Paper (210x297 mm)‎</PresentationFormat>
  <Paragraphs>69</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المحاضرة السادسة</vt:lpstr>
      <vt:lpstr>الرسول ذو الخلق العظيم:</vt:lpstr>
      <vt:lpstr>الشريحة 4</vt:lpstr>
      <vt:lpstr>1- عبادة النبي صلى الله عليه وسلم: </vt:lpstr>
      <vt:lpstr>الشريحة 6</vt:lpstr>
      <vt:lpstr>2- خلقه صلى الله عليه وسلم في الدعوة: </vt:lpstr>
      <vt:lpstr>الشريحة 8</vt:lpstr>
      <vt:lpstr>3- رحمته صلى الله عليه وسلم:</vt:lpstr>
      <vt:lpstr>الشريحة 10</vt:lpstr>
      <vt:lpstr>الشريحة 11</vt:lpstr>
      <vt:lpstr>4- صدقه صلى الله عليه وسلم: </vt:lpstr>
      <vt:lpstr>الشريحة 13</vt:lpstr>
      <vt:lpstr>5- شجاعته صلى الله عليه وسلم:</vt:lpstr>
      <vt:lpstr>الشريحة 15</vt:lpstr>
      <vt:lpstr>6- عفو النبي صلى الله عليه وسلم: </vt:lpstr>
      <vt:lpstr>الشريحة 17</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164</cp:revision>
  <dcterms:created xsi:type="dcterms:W3CDTF">2009-10-14T19:14:34Z</dcterms:created>
  <dcterms:modified xsi:type="dcterms:W3CDTF">2012-02-21T03:30:49Z</dcterms:modified>
</cp:coreProperties>
</file>