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88" r:id="rId2"/>
    <p:sldId id="257" r:id="rId3"/>
    <p:sldId id="306" r:id="rId4"/>
    <p:sldId id="307" r:id="rId5"/>
    <p:sldId id="321" r:id="rId6"/>
    <p:sldId id="308" r:id="rId7"/>
    <p:sldId id="309" r:id="rId8"/>
    <p:sldId id="310" r:id="rId9"/>
    <p:sldId id="311" r:id="rId10"/>
    <p:sldId id="312" r:id="rId11"/>
    <p:sldId id="313" r:id="rId12"/>
    <p:sldId id="314" r:id="rId13"/>
    <p:sldId id="315" r:id="rId14"/>
    <p:sldId id="320" r:id="rId15"/>
    <p:sldId id="316" r:id="rId16"/>
    <p:sldId id="317" r:id="rId17"/>
    <p:sldId id="318" r:id="rId18"/>
    <p:sldId id="319"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056" y="10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971800"/>
            <a:ext cx="5403850" cy="1524000"/>
          </a:xfrm>
          <a:prstGeom prst="rect">
            <a:avLst/>
          </a:prstGeom>
          <a:noFill/>
          <a:ln w="9525">
            <a:noFill/>
            <a:miter lim="800000"/>
            <a:headEnd/>
            <a:tailEnd/>
          </a:ln>
        </p:spPr>
        <p:txBody>
          <a:bodyPr anchor="ctr"/>
          <a:lstStyle/>
          <a:p>
            <a:pPr lvl="1" algn="ctr">
              <a:lnSpc>
                <a:spcPct val="15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lvl="1" algn="ctr">
              <a:lnSpc>
                <a:spcPct val="150000"/>
              </a:lnSpc>
            </a:pPr>
            <a:r>
              <a:rPr lang="ar-SA" sz="2400" b="1" dirty="0" smtClean="0">
                <a:solidFill>
                  <a:srgbClr val="376092"/>
                </a:solidFill>
                <a:latin typeface="AYM Wadiy S_U normal."/>
                <a:cs typeface="Times New Roman" pitchFamily="18" charset="0"/>
              </a:rPr>
              <a:t>الأخلاق وآداب المهنة</a:t>
            </a:r>
          </a:p>
          <a:p>
            <a:pPr lvl="1" algn="ctr">
              <a:lnSpc>
                <a:spcPct val="150000"/>
              </a:lnSpc>
            </a:pPr>
            <a:r>
              <a:rPr lang="ar-SA" sz="2400" b="1" dirty="0" smtClean="0">
                <a:solidFill>
                  <a:srgbClr val="376092"/>
                </a:solidFill>
                <a:latin typeface="AYM Wadiy S_U normal."/>
                <a:cs typeface="Times New Roman" pitchFamily="18" charset="0"/>
              </a:rPr>
              <a:t>سلم 317</a:t>
            </a:r>
            <a:endParaRPr lang="en-US" sz="2400" b="1" dirty="0">
              <a:solidFill>
                <a:srgbClr val="7F7F7F"/>
              </a:solidFill>
              <a:latin typeface="Calibri" pitchFamily="34" charset="0"/>
            </a:endParaRPr>
          </a:p>
          <a:p>
            <a:pPr lvl="1" algn="ctr">
              <a:lnSpc>
                <a:spcPct val="15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SA" b="1" dirty="0" smtClean="0">
                <a:solidFill>
                  <a:srgbClr val="376092"/>
                </a:solidFill>
                <a:cs typeface="Arial" pitchFamily="34" charset="0"/>
              </a:rPr>
              <a:t>المحاضرة السابعة</a:t>
            </a:r>
            <a:endParaRPr lang="en-US" b="1"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eaLnBrk="1" hangingPunct="1"/>
            <a:r>
              <a:rPr lang="ar-SA" sz="3600" b="1" dirty="0" smtClean="0">
                <a:solidFill>
                  <a:schemeClr val="tx1"/>
                </a:solidFill>
              </a:rPr>
              <a:t>نماذج من أخلاق النبي الكريم </a:t>
            </a:r>
          </a:p>
          <a:p>
            <a:pPr rtl="1" eaLnBrk="1" hangingPunct="1"/>
            <a:r>
              <a:rPr lang="ar-SA" sz="3600" b="1" dirty="0" smtClean="0">
                <a:solidFill>
                  <a:schemeClr val="tx1"/>
                </a:solidFill>
              </a:rPr>
              <a:t>صلى الله عليه وسلم</a:t>
            </a:r>
            <a:endParaRPr lang="en-US" sz="3600"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b="1" dirty="0" smtClean="0"/>
              <a:t>7- تواضعه صلى الله عليه وسلم : </a:t>
            </a:r>
            <a:endParaRPr lang="en-US" b="1" dirty="0"/>
          </a:p>
        </p:txBody>
      </p:sp>
      <p:sp>
        <p:nvSpPr>
          <p:cNvPr id="7171" name="Text Placeholder 5"/>
          <p:cNvSpPr>
            <a:spLocks noGrp="1"/>
          </p:cNvSpPr>
          <p:nvPr>
            <p:ph idx="1"/>
          </p:nvPr>
        </p:nvSpPr>
        <p:spPr>
          <a:xfrm>
            <a:off x="304800" y="1371600"/>
            <a:ext cx="9220200" cy="4602163"/>
          </a:xfrm>
        </p:spPr>
        <p:txBody>
          <a:bodyPr/>
          <a:lstStyle/>
          <a:p>
            <a:pPr algn="just" rtl="1"/>
            <a:r>
              <a:rPr lang="ar-SA" sz="2600" b="1" dirty="0" smtClean="0">
                <a:cs typeface="+mn-cs"/>
              </a:rPr>
              <a:t>كان النبي صلى الله عليه وسلم </a:t>
            </a:r>
            <a:r>
              <a:rPr lang="ar-SA" sz="2600" b="1" dirty="0" smtClean="0">
                <a:cs typeface="+mn-cs"/>
              </a:rPr>
              <a:t>شديد التواضع, يُجيب </a:t>
            </a:r>
            <a:r>
              <a:rPr lang="ar-SA" sz="2600" b="1" dirty="0" smtClean="0">
                <a:cs typeface="+mn-cs"/>
              </a:rPr>
              <a:t>دعوة الحر </a:t>
            </a:r>
            <a:r>
              <a:rPr lang="ar-SA" sz="2600" b="1" dirty="0" smtClean="0">
                <a:cs typeface="+mn-cs"/>
              </a:rPr>
              <a:t>والعبد, </a:t>
            </a:r>
            <a:r>
              <a:rPr lang="ar-SA" sz="2600" b="1" dirty="0" smtClean="0">
                <a:cs typeface="+mn-cs"/>
              </a:rPr>
              <a:t>والغني </a:t>
            </a:r>
            <a:r>
              <a:rPr lang="ar-SA" sz="2600" b="1" dirty="0" smtClean="0">
                <a:cs typeface="+mn-cs"/>
              </a:rPr>
              <a:t>والفقير, </a:t>
            </a:r>
            <a:r>
              <a:rPr lang="ar-SA" sz="2600" b="1" dirty="0" smtClean="0">
                <a:cs typeface="+mn-cs"/>
              </a:rPr>
              <a:t>ويعود المرضى في أقصى </a:t>
            </a:r>
            <a:r>
              <a:rPr lang="ar-SA" sz="2600" b="1" dirty="0" smtClean="0">
                <a:cs typeface="+mn-cs"/>
              </a:rPr>
              <a:t>المدينة, </a:t>
            </a:r>
            <a:r>
              <a:rPr lang="ar-SA" sz="2600" b="1" dirty="0" smtClean="0">
                <a:cs typeface="+mn-cs"/>
              </a:rPr>
              <a:t>ويقبل عذر المعتذر.</a:t>
            </a:r>
            <a:r>
              <a:rPr lang="ar-SA" sz="2600" b="1" dirty="0" smtClean="0"/>
              <a:t> </a:t>
            </a:r>
          </a:p>
          <a:p>
            <a:pPr algn="just" rtl="1"/>
            <a:r>
              <a:rPr lang="ar-SA" sz="2600" b="1" dirty="0" smtClean="0"/>
              <a:t>فعن جرير بن عبد الله رضي الله عنه قال: </a:t>
            </a:r>
            <a:r>
              <a:rPr lang="ar-SA" sz="2600" b="1" dirty="0" smtClean="0"/>
              <a:t>أتى </a:t>
            </a:r>
            <a:r>
              <a:rPr lang="ar-SA" sz="2600" b="1" dirty="0" smtClean="0"/>
              <a:t>النبي صلى الله عليه وسلم </a:t>
            </a:r>
            <a:r>
              <a:rPr lang="ar-SA" sz="2600" b="1" dirty="0" smtClean="0"/>
              <a:t>رجلٌ, فكلمه فجعل تُرْعَدُ </a:t>
            </a:r>
            <a:r>
              <a:rPr lang="ar-SA" sz="2600" b="1" dirty="0" smtClean="0"/>
              <a:t>فرائصه, </a:t>
            </a:r>
            <a:r>
              <a:rPr lang="ar-SA" sz="2600" b="1" dirty="0" smtClean="0"/>
              <a:t>قال جرير: </a:t>
            </a:r>
            <a:r>
              <a:rPr lang="ar-SA" sz="2600" b="1" dirty="0" smtClean="0"/>
              <a:t>فقال </a:t>
            </a:r>
            <a:r>
              <a:rPr lang="ar-SA" sz="2600" b="1" dirty="0" smtClean="0"/>
              <a:t>له </a:t>
            </a:r>
            <a:r>
              <a:rPr lang="ar-SA" sz="2600" b="1" dirty="0" err="1" smtClean="0"/>
              <a:t>النبي: </a:t>
            </a:r>
            <a:r>
              <a:rPr lang="ar-SA" sz="2600" b="1" dirty="0" smtClean="0"/>
              <a:t>(هون عليك </a:t>
            </a:r>
            <a:r>
              <a:rPr lang="ar-SA" sz="2600" b="1" dirty="0" smtClean="0"/>
              <a:t>فإني لست بملك, إنما </a:t>
            </a:r>
            <a:r>
              <a:rPr lang="ar-SA" sz="2600" b="1" dirty="0" smtClean="0"/>
              <a:t>أنا ابن امرأة من قريش, كانت تأكل القديد في هذه البطحاء). ثم تلا جرير بن عبد الله </a:t>
            </a:r>
            <a:r>
              <a:rPr lang="ar-SA" sz="2600" b="1" dirty="0" err="1" smtClean="0"/>
              <a:t>البجلي</a:t>
            </a:r>
            <a:r>
              <a:rPr lang="ar-SA" sz="2600" b="1" dirty="0" smtClean="0"/>
              <a:t> {وما أنت عليهم بجبار فذكر بالقرآن من يخاف وعيد</a:t>
            </a:r>
            <a:r>
              <a:rPr lang="ar-SA" sz="2600" b="1" dirty="0" err="1" smtClean="0"/>
              <a:t>}.</a:t>
            </a:r>
            <a:r>
              <a:rPr lang="ar-SA" sz="2600" b="1" dirty="0" smtClean="0"/>
              <a:t> </a:t>
            </a:r>
            <a:r>
              <a:rPr lang="ar-SA" sz="2600" b="1" dirty="0" smtClean="0"/>
              <a:t>قال فنطق الرجل بحاجته.</a:t>
            </a:r>
            <a:endParaRPr lang="ar-SA" sz="2600" b="1" dirty="0" smtClean="0"/>
          </a:p>
          <a:p>
            <a:pPr algn="just" rtl="1"/>
            <a:r>
              <a:rPr lang="ar-SA" sz="2600" b="1" dirty="0" smtClean="0"/>
              <a:t>وعن أنس بن مالك رضي الله عنه قال: كان رسول الله صلى الله عليه وسلم يعود المريض ويتبع الجنائز ويجيب دعوة المملوك ويركب الحمار ولقد كان يوم خيبر ويوم قريظة على حمار خطامه حبل من ليف وتحته أكاف من </a:t>
            </a:r>
            <a:r>
              <a:rPr lang="ar-SA" sz="2600" b="1" dirty="0" err="1" smtClean="0"/>
              <a:t>ليف.</a:t>
            </a:r>
            <a:r>
              <a:rPr lang="ar-SA" sz="2600" b="1" dirty="0" smtClean="0"/>
              <a:t> </a:t>
            </a:r>
          </a:p>
          <a:p>
            <a:pPr algn="just" rtl="1"/>
            <a:endParaRPr lang="ar-SA" sz="2600" b="1" dirty="0" smtClean="0"/>
          </a:p>
          <a:p>
            <a:pPr algn="just" rtl="1"/>
            <a:endParaRPr lang="ar-SA" sz="2600" b="1" dirty="0" smtClean="0">
              <a:cs typeface="+mn-cs"/>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4</a:t>
            </a:fld>
            <a:endParaRPr lang="en-US"/>
          </a:p>
        </p:txBody>
      </p:sp>
      <p:sp>
        <p:nvSpPr>
          <p:cNvPr id="3" name="مستطيل 2"/>
          <p:cNvSpPr/>
          <p:nvPr/>
        </p:nvSpPr>
        <p:spPr>
          <a:xfrm>
            <a:off x="228600" y="609600"/>
            <a:ext cx="9296400" cy="4893647"/>
          </a:xfrm>
          <a:prstGeom prst="rect">
            <a:avLst/>
          </a:prstGeom>
        </p:spPr>
        <p:txBody>
          <a:bodyPr wrap="square">
            <a:spAutoFit/>
          </a:bodyPr>
          <a:lstStyle/>
          <a:p>
            <a:pPr algn="just"/>
            <a:r>
              <a:rPr lang="ar-SA" sz="2600" b="1" dirty="0" smtClean="0"/>
              <a:t>وعن أبي </a:t>
            </a:r>
            <a:r>
              <a:rPr lang="ar-SA" sz="2600" b="1" dirty="0" err="1" smtClean="0"/>
              <a:t>أمامة</a:t>
            </a:r>
            <a:r>
              <a:rPr lang="ar-SA" sz="2600" b="1" dirty="0" smtClean="0"/>
              <a:t> بن سهل بن حنيف عن أبيه رضي الله عنه قال: كان رسول الله صلى الله عليه وسلم يأتي ضعفاء </a:t>
            </a:r>
            <a:r>
              <a:rPr lang="ar-SA" sz="2600" b="1" dirty="0" smtClean="0"/>
              <a:t>المسلمين </a:t>
            </a:r>
            <a:r>
              <a:rPr lang="ar-SA" sz="2600" b="1" dirty="0" smtClean="0"/>
              <a:t>ويزورهم ويعود مرضاهم ويشهد </a:t>
            </a:r>
            <a:r>
              <a:rPr lang="ar-SA" sz="2600" b="1" dirty="0" err="1" smtClean="0"/>
              <a:t>جنائزهم.</a:t>
            </a:r>
            <a:r>
              <a:rPr lang="ar-SA" sz="2600" b="1" dirty="0" smtClean="0"/>
              <a:t> </a:t>
            </a:r>
            <a:endParaRPr lang="ar-SA" sz="2600" b="1" dirty="0" smtClean="0"/>
          </a:p>
          <a:p>
            <a:pPr algn="just"/>
            <a:r>
              <a:rPr lang="ar-SA" sz="2600" b="1" dirty="0" smtClean="0"/>
              <a:t>وكان </a:t>
            </a:r>
            <a:r>
              <a:rPr lang="ar-SA" sz="2600" b="1" dirty="0" smtClean="0"/>
              <a:t>صلى الله عليه وسلم ينهى عن مدحه وإلقاء الألقاب عليه، </a:t>
            </a:r>
            <a:r>
              <a:rPr lang="ar-SA" sz="2600" b="1" dirty="0" err="1" smtClean="0"/>
              <a:t>ويقول: </a:t>
            </a:r>
            <a:r>
              <a:rPr lang="ar-SA" sz="2600" b="1" dirty="0" smtClean="0"/>
              <a:t>(لا تطروني كما أطرت النصارى ابن مريم، إنما أنا عبدٌ فقولوا عبد الله ورسوله</a:t>
            </a:r>
            <a:r>
              <a:rPr lang="ar-SA" sz="2600" b="1" dirty="0" err="1" smtClean="0"/>
              <a:t>).</a:t>
            </a:r>
            <a:endParaRPr lang="ar-SA" sz="2600" b="1" dirty="0" smtClean="0"/>
          </a:p>
          <a:p>
            <a:pPr algn="just"/>
            <a:r>
              <a:rPr lang="ar-SA" sz="2600" b="1" dirty="0" smtClean="0"/>
              <a:t>وكان </a:t>
            </a:r>
            <a:r>
              <a:rPr lang="ar-SA" sz="2600" b="1" dirty="0" smtClean="0"/>
              <a:t>يحذر من الكِبر, ف</a:t>
            </a:r>
            <a:r>
              <a:rPr lang="ar-EG" sz="2600" b="1" dirty="0" smtClean="0"/>
              <a:t>عن عبد الله بن مسعود رضي الله عنه عن النبي صلى الله عليه وسلم قال:</a:t>
            </a:r>
            <a:r>
              <a:rPr lang="ar-SA" sz="2600" b="1" dirty="0" smtClean="0"/>
              <a:t> ”</a:t>
            </a:r>
            <a:r>
              <a:rPr lang="ar-EG" sz="2600" b="1" dirty="0" smtClean="0"/>
              <a:t>لا يدخل الجنة من كان في قلبه مثقال ذرة من كبر</a:t>
            </a:r>
            <a:r>
              <a:rPr lang="ar-SA" sz="2600" b="1" dirty="0" smtClean="0"/>
              <a:t>“.</a:t>
            </a:r>
            <a:r>
              <a:rPr lang="ar-EG" sz="2600" b="1" dirty="0" smtClean="0"/>
              <a:t> قال رجل: إن الرجل يحب أن يكون ثوبه حسنا</a:t>
            </a:r>
            <a:r>
              <a:rPr lang="ar-SA" sz="2600" b="1" dirty="0" smtClean="0"/>
              <a:t>ً</a:t>
            </a:r>
            <a:r>
              <a:rPr lang="ar-EG" sz="2600" b="1" dirty="0" smtClean="0"/>
              <a:t> ونعله حسنا</a:t>
            </a:r>
            <a:r>
              <a:rPr lang="ar-SA" sz="2600" b="1" dirty="0" smtClean="0"/>
              <a:t>ً.</a:t>
            </a:r>
            <a:r>
              <a:rPr lang="ar-EG" sz="2600" b="1" dirty="0" smtClean="0"/>
              <a:t> قال النبي صلى الله عليه وسلم: "إن الله جميل يحب الجمال، الك</a:t>
            </a:r>
            <a:r>
              <a:rPr lang="ar-SA" sz="2600" b="1" dirty="0" smtClean="0"/>
              <a:t>ِ</a:t>
            </a:r>
            <a:r>
              <a:rPr lang="ar-EG" sz="2600" b="1" dirty="0" smtClean="0"/>
              <a:t>بر </a:t>
            </a:r>
            <a:r>
              <a:rPr lang="ar-EG" sz="2600" b="1" dirty="0" err="1" smtClean="0"/>
              <a:t>ب</a:t>
            </a:r>
            <a:r>
              <a:rPr lang="ar-SA" sz="2600" b="1" dirty="0" smtClean="0"/>
              <a:t>َ</a:t>
            </a:r>
            <a:r>
              <a:rPr lang="ar-EG" sz="2600" b="1" dirty="0" smtClean="0"/>
              <a:t>ط</a:t>
            </a:r>
            <a:r>
              <a:rPr lang="ar-SA" sz="2600" b="1" dirty="0" smtClean="0"/>
              <a:t>َ</a:t>
            </a:r>
            <a:r>
              <a:rPr lang="ar-EG" sz="2600" b="1" dirty="0" smtClean="0"/>
              <a:t>ر</a:t>
            </a:r>
            <a:r>
              <a:rPr lang="ar-SA" sz="2600" b="1" dirty="0" smtClean="0"/>
              <a:t>ُ</a:t>
            </a:r>
            <a:r>
              <a:rPr lang="ar-EG" sz="2600" b="1" dirty="0" smtClean="0"/>
              <a:t> الحق</a:t>
            </a:r>
            <a:r>
              <a:rPr lang="ar-SA" sz="2600" b="1" dirty="0" smtClean="0"/>
              <a:t>,</a:t>
            </a:r>
            <a:r>
              <a:rPr lang="ar-EG" sz="2600" b="1" dirty="0" smtClean="0"/>
              <a:t> </a:t>
            </a:r>
            <a:r>
              <a:rPr lang="ar-EG" sz="2600" b="1" dirty="0" err="1" smtClean="0"/>
              <a:t>وغ</a:t>
            </a:r>
            <a:r>
              <a:rPr lang="ar-SA" sz="2600" b="1" dirty="0" smtClean="0"/>
              <a:t>َ</a:t>
            </a:r>
            <a:r>
              <a:rPr lang="ar-EG" sz="2600" b="1" dirty="0" smtClean="0"/>
              <a:t>م</a:t>
            </a:r>
            <a:r>
              <a:rPr lang="ar-SA" sz="2600" b="1" dirty="0" smtClean="0"/>
              <a:t>ْ</a:t>
            </a:r>
            <a:r>
              <a:rPr lang="ar-EG" sz="2600" b="1" dirty="0" smtClean="0"/>
              <a:t>ط</a:t>
            </a:r>
            <a:r>
              <a:rPr lang="ar-SA" sz="2600" b="1" dirty="0" smtClean="0"/>
              <a:t>ُ</a:t>
            </a:r>
            <a:r>
              <a:rPr lang="ar-EG" sz="2600" b="1" dirty="0" smtClean="0"/>
              <a:t> الناس”</a:t>
            </a:r>
            <a:r>
              <a:rPr lang="ar-SA" sz="2600" b="1" baseline="30000" dirty="0" smtClean="0"/>
              <a:t>.</a:t>
            </a:r>
            <a:r>
              <a:rPr lang="ar-SA" sz="2600" b="1" dirty="0" smtClean="0"/>
              <a:t> </a:t>
            </a:r>
            <a:r>
              <a:rPr lang="ar-EG" sz="2600" b="1" dirty="0" smtClean="0"/>
              <a:t>ومعنى بطر الحق: دفعه وإنكاره ترفعا</a:t>
            </a:r>
            <a:r>
              <a:rPr lang="ar-SA" sz="2600" b="1" dirty="0" smtClean="0"/>
              <a:t>ً</a:t>
            </a:r>
            <a:r>
              <a:rPr lang="ar-EG" sz="2600" b="1" dirty="0" smtClean="0"/>
              <a:t> وتجبرا</a:t>
            </a:r>
            <a:r>
              <a:rPr lang="ar-SA" sz="2600" b="1" dirty="0" smtClean="0"/>
              <a:t>ً</a:t>
            </a:r>
            <a:r>
              <a:rPr lang="ar-EG" sz="2600" b="1" dirty="0" smtClean="0"/>
              <a:t>.</a:t>
            </a:r>
            <a:r>
              <a:rPr lang="ar-SA" sz="2600" b="1" dirty="0" smtClean="0"/>
              <a:t> </a:t>
            </a:r>
            <a:r>
              <a:rPr lang="ar-EG" sz="2600" b="1" dirty="0" smtClean="0"/>
              <a:t>ومعنى </a:t>
            </a:r>
            <a:r>
              <a:rPr lang="ar-EG" sz="2600" b="1" dirty="0" err="1" smtClean="0"/>
              <a:t>غمط</a:t>
            </a:r>
            <a:r>
              <a:rPr lang="ar-EG" sz="2600" b="1" dirty="0" smtClean="0"/>
              <a:t> الناس: احتقارهم.</a:t>
            </a:r>
            <a:r>
              <a:rPr lang="ar-SA" sz="2600" b="1" dirty="0" smtClean="0"/>
              <a:t> فبين النبي صلى الله عليه وسلم المعنى الصحيح للكِبْر, وأنه التكبر على الحق, واحتقار الناس, وصحح المفهوم الخاطئ الذي ربما يعتقده كثير من الناس إلى يومنا هذا إذ يعتبرون الاهتمام بالمظهر من الكِبر, وليس هو منه, بل هو مما يحبه الله تعالى, ولا يتنافى مع خُلُق التواضع.</a:t>
            </a:r>
            <a:r>
              <a:rPr lang="ar-EG" sz="2600" b="1" dirty="0" smtClean="0"/>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5</a:t>
            </a:fld>
            <a:endParaRPr lang="en-US"/>
          </a:p>
        </p:txBody>
      </p:sp>
      <p:sp>
        <p:nvSpPr>
          <p:cNvPr id="3" name="مستطيل 2"/>
          <p:cNvSpPr/>
          <p:nvPr/>
        </p:nvSpPr>
        <p:spPr>
          <a:xfrm>
            <a:off x="685800" y="762000"/>
            <a:ext cx="8458200" cy="3293209"/>
          </a:xfrm>
          <a:prstGeom prst="rect">
            <a:avLst/>
          </a:prstGeom>
        </p:spPr>
        <p:txBody>
          <a:bodyPr wrap="square">
            <a:spAutoFit/>
          </a:bodyPr>
          <a:lstStyle/>
          <a:p>
            <a:pPr algn="just" fontAlgn="auto">
              <a:spcBef>
                <a:spcPts val="0"/>
              </a:spcBef>
              <a:spcAft>
                <a:spcPts val="0"/>
              </a:spcAft>
              <a:defRPr/>
            </a:pPr>
            <a:r>
              <a:rPr lang="ar-EG" sz="2600" b="1" dirty="0" smtClean="0"/>
              <a:t>و</a:t>
            </a:r>
            <a:r>
              <a:rPr lang="ar-SA" sz="2600" b="1" dirty="0" smtClean="0"/>
              <a:t>قد بلغ من تواضع </a:t>
            </a:r>
            <a:r>
              <a:rPr lang="ar-EG" sz="2600" b="1" dirty="0" smtClean="0"/>
              <a:t>النبي صلى الله عليه وسلم</a:t>
            </a:r>
            <a:r>
              <a:rPr lang="ar-SA" sz="2600" b="1" dirty="0" smtClean="0"/>
              <a:t>, ورغبته في جبر خواطر الناس أن </a:t>
            </a:r>
            <a:r>
              <a:rPr lang="ar-EG" sz="2600" b="1" dirty="0" err="1" smtClean="0"/>
              <a:t>قال: "</a:t>
            </a:r>
            <a:r>
              <a:rPr lang="ar-SA" sz="2600" b="1" dirty="0" smtClean="0"/>
              <a:t>لو </a:t>
            </a:r>
            <a:r>
              <a:rPr lang="ar-EG" sz="2600" b="1" dirty="0" smtClean="0"/>
              <a:t>دُعيت إلى</a:t>
            </a:r>
            <a:r>
              <a:rPr lang="ar-SA" sz="2600" b="1" dirty="0" smtClean="0"/>
              <a:t> كراعٌ </a:t>
            </a:r>
            <a:r>
              <a:rPr lang="ar-EG" sz="2600" b="1" dirty="0" smtClean="0"/>
              <a:t>لأجبتُ،</a:t>
            </a:r>
            <a:r>
              <a:rPr lang="ar-SA" sz="2600" b="1" dirty="0" smtClean="0"/>
              <a:t> ولو </a:t>
            </a:r>
            <a:r>
              <a:rPr lang="ar-EG" sz="2600" b="1" dirty="0" smtClean="0"/>
              <a:t>أُهدِيَ إليَّ ذراع لقبلتُ”</a:t>
            </a:r>
            <a:r>
              <a:rPr lang="ar-SA" sz="2600" b="1" baseline="30000" dirty="0" err="1" smtClean="0"/>
              <a:t>.</a:t>
            </a:r>
            <a:endParaRPr lang="ar-SA" sz="2600" b="1" baseline="30000" dirty="0" smtClean="0"/>
          </a:p>
          <a:p>
            <a:pPr algn="just" fontAlgn="auto">
              <a:spcBef>
                <a:spcPts val="0"/>
              </a:spcBef>
              <a:spcAft>
                <a:spcPts val="0"/>
              </a:spcAft>
              <a:defRPr/>
            </a:pPr>
            <a:r>
              <a:rPr lang="ar-SA" sz="2600" b="1" dirty="0" smtClean="0"/>
              <a:t>ومن </a:t>
            </a:r>
            <a:r>
              <a:rPr lang="ar-SA" sz="2600" b="1" dirty="0" smtClean="0"/>
              <a:t>تواضعه صلى الله عليه وسلم أنه كان يدعى إلى خبز الشعير والإهالة </a:t>
            </a:r>
            <a:r>
              <a:rPr lang="ar-SA" sz="2600" b="1" dirty="0" err="1" smtClean="0"/>
              <a:t>السنخة</a:t>
            </a:r>
            <a:r>
              <a:rPr lang="ar-SA" sz="2600" b="1" dirty="0" smtClean="0"/>
              <a:t> </a:t>
            </a:r>
            <a:r>
              <a:rPr lang="ar-SA" sz="2600" b="1" dirty="0" err="1" smtClean="0"/>
              <a:t>فيجيب.</a:t>
            </a:r>
            <a:r>
              <a:rPr lang="ar-SA" sz="2600" b="1" dirty="0" smtClean="0"/>
              <a:t> والإهالة </a:t>
            </a:r>
            <a:r>
              <a:rPr lang="ar-SA" sz="2600" b="1" dirty="0" err="1" smtClean="0"/>
              <a:t>السنخة</a:t>
            </a:r>
            <a:r>
              <a:rPr lang="ar-SA" sz="2600" b="1" dirty="0" smtClean="0"/>
              <a:t>: تعني الدهن الجامد المتغير الريح من طوال </a:t>
            </a:r>
            <a:r>
              <a:rPr lang="ar-SA" sz="2600" b="1" dirty="0" err="1" smtClean="0"/>
              <a:t>المكث.</a:t>
            </a:r>
            <a:r>
              <a:rPr lang="ar-SA" sz="2600" b="1" dirty="0" smtClean="0"/>
              <a:t> وعن أنس أن خياطاً دعا النبي صلى الله عليه وسلم لطعام صنعه قال أنس فذهبت مع رسول الله صلى الله عليه وسلم إلى ذلك الطعام فقرب إلى رسول الله صلى الله عليه وسلم خبزاً من شعير ومرقاً فيه </a:t>
            </a:r>
            <a:r>
              <a:rPr lang="ar-SA" sz="2600" b="1" dirty="0" err="1" smtClean="0"/>
              <a:t>دباء</a:t>
            </a:r>
            <a:r>
              <a:rPr lang="ar-SA" sz="2600" b="1" dirty="0" smtClean="0"/>
              <a:t> وقديدٌ قال أنس فرأيت رسول الله يتتبع </a:t>
            </a:r>
            <a:r>
              <a:rPr lang="ar-SA" sz="2600" b="1" dirty="0" err="1" smtClean="0"/>
              <a:t>الدباء</a:t>
            </a:r>
            <a:r>
              <a:rPr lang="ar-SA" sz="2600" b="1" dirty="0" smtClean="0"/>
              <a:t> من حوالي </a:t>
            </a:r>
            <a:r>
              <a:rPr lang="ar-SA" sz="2600" b="1" dirty="0" err="1" smtClean="0"/>
              <a:t>الصحفة.</a:t>
            </a:r>
            <a:endParaRPr lang="ar-SA" sz="26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b="1" dirty="0" smtClean="0"/>
              <a:t>8- زهده صلى الله عليه وسلم: </a:t>
            </a:r>
            <a:endParaRPr lang="en-US" b="1" dirty="0"/>
          </a:p>
        </p:txBody>
      </p:sp>
      <p:sp>
        <p:nvSpPr>
          <p:cNvPr id="7171" name="Text Placeholder 5"/>
          <p:cNvSpPr>
            <a:spLocks noGrp="1"/>
          </p:cNvSpPr>
          <p:nvPr>
            <p:ph idx="1"/>
          </p:nvPr>
        </p:nvSpPr>
        <p:spPr>
          <a:xfrm>
            <a:off x="152400" y="1371600"/>
            <a:ext cx="9601200" cy="4754563"/>
          </a:xfrm>
        </p:spPr>
        <p:txBody>
          <a:bodyPr/>
          <a:lstStyle/>
          <a:p>
            <a:pPr algn="just" rtl="1"/>
            <a:r>
              <a:rPr lang="ar-SA" sz="2300" b="1" dirty="0" smtClean="0">
                <a:cs typeface="+mn-cs"/>
              </a:rPr>
              <a:t>كان صلى الله عليه وسلم أزهد الناس في الدنيا وأرغبهم في الآخرة خيره الله تعالى بين أن يكون ملكاً نبياً أو يكون عبداً نبياً, فاختار أن يكون عبداً نبياً. </a:t>
            </a:r>
          </a:p>
          <a:p>
            <a:pPr algn="just" rtl="1"/>
            <a:r>
              <a:rPr lang="ar-SA" sz="2300" b="1" dirty="0" smtClean="0">
                <a:cs typeface="+mn-cs"/>
              </a:rPr>
              <a:t>كان ينامُ على الفراش تارة، وعلى الحصير تارة، وعلى الأرض تارة، وعلى السرير تارة. قال أنس بن مالك رضي الله عنه: (دخل عمر وناس من الصحابة فانحرف النبي صلى الله عليه وسلم فرأى عمر أثر الشريط في جنبه فبكى فقال النبي صلى الله عليه وسلم: ما يبكيك يا عمر قال: ومالي لا أبكي وكسرى وقيصر يعيشان فيما يعيشان فيه من الدنيا وأنت على الحال الذي أرى فقال يا عمر: أما ترضى أن تكون لهم الدنيا ولنا الآخرة قال : بلى. قال: هو كذلك. </a:t>
            </a:r>
          </a:p>
          <a:p>
            <a:pPr algn="just" rtl="1"/>
            <a:r>
              <a:rPr lang="ar-SA" sz="2300" b="1" dirty="0" smtClean="0">
                <a:cs typeface="+mn-cs"/>
              </a:rPr>
              <a:t>وكان من زهده صلى الله عليه وسلم وقلة ما بيده أن النار لا توقد في بيته في الشهر والشهرين, فعن عائشة ـ رضي الله عنها ـ أنها كانت تقول لعروة بن الزبير: والله يا ابن أختي كنا لننظر إلى الهلال ثم الهـلال ثـلاثة أهله في شهرين ما أوقـد في أبيـات رسـول الله صلى الله عليه وسلم نار، قلت: يا خالة فما كان عيشكم؟ قالت: الأسودان ـ التمر والماء ـ). وعن ابن عباس رضي الله عنه قال: (كان النبي صلى الله عليه وسلم يبيت الليالي المتتابعة طاوياً وأهله لا يجدون عشاءاً، وكان أكثر خبزهم الشعير). عن أنس بن مالك قال كان رسول الله صلى الله عليه وسلم لا يدخر شيئا لغد.</a:t>
            </a: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6</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b="1" dirty="0" smtClean="0"/>
              <a:t>9-</a:t>
            </a:r>
            <a:r>
              <a:rPr lang="ar-SA" dirty="0" smtClean="0"/>
              <a:t> </a:t>
            </a:r>
            <a:r>
              <a:rPr lang="ar-SA" b="1" dirty="0" smtClean="0"/>
              <a:t>صبر النبي صلى الله عليه وسلم:</a:t>
            </a:r>
            <a:endParaRPr lang="en-US" dirty="0"/>
          </a:p>
        </p:txBody>
      </p:sp>
      <p:sp>
        <p:nvSpPr>
          <p:cNvPr id="7171" name="Text Placeholder 5"/>
          <p:cNvSpPr>
            <a:spLocks noGrp="1"/>
          </p:cNvSpPr>
          <p:nvPr>
            <p:ph idx="1"/>
          </p:nvPr>
        </p:nvSpPr>
        <p:spPr>
          <a:xfrm>
            <a:off x="304800" y="1447800"/>
            <a:ext cx="9296400" cy="4449763"/>
          </a:xfrm>
        </p:spPr>
        <p:txBody>
          <a:bodyPr/>
          <a:lstStyle/>
          <a:p>
            <a:pPr algn="just" rtl="1"/>
            <a:r>
              <a:rPr lang="ar-SA" sz="2600" b="1" dirty="0" smtClean="0"/>
              <a:t>كان النبي صلى الله عليه وسلم يصبر على الأذى فيما يتعلق بحق </a:t>
            </a:r>
            <a:r>
              <a:rPr lang="ar-SA" sz="2600" b="1" dirty="0" smtClean="0"/>
              <a:t>نفسه, </a:t>
            </a:r>
            <a:r>
              <a:rPr lang="ar-SA" sz="2600" b="1" dirty="0" smtClean="0"/>
              <a:t>وأما إذا كان لله تعالى فإنه يمتثل فيه أمر الله من </a:t>
            </a:r>
            <a:r>
              <a:rPr lang="ar-SA" sz="2600" b="1" dirty="0" err="1" smtClean="0"/>
              <a:t>الشدة</a:t>
            </a:r>
            <a:r>
              <a:rPr lang="ar-SA" sz="2600" b="1" dirty="0" err="1" smtClean="0"/>
              <a:t>.</a:t>
            </a:r>
            <a:r>
              <a:rPr lang="ar-SA" sz="2600" b="1" dirty="0" smtClean="0"/>
              <a:t> وهي شدة مطلوبة مع </a:t>
            </a:r>
            <a:r>
              <a:rPr lang="ar-SA" sz="2600" b="1" dirty="0" smtClean="0"/>
              <a:t>الكفار والمنتهكين لحدود </a:t>
            </a:r>
            <a:r>
              <a:rPr lang="ar-SA" sz="2600" b="1" dirty="0" smtClean="0"/>
              <a:t>الله, وهي </a:t>
            </a:r>
            <a:r>
              <a:rPr lang="ar-SA" sz="2600" b="1" dirty="0" smtClean="0"/>
              <a:t>خير رادع لهم وفيها تحقيق للأمن </a:t>
            </a:r>
            <a:r>
              <a:rPr lang="ar-SA" sz="2600" b="1" dirty="0" err="1" smtClean="0"/>
              <a:t>والأمان.</a:t>
            </a:r>
            <a:r>
              <a:rPr lang="ar-SA" sz="2600" b="1" dirty="0" smtClean="0"/>
              <a:t> </a:t>
            </a:r>
            <a:r>
              <a:rPr lang="ar-SA" sz="2600" b="1" dirty="0" smtClean="0"/>
              <a:t>قال تعالى: (مُّحَمَّدٌ رَّسُولُ اللَّهِ وَالَّذِينَ مَعَهُ أَشِدَّاء عَلَى الْكُفَّارِ رُحَمَاء بَيْنَهُمْ </a:t>
            </a:r>
            <a:r>
              <a:rPr lang="ar-SA" sz="2600" b="1" dirty="0" err="1" smtClean="0"/>
              <a:t>) </a:t>
            </a:r>
            <a:r>
              <a:rPr lang="ar-SA" sz="2600" b="1" dirty="0" smtClean="0"/>
              <a:t>(الفتح:29</a:t>
            </a:r>
            <a:r>
              <a:rPr lang="ar-SA" sz="2600" b="1" dirty="0" err="1" smtClean="0"/>
              <a:t>)</a:t>
            </a:r>
            <a:r>
              <a:rPr lang="ar-SA" sz="2600" b="1" dirty="0" smtClean="0"/>
              <a:t> </a:t>
            </a:r>
          </a:p>
          <a:p>
            <a:pPr algn="just" rtl="1"/>
            <a:r>
              <a:rPr lang="ar-SA" sz="2600" b="1" dirty="0" smtClean="0"/>
              <a:t>ومن صور صبر </a:t>
            </a:r>
            <a:r>
              <a:rPr lang="ar-SA" sz="2600" b="1" dirty="0" smtClean="0"/>
              <a:t>النبي صلى الله عليه وسلم ما ذكرناه سابقاً من أن النبي صلى الله عليه وسلم عندما اشتد الأذى به جاءه ملك الجبال يقول: يا محمد إن شئت أن أطبق عليهم الأخشبين. فقال: بل أرجو أن يخرج الله من أصلابهم من يعبد الله وحده لا يشرك </a:t>
            </a:r>
            <a:r>
              <a:rPr lang="ar-SA" sz="2600" b="1" dirty="0" err="1" smtClean="0"/>
              <a:t>به</a:t>
            </a:r>
            <a:r>
              <a:rPr lang="ar-SA" sz="2600" b="1" dirty="0" smtClean="0"/>
              <a:t> شيئا. والأخشبان: جبلا مكة أبو قبيس وقعيقعان. </a:t>
            </a:r>
          </a:p>
          <a:p>
            <a:pPr algn="just" rtl="1"/>
            <a:r>
              <a:rPr lang="ar-SA" sz="2600" b="1" dirty="0" smtClean="0"/>
              <a:t>ومن ذلك ما رواه طارق المحاربي قال: رأيت رسول الله صلى الله عليه وسلم بسوق ذي المجاز </a:t>
            </a:r>
            <a:r>
              <a:rPr lang="ar-SA" sz="2600" b="1" dirty="0" smtClean="0"/>
              <a:t>فمَرَّ </a:t>
            </a:r>
            <a:r>
              <a:rPr lang="ar-SA" sz="2600" b="1" dirty="0" smtClean="0"/>
              <a:t>وعليه جبة له حمراء وهو ينادي بأعلى صوته: " يا أيها </a:t>
            </a:r>
            <a:r>
              <a:rPr lang="ar-SA" sz="2600" b="1" dirty="0" err="1" smtClean="0"/>
              <a:t>الناس!</a:t>
            </a:r>
            <a:r>
              <a:rPr lang="ar-SA" sz="2600" b="1" dirty="0" smtClean="0"/>
              <a:t> </a:t>
            </a: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7</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8</a:t>
            </a:fld>
            <a:endParaRPr lang="en-US"/>
          </a:p>
        </p:txBody>
      </p:sp>
      <p:sp>
        <p:nvSpPr>
          <p:cNvPr id="3" name="مستطيل 2"/>
          <p:cNvSpPr/>
          <p:nvPr/>
        </p:nvSpPr>
        <p:spPr>
          <a:xfrm>
            <a:off x="457200" y="838200"/>
            <a:ext cx="8763000" cy="4832092"/>
          </a:xfrm>
          <a:prstGeom prst="rect">
            <a:avLst/>
          </a:prstGeom>
        </p:spPr>
        <p:txBody>
          <a:bodyPr wrap="square">
            <a:spAutoFit/>
          </a:bodyPr>
          <a:lstStyle/>
          <a:p>
            <a:pPr algn="just"/>
            <a:r>
              <a:rPr lang="ar-SA" sz="2800" b="1" dirty="0" smtClean="0"/>
              <a:t>قولوا: لا إله إلا </a:t>
            </a:r>
            <a:r>
              <a:rPr lang="ar-SA" sz="2800" b="1" dirty="0" err="1" smtClean="0"/>
              <a:t>الله </a:t>
            </a:r>
            <a:r>
              <a:rPr lang="ar-SA" sz="2800" b="1" dirty="0" smtClean="0"/>
              <a:t>- </a:t>
            </a:r>
            <a:r>
              <a:rPr lang="ar-SA" sz="2800" b="1" dirty="0" err="1" smtClean="0"/>
              <a:t>تفلحوا" </a:t>
            </a:r>
            <a:r>
              <a:rPr lang="ar-SA" sz="2800" b="1" dirty="0" smtClean="0"/>
              <a:t>، ورجل يتبعه بالحجارة وقد أدمى كعبيه وعرقوبيه وهو يقول: يا أيها </a:t>
            </a:r>
            <a:r>
              <a:rPr lang="ar-SA" sz="2800" b="1" dirty="0" err="1" smtClean="0"/>
              <a:t>الناس!</a:t>
            </a:r>
            <a:r>
              <a:rPr lang="ar-SA" sz="2800" b="1" dirty="0" smtClean="0"/>
              <a:t> لا تطيعوه فإنه كذاب؛ قلت: من </a:t>
            </a:r>
            <a:r>
              <a:rPr lang="ar-SA" sz="2800" b="1" dirty="0" err="1" smtClean="0"/>
              <a:t>هذا؟</a:t>
            </a:r>
            <a:r>
              <a:rPr lang="ar-SA" sz="2800" b="1" dirty="0" smtClean="0"/>
              <a:t> قالوا: غلام من بني عبد المطلب، قلت: فمن هذا يتبعه </a:t>
            </a:r>
            <a:r>
              <a:rPr lang="ar-SA" sz="2800" b="1" dirty="0" err="1" smtClean="0"/>
              <a:t>يرميه؟</a:t>
            </a:r>
            <a:r>
              <a:rPr lang="ar-SA" sz="2800" b="1" dirty="0" smtClean="0"/>
              <a:t> قالوا: هذا عمه عبد </a:t>
            </a:r>
            <a:r>
              <a:rPr lang="ar-SA" sz="2800" b="1" dirty="0" err="1" smtClean="0"/>
              <a:t>العزى </a:t>
            </a:r>
            <a:r>
              <a:rPr lang="ar-SA" sz="2800" b="1" dirty="0" smtClean="0"/>
              <a:t>- وهو أبو </a:t>
            </a:r>
            <a:r>
              <a:rPr lang="ar-SA" sz="2800" b="1" dirty="0" err="1" smtClean="0"/>
              <a:t>لهب.</a:t>
            </a:r>
            <a:r>
              <a:rPr lang="ar-SA" sz="2800" b="1" dirty="0" smtClean="0"/>
              <a:t> </a:t>
            </a:r>
            <a:endParaRPr lang="ar-SA" sz="2800" b="1" dirty="0" smtClean="0"/>
          </a:p>
          <a:p>
            <a:pPr algn="just"/>
            <a:r>
              <a:rPr lang="ar-SA" sz="2800" b="1" dirty="0" smtClean="0"/>
              <a:t>و</a:t>
            </a:r>
            <a:r>
              <a:rPr lang="ar-SA" sz="2800" b="1" dirty="0" smtClean="0"/>
              <a:t>عن </a:t>
            </a:r>
            <a:r>
              <a:rPr lang="ar-SA" sz="2800" b="1" dirty="0" smtClean="0"/>
              <a:t>الحارث بن الحارث الغامدي قال: حججت مع أبي فلما كنا بمنى إذا جماعة على رجل! فقلت: يا </a:t>
            </a:r>
            <a:r>
              <a:rPr lang="ar-SA" sz="2800" b="1" dirty="0" err="1" smtClean="0"/>
              <a:t>أبة</a:t>
            </a:r>
            <a:r>
              <a:rPr lang="ar-SA" sz="2800" b="1" dirty="0" smtClean="0"/>
              <a:t>! ما هذه الجماعة؟ فقال: هذا </a:t>
            </a:r>
            <a:r>
              <a:rPr lang="ar-SA" sz="2800" b="1" dirty="0" smtClean="0"/>
              <a:t>الصابئ </a:t>
            </a:r>
            <a:r>
              <a:rPr lang="ar-SA" sz="2800" b="1" dirty="0" smtClean="0"/>
              <a:t>الذي ترك دين قومه، ثم ذهب أبي حتى وقف عليهم على ناقته، فذهبت أنا حتى وقفت عليهم على ناقتي، فإذا </a:t>
            </a:r>
            <a:r>
              <a:rPr lang="ar-SA" sz="2800" b="1" dirty="0" err="1" smtClean="0"/>
              <a:t>به</a:t>
            </a:r>
            <a:r>
              <a:rPr lang="ar-SA" sz="2800" b="1" dirty="0" smtClean="0"/>
              <a:t> يحدثهم وهم يردون عليه، فلم يزل موقف أبي حتى تفرقوا عن </a:t>
            </a:r>
            <a:r>
              <a:rPr lang="ar-SA" sz="2800" b="1" dirty="0" smtClean="0"/>
              <a:t>ملل </a:t>
            </a:r>
            <a:r>
              <a:rPr lang="ar-SA" sz="2800" b="1" dirty="0" smtClean="0"/>
              <a:t>وارتفاع من النهار، وأقبلت جارية في يدها قدح فيه ماء ونحرها مكشوف، فقالوا: هذه بنته زينب، فناولته وهي تبكي، فقال: "خمري عليك نحرك يا بنية ! ولا </a:t>
            </a:r>
            <a:r>
              <a:rPr lang="ar-SA" sz="2800" b="1" dirty="0" err="1" smtClean="0"/>
              <a:t>تخافي</a:t>
            </a:r>
            <a:r>
              <a:rPr lang="ar-SA" sz="2800" b="1" dirty="0" smtClean="0"/>
              <a:t> على أبيك غلبة ولا ذلاً.</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b="1" dirty="0" smtClean="0"/>
              <a:t>10- مزاح النبي صلى الله عليه وسلم: </a:t>
            </a:r>
            <a:endParaRPr lang="en-US" b="1" dirty="0"/>
          </a:p>
        </p:txBody>
      </p:sp>
      <p:sp>
        <p:nvSpPr>
          <p:cNvPr id="7171" name="Text Placeholder 5"/>
          <p:cNvSpPr>
            <a:spLocks noGrp="1"/>
          </p:cNvSpPr>
          <p:nvPr>
            <p:ph idx="1"/>
          </p:nvPr>
        </p:nvSpPr>
        <p:spPr>
          <a:xfrm>
            <a:off x="381000" y="1447800"/>
            <a:ext cx="9144000" cy="4678363"/>
          </a:xfrm>
        </p:spPr>
        <p:txBody>
          <a:bodyPr/>
          <a:lstStyle/>
          <a:p>
            <a:pPr lvl="0" algn="just" rtl="1"/>
            <a:r>
              <a:rPr lang="ar-SA" sz="2600" b="1" dirty="0" smtClean="0">
                <a:cs typeface="+mn-cs"/>
              </a:rPr>
              <a:t>وكان من هديه صلى الله عليه وسلم أن يمزح ولكنه </a:t>
            </a:r>
            <a:r>
              <a:rPr lang="ar-SA" sz="2600" b="1" dirty="0" smtClean="0">
                <a:cs typeface="+mn-cs"/>
              </a:rPr>
              <a:t>في مزحه لا </a:t>
            </a:r>
            <a:r>
              <a:rPr lang="ar-SA" sz="2600" b="1" dirty="0" smtClean="0">
                <a:cs typeface="+mn-cs"/>
              </a:rPr>
              <a:t>يقول إلا </a:t>
            </a:r>
            <a:r>
              <a:rPr lang="ar-SA" sz="2600" b="1" dirty="0" err="1" smtClean="0">
                <a:cs typeface="+mn-cs"/>
              </a:rPr>
              <a:t>حقاً.</a:t>
            </a:r>
            <a:r>
              <a:rPr lang="ar-SA" sz="2600" b="1" dirty="0" smtClean="0">
                <a:cs typeface="+mn-cs"/>
              </a:rPr>
              <a:t> </a:t>
            </a:r>
            <a:endParaRPr lang="ar-SA" sz="2600" b="1" dirty="0" smtClean="0">
              <a:cs typeface="+mn-cs"/>
            </a:endParaRPr>
          </a:p>
          <a:p>
            <a:pPr lvl="0" algn="just" rtl="1"/>
            <a:r>
              <a:rPr lang="ar-SA" sz="2600" b="1" dirty="0" smtClean="0">
                <a:cs typeface="+mn-cs"/>
              </a:rPr>
              <a:t>ومن صور ذلك أن </a:t>
            </a:r>
            <a:r>
              <a:rPr lang="ar-SA" sz="2600" b="1" dirty="0" smtClean="0">
                <a:cs typeface="+mn-cs"/>
              </a:rPr>
              <a:t>امرأة </a:t>
            </a:r>
            <a:r>
              <a:rPr lang="ar-SA" sz="2600" b="1" dirty="0" smtClean="0">
                <a:cs typeface="+mn-cs"/>
              </a:rPr>
              <a:t>عجوزاً </a:t>
            </a:r>
            <a:r>
              <a:rPr lang="ar-SA" sz="2600" b="1" dirty="0" smtClean="0">
                <a:cs typeface="+mn-cs"/>
              </a:rPr>
              <a:t>سألته</a:t>
            </a:r>
            <a:r>
              <a:rPr lang="ar-SA" sz="2600" b="1" dirty="0" smtClean="0"/>
              <a:t> </a:t>
            </a:r>
            <a:r>
              <a:rPr lang="ar-SA" sz="2600" b="1" dirty="0" smtClean="0"/>
              <a:t>صلى الله عليه وآله وسلم </a:t>
            </a:r>
            <a:r>
              <a:rPr lang="ar-SA" sz="2600" b="1" dirty="0" smtClean="0">
                <a:cs typeface="+mn-cs"/>
              </a:rPr>
              <a:t>فقالت</a:t>
            </a:r>
            <a:r>
              <a:rPr lang="ar-SA" sz="2600" b="1" dirty="0" smtClean="0">
                <a:cs typeface="+mn-cs"/>
              </a:rPr>
              <a:t>: يا رسول الله! ادع الله أن يدخلني </a:t>
            </a:r>
            <a:r>
              <a:rPr lang="ar-SA" sz="2600" b="1" dirty="0" err="1" smtClean="0">
                <a:cs typeface="+mn-cs"/>
              </a:rPr>
              <a:t>الجنة.</a:t>
            </a:r>
            <a:r>
              <a:rPr lang="ar-SA" sz="2600" b="1" dirty="0" smtClean="0">
                <a:cs typeface="+mn-cs"/>
              </a:rPr>
              <a:t> </a:t>
            </a:r>
            <a:r>
              <a:rPr lang="ar-SA" sz="2600" b="1" dirty="0" smtClean="0">
                <a:cs typeface="+mn-cs"/>
              </a:rPr>
              <a:t>فقال لها النبي صلى الله عليه </a:t>
            </a:r>
            <a:r>
              <a:rPr lang="ar-SA" sz="2600" b="1" dirty="0" err="1" smtClean="0">
                <a:cs typeface="+mn-cs"/>
              </a:rPr>
              <a:t>وسلم: </a:t>
            </a:r>
            <a:r>
              <a:rPr lang="ar-SA" sz="2600" b="1" dirty="0" smtClean="0">
                <a:cs typeface="+mn-cs"/>
              </a:rPr>
              <a:t>( يا أُم فلان إن الجنة لا تدخلها عجوز، فولت تبكي. فقال: أخبروها أنها لا تدخلها وهي عجوز، إن الله تعالى يقول: {إِنّآ أَنشَأْنَاهُنّ إِنشَآءً فَجَعَلْنَاهُنّ أَبْكَاراً عُرُباً أَتْرَاباً} </a:t>
            </a:r>
            <a:r>
              <a:rPr lang="ar-SA" sz="2000" b="1" dirty="0" smtClean="0">
                <a:cs typeface="+mn-cs"/>
              </a:rPr>
              <a:t>[الواقعة 35–37] </a:t>
            </a:r>
            <a:endParaRPr lang="ar-SA" sz="2600" b="1" dirty="0" smtClean="0">
              <a:cs typeface="+mn-cs"/>
            </a:endParaRPr>
          </a:p>
          <a:p>
            <a:pPr lvl="0" algn="just" rtl="1"/>
            <a:r>
              <a:rPr lang="ar-SA" sz="2600" b="1" dirty="0" smtClean="0">
                <a:cs typeface="+mn-cs"/>
              </a:rPr>
              <a:t>وعن أنس بن مالك رضي الله عنه (أنَّ رجلاً أتى رسولَ الله صلى الله عليه وسلم، فقال: يا رسولَ الله احمِلْنا على بعير. فقال: أحْمِلُكُمْ على وَلَدِ الناقةِ. قال: وما نَصْنَع بولدِ الناقةِ ؟ فقال رسولُ الله صلى الله عليه وسلم: هل تَلِدُ الإبِلَ إلا </a:t>
            </a:r>
            <a:r>
              <a:rPr lang="ar-SA" sz="2600" b="1" dirty="0" err="1" smtClean="0">
                <a:cs typeface="+mn-cs"/>
              </a:rPr>
              <a:t>النُّوقُ </a:t>
            </a:r>
            <a:r>
              <a:rPr lang="ar-SA" sz="2600" b="1" dirty="0" smtClean="0">
                <a:cs typeface="+mn-cs"/>
              </a:rPr>
              <a:t>؟). </a:t>
            </a:r>
          </a:p>
          <a:p>
            <a:pPr lvl="0" algn="just" rtl="1"/>
            <a:r>
              <a:rPr lang="ar-SA" sz="2600" b="1" dirty="0" smtClean="0">
                <a:cs typeface="+mn-cs"/>
              </a:rPr>
              <a:t>وقال </a:t>
            </a:r>
            <a:r>
              <a:rPr lang="ar-SA" sz="2600" b="1" dirty="0" smtClean="0"/>
              <a:t>أنس</a:t>
            </a:r>
            <a:r>
              <a:rPr lang="ar-SA" sz="2600" b="1" dirty="0" smtClean="0">
                <a:cs typeface="+mn-cs"/>
              </a:rPr>
              <a:t>: وسمعته </a:t>
            </a:r>
            <a:r>
              <a:rPr lang="ar-SA" sz="2600" b="1" dirty="0" smtClean="0"/>
              <a:t>صلى الله عليه وسلم </a:t>
            </a:r>
            <a:r>
              <a:rPr lang="ar-SA" sz="2600" b="1" dirty="0" smtClean="0">
                <a:cs typeface="+mn-cs"/>
              </a:rPr>
              <a:t>يقول لامرأة: “زوُجكِ، ذلك البياضُ في عينيه؟ قالت: عَقْرَى, ومتى رأيتَه؟ قال: وهل من عين إلا وفيها </a:t>
            </a:r>
            <a:r>
              <a:rPr lang="ar-SA" sz="2600" b="1" dirty="0" err="1" smtClean="0">
                <a:cs typeface="+mn-cs"/>
              </a:rPr>
              <a:t>بياض“.</a:t>
            </a:r>
            <a:r>
              <a:rPr lang="ar-SA" sz="2600" b="1" dirty="0" smtClean="0">
                <a:cs typeface="+mn-cs"/>
              </a:rPr>
              <a:t> </a:t>
            </a:r>
            <a:r>
              <a:rPr lang="ar-SA" sz="2600" b="1" dirty="0" smtClean="0">
                <a:cs typeface="+mn-cs"/>
              </a:rPr>
              <a:t>وعقرى</a:t>
            </a:r>
            <a:endParaRPr lang="ar-SA" sz="2600" b="1" dirty="0" smtClean="0">
              <a:cs typeface="+mn-cs"/>
            </a:endParaRPr>
          </a:p>
          <a:p>
            <a:pPr lvl="0" algn="just" rtl="1"/>
            <a:endParaRPr lang="ar-SA" sz="26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9</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10</a:t>
            </a:fld>
            <a:endParaRPr lang="en-US"/>
          </a:p>
        </p:txBody>
      </p:sp>
      <p:sp>
        <p:nvSpPr>
          <p:cNvPr id="3" name="مستطيل 2"/>
          <p:cNvSpPr/>
          <p:nvPr/>
        </p:nvSpPr>
        <p:spPr>
          <a:xfrm>
            <a:off x="609600" y="990600"/>
            <a:ext cx="8458200" cy="4493538"/>
          </a:xfrm>
          <a:prstGeom prst="rect">
            <a:avLst/>
          </a:prstGeom>
        </p:spPr>
        <p:txBody>
          <a:bodyPr wrap="square">
            <a:spAutoFit/>
          </a:bodyPr>
          <a:lstStyle/>
          <a:p>
            <a:pPr algn="just"/>
            <a:r>
              <a:rPr lang="ar-SA" sz="2600" b="1" dirty="0" smtClean="0"/>
              <a:t>تعني جعلها الله عاقراً لا تلد, يستعملها العرب للدعاء على الشخص, ولا يريدون حقيقة ذلك, بل مثل قولهم: لا أُمَّ </a:t>
            </a:r>
            <a:r>
              <a:rPr lang="ar-SA" sz="2600" b="1" dirty="0" err="1" smtClean="0"/>
              <a:t>لك.</a:t>
            </a:r>
            <a:r>
              <a:rPr lang="ar-SA" sz="2600" b="1" dirty="0" smtClean="0"/>
              <a:t> كناية عن عدم الرضا </a:t>
            </a:r>
            <a:r>
              <a:rPr lang="ar-SA" sz="2600" b="1" dirty="0" err="1" smtClean="0"/>
              <a:t>بالأمر.</a:t>
            </a:r>
            <a:r>
              <a:rPr lang="ar-SA" sz="2600" b="1" dirty="0" smtClean="0"/>
              <a:t> </a:t>
            </a:r>
            <a:endParaRPr lang="ar-SA" sz="2600" b="1" dirty="0" smtClean="0"/>
          </a:p>
          <a:p>
            <a:pPr algn="just"/>
            <a:r>
              <a:rPr lang="ar-SA" sz="2600" b="1" dirty="0" smtClean="0"/>
              <a:t>وعن </a:t>
            </a:r>
            <a:r>
              <a:rPr lang="ar-SA" sz="2600" b="1" dirty="0" smtClean="0"/>
              <a:t>أنس بن مالك أن رجلا من أهل البادية يقال له : زاهر بن حرام كان يهدي إلى النبي صلى الله عليه و سلم الهدية فيجهزه رسول الله صلى الله عليه و سلم إذا أراد أن يخرج فقال رسول الله صلى الله عليه و سلم: ( إن زاهرا بادينا ونحن حاضروه). قال: فأتاه النبي صلى الله عليه و سلم وهو يبيع متاعه فاحتضنه من خلفه والرجل لا يبصره, فقال: أرسلني, من هذا؟ فالتفت إليه فلما عرف أنه النبي صلى الله عليه </a:t>
            </a:r>
            <a:r>
              <a:rPr lang="ar-SA" sz="2600" b="1" dirty="0" err="1" smtClean="0"/>
              <a:t>و</a:t>
            </a:r>
            <a:r>
              <a:rPr lang="ar-SA" sz="2600" b="1" dirty="0" smtClean="0"/>
              <a:t> سلم جعل </a:t>
            </a:r>
            <a:r>
              <a:rPr lang="ar-SA" sz="2600" b="1" dirty="0" err="1" smtClean="0"/>
              <a:t>يلزق</a:t>
            </a:r>
            <a:r>
              <a:rPr lang="ar-SA" sz="2600" b="1" dirty="0" smtClean="0"/>
              <a:t> ظهره بصدره. فقال رسول الله صلى الله عليه </a:t>
            </a:r>
            <a:r>
              <a:rPr lang="ar-SA" sz="2600" b="1" dirty="0" err="1" smtClean="0"/>
              <a:t>و</a:t>
            </a:r>
            <a:r>
              <a:rPr lang="ar-SA" sz="2600" b="1" dirty="0" smtClean="0"/>
              <a:t> سلم: (من يشتري هذا العبد)؟ فقال زاهر: تجدني يا رسول الله كاسدا. قال: (لكنك عند الله لست بكاسد). أو قال صلى الله عليه </a:t>
            </a:r>
            <a:r>
              <a:rPr lang="ar-SA" sz="2600" b="1" dirty="0" err="1" smtClean="0"/>
              <a:t>و</a:t>
            </a:r>
            <a:r>
              <a:rPr lang="ar-SA" sz="2600" b="1" dirty="0" smtClean="0"/>
              <a:t> سلم: (بل أنت عند الله غال).</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b="1" dirty="0" smtClean="0"/>
              <a:t>11- حياؤه صلى الله عليه وسلم: </a:t>
            </a:r>
            <a:endParaRPr lang="en-US" b="1" dirty="0"/>
          </a:p>
        </p:txBody>
      </p:sp>
      <p:sp>
        <p:nvSpPr>
          <p:cNvPr id="7171" name="Text Placeholder 5"/>
          <p:cNvSpPr>
            <a:spLocks noGrp="1"/>
          </p:cNvSpPr>
          <p:nvPr>
            <p:ph idx="1"/>
          </p:nvPr>
        </p:nvSpPr>
        <p:spPr>
          <a:xfrm>
            <a:off x="152400" y="1371600"/>
            <a:ext cx="9525000" cy="4525963"/>
          </a:xfrm>
        </p:spPr>
        <p:txBody>
          <a:bodyPr/>
          <a:lstStyle/>
          <a:p>
            <a:pPr algn="just" rtl="1"/>
            <a:r>
              <a:rPr lang="ar-SA" sz="2200" b="1" dirty="0" smtClean="0"/>
              <a:t>كان النبي صلى الله عليه وسلم شديد الحياء, فعن أَبِي سَعِيدٍ </a:t>
            </a:r>
            <a:r>
              <a:rPr lang="ar-SA" sz="2200" b="1" dirty="0" err="1" smtClean="0"/>
              <a:t>الْخُدْرِيِّ</a:t>
            </a:r>
            <a:r>
              <a:rPr lang="ar-SA" sz="2200" b="1" dirty="0" smtClean="0"/>
              <a:t> رَضِيَ اللَّهُ عَنْهُ قَالَ كَانَ النَّبِيُّ صَلَّى اللَّهُ عَلَيْهِ وَسَلَّمَ أَشَدَّ حَيَاءً مِنْ الْعَذْرَاءِ فِي خِدْرِهَا، وَإِذَا كَرِهَ شَيْئًا عُرِفَ فِي وَجْهِهِ.</a:t>
            </a:r>
          </a:p>
          <a:p>
            <a:pPr algn="just" rtl="1"/>
            <a:r>
              <a:rPr lang="ar-SA" sz="2200" b="1" dirty="0" smtClean="0"/>
              <a:t>وعن أنس بن مَالِكٍ رضي الله عنه، قَالَ: لَمَّا تَزَوَّجَ رَسُولُ اللهِ صلى الله عليه وسلم زَيْنَبَ ابْنَةَ جَحْشٍ، دَعَا الْقَوْمَ فَطَعِمُوا، ثُمَّ جَلَسُوا يَتَحَدَّثُونَ، وَإِذَا هُوَ كَأَنَّهُ يَتَهَيَّأُ لِلْقِيَامِ، فَلَمْ يَقُومُوا، فَلَمَّا رَأَى ذَلِكَ قَامَ؛ فَلَمَّا قَامَ، قَامَ مَنْ قَامَ، وَقَعَدَ ثَلاَثَةُ نَفَرٍ، فَجَاءَ النَّبِيُّ صلى الله عليه وسلم، لِيَدْخُلَ، فَإِذَا الْقَوْمُ جُلُوسٌ؛ ثُمَّ إِنَّهُمْ قَامُوا، فَانْطَلَقْتُ فَجِئْتُ فَأَخْبَرْتُ النَّبِيَّ صلى الله عليه وسلم أَنَّهُمْ قَدِ انْطَلَقُوا؛ فَجَاءَ حَتَّى دَخَلَ، فَذَهَبْتُ أَدْخُلُ، فَأَلْقَى الْحِجَابَ </a:t>
            </a:r>
            <a:r>
              <a:rPr lang="ar-SA" sz="2200" b="1" dirty="0" err="1" smtClean="0"/>
              <a:t>بَيْنِى</a:t>
            </a:r>
            <a:r>
              <a:rPr lang="ar-SA" sz="2200" b="1" dirty="0" smtClean="0"/>
              <a:t> وَبَيْنَهُ؛ فَأَنْزَلَ اللهُ قوله تعالى: [يَا أَيُّهَا الَّذِينَ آَمَنُوا لَا تَدْخُلُوا بُيُوتَ النَّبِيِّ إِلَّا أَنْ يُؤْذَنَ لَكُمْ إِلَى طَعَامٍ غَيْرَ نَاظِرِينَ إِنَاهُ وَلَكِنْ إِذَا دُعِيتُمْ فَادْخُلُوا فَإِذَا طَعِمْتُمْ فَانْتَشِرُوا وَلَا مُسْتَأْنِسِينَ لِحَدِيثٍ إِنَّ ذَلِكُمْ كَانَ يُؤْذِي النَّبِيَّ فَيَسْتَحْيِي مِنْكُمْ وَاللهُ لَا يَسْتَحْيِي مِنَ الحَقِّ] {الأحزاب:53} </a:t>
            </a:r>
            <a:endParaRPr lang="en-US" sz="2200" b="1" dirty="0" smtClean="0"/>
          </a:p>
          <a:p>
            <a:pPr algn="just" rtl="1"/>
            <a:r>
              <a:rPr lang="ar-SA" sz="2200" b="1" dirty="0" smtClean="0"/>
              <a:t>وكان صلى الله عليه وسلم يقول: إِنَّ لِكُلِّ دِينٍ خُلُقًا وَخُلُقُ الْإِسْلَامِ الْحَيَاء. </a:t>
            </a:r>
          </a:p>
          <a:p>
            <a:pPr algn="just" rtl="1"/>
            <a:r>
              <a:rPr lang="ar-SA" sz="2200" b="1" dirty="0" smtClean="0"/>
              <a:t>غير أن حياءه لم يكن يمنعه من قول الحق والغضب له إلا إنه لم يكن يواجه أحدًا بما يكره، لهذا وصفه الصحابة بأنه صلى الله عليه وسلم كان إذا كره شيئًا عُرف في وجهه إشارة إلى أنه لم يكن يواجه أحدا بما يكرهه بل يتغير وجهه فيفهم أصحابه كراهيته لذلك.</a:t>
            </a:r>
            <a:endParaRPr lang="ar-EG" sz="22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11</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just" rtl="1" eaLnBrk="1" hangingPunct="1">
              <a:defRPr/>
            </a:pPr>
            <a:r>
              <a:rPr lang="ar-SA" sz="3600" b="1" dirty="0" smtClean="0"/>
              <a:t>12- عدل النبي صلى الله عليه وسلم : </a:t>
            </a:r>
            <a:endParaRPr lang="en-US" sz="3600" dirty="0"/>
          </a:p>
        </p:txBody>
      </p:sp>
      <p:sp>
        <p:nvSpPr>
          <p:cNvPr id="7171" name="Text Placeholder 5"/>
          <p:cNvSpPr>
            <a:spLocks noGrp="1"/>
          </p:cNvSpPr>
          <p:nvPr>
            <p:ph idx="1"/>
          </p:nvPr>
        </p:nvSpPr>
        <p:spPr>
          <a:xfrm>
            <a:off x="228600" y="1371600"/>
            <a:ext cx="9372600" cy="4754563"/>
          </a:xfrm>
        </p:spPr>
        <p:txBody>
          <a:bodyPr/>
          <a:lstStyle/>
          <a:p>
            <a:pPr algn="just" rtl="1"/>
            <a:r>
              <a:rPr lang="ar-SA" sz="2200" b="1" dirty="0" smtClean="0"/>
              <a:t> عن أبي سَعِيدٍ </a:t>
            </a:r>
            <a:r>
              <a:rPr lang="ar-SA" sz="2200" b="1" dirty="0" err="1" smtClean="0"/>
              <a:t>الْخُدْرِىَّ</a:t>
            </a:r>
            <a:r>
              <a:rPr lang="ar-SA" sz="2200" b="1" dirty="0" smtClean="0"/>
              <a:t> قَالَ : بَيْنَا نَحْنُ عِنْدَ رَسُولِ اللَّهِ -صلى الله عليه وسلم- وَهُوَ يَقْسِمُ قَسْمًا أَتَاهُ ذُو الْخُوَيْصِرَةِ وَهُوَ رَجُلٌ مِنْ بَنِى تَمِيمٍ فَقَالَ : يَا رَسُولَ اللَّهِ اعْدِلْ فَقَالَ :« وَيْحَكَ وَمَنْ يَعْدِلُ إِذَا لَمْ أَعْدِلْ لَقَدْ خِبْتَ وَخَسِرْتَ إِنْ لَمْ أَكُنْ أَعْدِلْ ». فَقَالَ عُمَرُ بْنُ الْخَطَّابِ </a:t>
            </a:r>
            <a:r>
              <a:rPr lang="ar-SA" sz="2200" b="1" dirty="0" err="1" smtClean="0"/>
              <a:t>رَضِىَ</a:t>
            </a:r>
            <a:r>
              <a:rPr lang="ar-SA" sz="2200" b="1" dirty="0" smtClean="0"/>
              <a:t> اللَّهُ عَنْهُ يَا رَسُولَ اللَّهِ ائْذَنْ </a:t>
            </a:r>
            <a:r>
              <a:rPr lang="ar-SA" sz="2200" b="1" dirty="0" err="1" smtClean="0"/>
              <a:t>لِى</a:t>
            </a:r>
            <a:r>
              <a:rPr lang="ar-SA" sz="2200" b="1" dirty="0" smtClean="0"/>
              <a:t> فِيهِ أَضْرِبْ عُنُقَهُ. فَقَالَ رَسُولُ اللَّهِ صلى الله عليه وسلم: “دَعْهُ فَإِنَّ لَهُ أَصْحَابًا يَحْقِرُ أَحَدُكُمْ صَلاَتَهُ مَعَ صَلاَتِهِمْ وَصِيَامَهُ مَعَ صِيَامِهِمْ يَقْرَءُونَ الْقُرْآنَ لاَ يَجُوزُ تَرَاقِيَهُمْ يَمْرُقُونَ مِنَ الإِسْلاَمِ كَمَا يَمْرُقُ السَّهْمُ مِنَ الرَّمِيَّةِ ...).</a:t>
            </a:r>
          </a:p>
          <a:p>
            <a:pPr algn="just" rtl="1"/>
            <a:r>
              <a:rPr lang="ar-SA" sz="2200" b="1" dirty="0" smtClean="0"/>
              <a:t>ومن صور عدله صلى الله عليه وسلم وإقامته لشرع الله تعالى ما رواه أنس بن مالك رضي الله عنه قال : «كان رسولُ الله صلى الله عليه وسلم عند بعض نسائه، فأرسلَتْ إِليه إِحدى أُمهات المؤمنين بِصَحْفَة فيها طعام، فَضَرَبتِ التي هو في بيتها يَدَ الخادِمِ، فَسَقَطَتِ الصَّحفَةُ، فانْفَلَقَتْ، فَجَمَعَ رسولُ الله -صلى الله عليه وسلم- فِلَق الصَّحفَةِ، ثم جعل يجمع فيها الطعام الذي كان في الصحفة ويقول: غَارتْ أُمُّكم، [غارتْ أُمُّكم]، ثم حبس الخادم، حتى أُتيَ بِصَحفَة من عند التي هو في بيتها ، فدفعها إِلى التي كُسِرَتْ صَحْفَتُها، وأمسك المكسورة في بَيْتِ التي كَسَرَتْها»</a:t>
            </a:r>
          </a:p>
          <a:p>
            <a:pPr algn="just" rtl="1"/>
            <a:r>
              <a:rPr lang="ar-SA" sz="2200" b="1" dirty="0" smtClean="0"/>
              <a:t>. و قال عليه الصلاة والسلام في قصة المرأة المخزومية التي سرقت : ( ‏والذي نفسي بيده لو كانت فاطمة بنت محمد‏,‏ لقطعت يدها‏)‏.</a:t>
            </a:r>
            <a:endParaRPr lang="ar-EG" sz="22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12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sz="4000" b="1" dirty="0" smtClean="0"/>
              <a:t>13- أخلاق النبي صلى الله عليه وسلم مع أهله </a:t>
            </a:r>
            <a:r>
              <a:rPr lang="ar-SA" b="1" dirty="0" smtClean="0"/>
              <a:t>: </a:t>
            </a:r>
            <a:endParaRPr lang="en-US" b="1" dirty="0"/>
          </a:p>
        </p:txBody>
      </p:sp>
      <p:sp>
        <p:nvSpPr>
          <p:cNvPr id="7171" name="Text Placeholder 5"/>
          <p:cNvSpPr>
            <a:spLocks noGrp="1"/>
          </p:cNvSpPr>
          <p:nvPr>
            <p:ph idx="1"/>
          </p:nvPr>
        </p:nvSpPr>
        <p:spPr>
          <a:xfrm>
            <a:off x="228600" y="1371600"/>
            <a:ext cx="9296400" cy="4525963"/>
          </a:xfrm>
        </p:spPr>
        <p:txBody>
          <a:bodyPr/>
          <a:lstStyle/>
          <a:p>
            <a:pPr algn="just" rtl="1"/>
            <a:r>
              <a:rPr lang="ar-SA" sz="2600" b="1" dirty="0" smtClean="0"/>
              <a:t>كان صلى الله خير الناس لأهله, وقد تمثل ذلك في طيب كلامه, وحسن عشرته لزوجاته وبإكرامه واحترامه لمشاعرهن، قال عليه الصلاة والسلام: (خيركم خيركم لأهله وأنا خيركم لأهلي). </a:t>
            </a:r>
          </a:p>
          <a:p>
            <a:pPr algn="just" rtl="1"/>
            <a:r>
              <a:rPr lang="ar-SA" sz="2600" b="1" dirty="0" smtClean="0"/>
              <a:t>وكان من كريم أخلاقه صلى الله عليه وسلم في تعامله مع أهله وزوجه أنه كان يتودد إليهن, ويرأف </a:t>
            </a:r>
            <a:r>
              <a:rPr lang="ar-SA" sz="2600" b="1" dirty="0" err="1" smtClean="0"/>
              <a:t>بهن</a:t>
            </a:r>
            <a:r>
              <a:rPr lang="ar-SA" sz="2600" b="1" dirty="0" smtClean="0"/>
              <a:t>, ويمازحهن, تروي السيدة عائشة </a:t>
            </a:r>
            <a:r>
              <a:rPr lang="ar-SA" sz="2600" b="1" dirty="0" err="1" smtClean="0"/>
              <a:t>رَضِىَ</a:t>
            </a:r>
            <a:r>
              <a:rPr lang="ar-SA" sz="2600" b="1" dirty="0" smtClean="0"/>
              <a:t> اللَّهُ عَنْهَا أَنَّهَا كَانَتْ مَعَ </a:t>
            </a:r>
            <a:r>
              <a:rPr lang="ar-SA" sz="2600" b="1" dirty="0" err="1" smtClean="0"/>
              <a:t>النَّبِىِّ</a:t>
            </a:r>
            <a:r>
              <a:rPr lang="ar-SA" sz="2600" b="1" dirty="0" smtClean="0"/>
              <a:t> صلى الله عليه وسلم فِى سَفَرٍ وَهِىَ جَارِيَةٌ فَقَالَ لأَصْحَابِهِ: ”تَقَدَّمُوا“. فَتَقَدَّمُوا ثُمَّ قَالَ: ”تَعَالِ أُسَابِقْكِ“. فَسَابَقْتُهُ فَسَبَقْتُهُ عَلَى </a:t>
            </a:r>
            <a:r>
              <a:rPr lang="ar-SA" sz="2600" b="1" dirty="0" err="1" smtClean="0"/>
              <a:t>رِجْلِى</a:t>
            </a:r>
            <a:r>
              <a:rPr lang="ar-SA" sz="2600" b="1" dirty="0" smtClean="0"/>
              <a:t> فَلَمَّا كَانَ بَعْدُ خَرَجْتُ أَيْضًا مَعَهُ </a:t>
            </a:r>
            <a:r>
              <a:rPr lang="ar-SA" sz="2600" b="1" dirty="0" err="1" smtClean="0"/>
              <a:t>فِى</a:t>
            </a:r>
            <a:r>
              <a:rPr lang="ar-SA" sz="2600" b="1" dirty="0" smtClean="0"/>
              <a:t> سَفَرٍ فَقَالَ لأَصْحَابِهِ تَقَدَّمُوا ثُمَّ قَالَ: ”تَعَالِ أُسَابِقْكِ“. وَنَسِيتُ </a:t>
            </a:r>
            <a:r>
              <a:rPr lang="ar-SA" sz="2600" b="1" dirty="0" err="1" smtClean="0"/>
              <a:t>الَّذِى</a:t>
            </a:r>
            <a:r>
              <a:rPr lang="ar-SA" sz="2600" b="1" dirty="0" smtClean="0"/>
              <a:t> كَانَ وَقَدْ حَمَلْتُ اللَّحْمَ فَقُلْتُ وَكَيْفَ أُسَابِقُكَ يَا رَسُولَ اللَّهِ وَأَنَا عَلَى هَذِهِ الْحَالِ فَقَالَ: “لَتَفْعَلِنَّ“. فَسَابَقْتُهُ </a:t>
            </a:r>
            <a:r>
              <a:rPr lang="ar-SA" sz="2600" b="1" dirty="0" err="1" smtClean="0"/>
              <a:t>فَسَبَقَنِى</a:t>
            </a:r>
            <a:r>
              <a:rPr lang="ar-SA" sz="2600" b="1" dirty="0" smtClean="0"/>
              <a:t> فَقَالَ: (هَذِهِ بِتِلْكَ السَّبْقَةِ). </a:t>
            </a: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13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14</a:t>
            </a:fld>
            <a:endParaRPr lang="en-US"/>
          </a:p>
        </p:txBody>
      </p:sp>
      <p:sp>
        <p:nvSpPr>
          <p:cNvPr id="3" name="مستطيل 2"/>
          <p:cNvSpPr/>
          <p:nvPr/>
        </p:nvSpPr>
        <p:spPr>
          <a:xfrm>
            <a:off x="457200" y="762000"/>
            <a:ext cx="8610600" cy="4401205"/>
          </a:xfrm>
          <a:prstGeom prst="rect">
            <a:avLst/>
          </a:prstGeom>
        </p:spPr>
        <p:txBody>
          <a:bodyPr wrap="square">
            <a:spAutoFit/>
          </a:bodyPr>
          <a:lstStyle/>
          <a:p>
            <a:pPr algn="just"/>
            <a:r>
              <a:rPr lang="ar-SA" sz="2800" b="1" dirty="0" smtClean="0"/>
              <a:t>وتروي السيدة الطاهرة عائشة أم المؤمنين أيضاً فتقول: والله لقد رأيت رسول الله صلى الله عليه وسلم يقوم على باب حجرتي والحبشة يلعبون بحرابهم في مسجد رسول الله صلى الله عليه وسلم يسترني بردائه لكي أنظر إلى لعبهم ثم يقوم من أجلي حتى أكون أنا التي أنصرف فاقدروا قدر الجارية الحديثة السن حريصة على اللهو). </a:t>
            </a:r>
          </a:p>
          <a:p>
            <a:pPr algn="just"/>
            <a:r>
              <a:rPr lang="ar-SA" sz="2800" b="1" dirty="0" smtClean="0"/>
              <a:t>وتقول في عمل النبي في بيته: (كان يكون في مهنة أهله، فإذا حضرت الصلاة يتوضأ ويخرج إلى الصلاة). وتقول أنه صلى الله عليه وسلم: (كان يخيط ثوبه ويخصف نعله ويعمل ما يعمل الرجال في بيوتهم). ومن دلائل احترامه الكبير, وحبه الشديد لزوجته خديجة رضي الله عنها، إن كان يذبح الشاة ثم يهديها إلى صديقاتها، وذلك بعد مماتها.</a:t>
            </a:r>
            <a:r>
              <a:rPr lang="ar-SA" sz="2800" dirty="0" smtClean="0"/>
              <a:t> </a:t>
            </a:r>
            <a:endParaRPr lang="ar-EG" sz="2800" b="1"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sz="3600" b="1" dirty="0" smtClean="0"/>
              <a:t>14- أخلاق النبي صلى الله عليه وسلم مع الأطفال: </a:t>
            </a:r>
            <a:endParaRPr lang="en-US" sz="3600" b="1" dirty="0"/>
          </a:p>
        </p:txBody>
      </p:sp>
      <p:sp>
        <p:nvSpPr>
          <p:cNvPr id="7171" name="Text Placeholder 5"/>
          <p:cNvSpPr>
            <a:spLocks noGrp="1"/>
          </p:cNvSpPr>
          <p:nvPr>
            <p:ph idx="1"/>
          </p:nvPr>
        </p:nvSpPr>
        <p:spPr>
          <a:xfrm>
            <a:off x="228600" y="1447800"/>
            <a:ext cx="9182100" cy="4678363"/>
          </a:xfrm>
        </p:spPr>
        <p:txBody>
          <a:bodyPr/>
          <a:lstStyle/>
          <a:p>
            <a:pPr algn="just" rtl="1"/>
            <a:r>
              <a:rPr lang="ar-SA" sz="2400" b="1" dirty="0" smtClean="0"/>
              <a:t>كان صلى الله عليه وسلم يمر بالصبيان فيسلم عليهم, ويظهر محبته لهم. </a:t>
            </a:r>
          </a:p>
          <a:p>
            <a:pPr algn="just" rtl="1"/>
            <a:r>
              <a:rPr lang="ar-SA" sz="2400" b="1" dirty="0" smtClean="0"/>
              <a:t>وكان من شفقته عليهم أنه إذا سمع بكاء الصبي وهو يؤم الناس في صلاة الجماعة أن يسرع في صلاته ويخففها, لئلا تفتتن أمه. </a:t>
            </a:r>
          </a:p>
          <a:p>
            <a:pPr algn="just" rtl="1"/>
            <a:r>
              <a:rPr lang="ar-SA" sz="2400" b="1" dirty="0" smtClean="0"/>
              <a:t>وكان صلى الله عليه وسلم يحمل ابنة ابنته (أمامة بنت زينب) وهو يصلي بالناس, إذا قام حملها وإذا سجد وضعها. </a:t>
            </a:r>
          </a:p>
          <a:p>
            <a:pPr algn="just" rtl="1"/>
            <a:r>
              <a:rPr lang="ar-SA" sz="2400" b="1" dirty="0" smtClean="0"/>
              <a:t>وجاءه الحسن والحسين رضي الله عنهما وهو يخطب في الناس فجعلا يمشيان ويعثران فنزل النبي صلى الله عليه وسلم من المنبر فحملهما حتى وضعهما بين يديه. </a:t>
            </a:r>
          </a:p>
          <a:p>
            <a:pPr algn="just" rtl="1"/>
            <a:r>
              <a:rPr lang="ar-SA" sz="2400" b="1" dirty="0" smtClean="0"/>
              <a:t>وعَنْ عَائِشَةَ </a:t>
            </a:r>
            <a:r>
              <a:rPr lang="ar-SA" sz="2400" b="1" dirty="0" err="1" smtClean="0"/>
              <a:t>رَضِىَ</a:t>
            </a:r>
            <a:r>
              <a:rPr lang="ar-SA" sz="2400" b="1" dirty="0" smtClean="0"/>
              <a:t> اللَّهُ عَنْهَا قَالَتْ : جَاءَ أَعْرَابِىٌّ إِلَى النَّبِىِّ -صلى الله عليه وسلم- فَقَالَ : أَتُقَبِّلُونَ الصِّبْيَانَ فَمَا نُقَبِّلُهُمْ. فَقَالَ رَسُولُ اللَّهِ صلى الله عليه وسلم: “أَوَأَمْلِكُ لَكَ أَنْ نَزَعَ اللَّهُ مِنْ قَلْبِكَ الرَّحْمَةَ“.</a:t>
            </a: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15</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sz="4000" b="1" dirty="0" smtClean="0"/>
              <a:t>15- أخلاق النبي صلى الله عليه وسلم مع الخدم: </a:t>
            </a:r>
            <a:endParaRPr lang="en-US" sz="4000" b="1" dirty="0"/>
          </a:p>
        </p:txBody>
      </p:sp>
      <p:sp>
        <p:nvSpPr>
          <p:cNvPr id="7171" name="Text Placeholder 5"/>
          <p:cNvSpPr>
            <a:spLocks noGrp="1"/>
          </p:cNvSpPr>
          <p:nvPr>
            <p:ph idx="1"/>
          </p:nvPr>
        </p:nvSpPr>
        <p:spPr/>
        <p:txBody>
          <a:bodyPr/>
          <a:lstStyle/>
          <a:p>
            <a:pPr algn="just" rtl="1"/>
            <a:r>
              <a:rPr lang="ar-SA" sz="2400" b="1" dirty="0" smtClean="0">
                <a:cs typeface="+mn-cs"/>
              </a:rPr>
              <a:t>كان النبي صلى الله عليه وسلم لطيفا رحيماً في تعامله مع خدمه إلى أبعد الحدود, فعن أنس رضي الله عنه قال" خدمت النبي صلى الله عليه وسلم عشر سنين، والله ما قال أف قط، ولا قال لشيء لم فعلت كذا وهلا فعلت كذا).</a:t>
            </a:r>
          </a:p>
          <a:p>
            <a:pPr algn="just" rtl="1"/>
            <a:r>
              <a:rPr lang="ar-SA" sz="2400" b="1" dirty="0" smtClean="0">
                <a:cs typeface="+mn-cs"/>
              </a:rPr>
              <a:t>وعن عائشة رضي الله تعالى عنها قالت: (ما ضرب رسول الله صلى الله عليه وسلم خادماً له ولا امرأة ولا ضرب بيده شيئا قط إلا أن يجاهد في سبيل الله).</a:t>
            </a:r>
            <a:r>
              <a:rPr lang="en-GB" sz="2400" b="1" dirty="0" smtClean="0">
                <a:cs typeface="+mn-cs"/>
              </a:rPr>
              <a:t>  </a:t>
            </a:r>
            <a:r>
              <a:rPr lang="en-US" sz="2400" b="1" dirty="0" smtClean="0">
                <a:cs typeface="+mn-cs"/>
              </a:rPr>
              <a:t>     </a:t>
            </a:r>
            <a:r>
              <a:rPr lang="en-GB" sz="2400" b="1" dirty="0" smtClean="0">
                <a:cs typeface="+mn-cs"/>
              </a:rPr>
              <a:t>    </a:t>
            </a:r>
            <a:endParaRPr lang="ar-SA" sz="2400" b="1" dirty="0" smtClean="0">
              <a:cs typeface="+mn-cs"/>
            </a:endParaRPr>
          </a:p>
          <a:p>
            <a:pPr algn="just" rtl="1"/>
            <a:r>
              <a:rPr lang="en-GB" sz="2400" b="1" dirty="0" smtClean="0">
                <a:cs typeface="+mn-cs"/>
              </a:rPr>
              <a:t> </a:t>
            </a:r>
            <a:endParaRPr lang="ar-EG" sz="2400" b="1" dirty="0" smtClean="0">
              <a:cs typeface="+mn-cs"/>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16</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sz="3600" b="1" dirty="0" smtClean="0"/>
              <a:t>16-</a:t>
            </a:r>
            <a:r>
              <a:rPr lang="ar-QA" sz="3600" b="1" dirty="0" smtClean="0"/>
              <a:t> هدي</a:t>
            </a:r>
            <a:r>
              <a:rPr lang="ar-SA" sz="3600" b="1" dirty="0" smtClean="0"/>
              <a:t>ه</a:t>
            </a:r>
            <a:r>
              <a:rPr lang="ar-QA" sz="3600" b="1" dirty="0" smtClean="0"/>
              <a:t> صلى الله عليه وسلم في الرفق بالحيوان</a:t>
            </a:r>
            <a:r>
              <a:rPr lang="ar-SA" sz="3600" b="1" dirty="0" smtClean="0"/>
              <a:t>: </a:t>
            </a:r>
            <a:endParaRPr lang="en-US" sz="3600" b="1" dirty="0"/>
          </a:p>
        </p:txBody>
      </p:sp>
      <p:sp>
        <p:nvSpPr>
          <p:cNvPr id="7171" name="Text Placeholder 5"/>
          <p:cNvSpPr>
            <a:spLocks noGrp="1"/>
          </p:cNvSpPr>
          <p:nvPr>
            <p:ph idx="1"/>
          </p:nvPr>
        </p:nvSpPr>
        <p:spPr>
          <a:xfrm>
            <a:off x="304800" y="1371600"/>
            <a:ext cx="9296400" cy="4754563"/>
          </a:xfrm>
        </p:spPr>
        <p:txBody>
          <a:bodyPr/>
          <a:lstStyle/>
          <a:p>
            <a:pPr lvl="0" algn="just" rtl="1"/>
            <a:r>
              <a:rPr lang="ar-SA" sz="2400" b="1" dirty="0" smtClean="0">
                <a:cs typeface="+mn-cs"/>
              </a:rPr>
              <a:t>كان النبي صلى الله عليه وسلم رفيقاً </a:t>
            </a:r>
            <a:r>
              <a:rPr lang="ar-QA" sz="2400" b="1" dirty="0" smtClean="0">
                <a:cs typeface="+mn-cs"/>
              </a:rPr>
              <a:t>بالحيوان</a:t>
            </a:r>
            <a:r>
              <a:rPr lang="ar-SA" sz="2400" b="1" dirty="0" smtClean="0">
                <a:cs typeface="+mn-cs"/>
              </a:rPr>
              <a:t>, ويوصي أتباعه بذلك,</a:t>
            </a:r>
            <a:r>
              <a:rPr lang="ar-QA" sz="2400" b="1" dirty="0" smtClean="0">
                <a:cs typeface="+mn-cs"/>
              </a:rPr>
              <a:t> فعن </a:t>
            </a:r>
            <a:r>
              <a:rPr lang="ar-SA" sz="2400" b="1" dirty="0" smtClean="0">
                <a:cs typeface="+mn-cs"/>
              </a:rPr>
              <a:t>شداد بن أوس </a:t>
            </a:r>
            <a:r>
              <a:rPr lang="ar-QA" sz="2400" b="1" dirty="0" smtClean="0">
                <a:cs typeface="+mn-cs"/>
              </a:rPr>
              <a:t>رضي الله عنه أن النبي صلى الله عليه وسلم قال: (إن الله تعالى كتب الإحسان على كل شيء؛ فإذا قتلتم فأحسنوا القتلة، وإذا ذبحتم فأحسنوا الذبحة، وليحدَّ أحدكم شفرته، وليرح ذبيحته). </a:t>
            </a:r>
            <a:endParaRPr lang="ar-SA" sz="2400" b="1" dirty="0" smtClean="0">
              <a:cs typeface="+mn-cs"/>
            </a:endParaRPr>
          </a:p>
          <a:p>
            <a:pPr lvl="0" algn="just" rtl="1"/>
            <a:r>
              <a:rPr lang="ar-SA" sz="2400" b="1" dirty="0" smtClean="0">
                <a:cs typeface="+mn-cs"/>
              </a:rPr>
              <a:t>ولما مرَّ ابن عمر رضي الله عنهما ببعض فتيان قريش وقد نصبوا طائراً غرضاً, ليرموه بالنبل, وقد جعلوا لصاحب الطير كل خاطئةٍ من نبلهم! تفرق أولئك الفتية لما رأوا ابن عمر خوفاً من إنكاره وغضبه, فقال ابن عمر من فعل هذا؟ لعن الله من فعل هذا. إن رسول الله صلى الله عليه وسلم لعن من اتخذ شيئاً فيه الروح غرضاً </a:t>
            </a:r>
          </a:p>
          <a:p>
            <a:pPr lvl="0" algn="just" rtl="1"/>
            <a:r>
              <a:rPr lang="ar-SA" sz="2400" b="1" dirty="0" smtClean="0">
                <a:cs typeface="+mn-cs"/>
              </a:rPr>
              <a:t>وعن أبي هريرة رضي الله عنه قال: قال النبي صَلَّى الله عَلَيه وسَلَّم: دخلت امرأة النار في هر ربطته فلا هي أطعمته ولا هي أرسلته يأكل من خشاش الأرض حتى مات ويشهد على ذلك أبو بكر وعمر... وبينا رجل راكب بقرة التفتت إليه فقالت : إنى لست لهذا خُلقت إنما خلقت للحرث , ويشهد على ذلك أبو بكر وعمر.</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17</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18</a:t>
            </a:fld>
            <a:endParaRPr lang="en-US"/>
          </a:p>
        </p:txBody>
      </p:sp>
      <p:sp>
        <p:nvSpPr>
          <p:cNvPr id="3" name="مستطيل 2"/>
          <p:cNvSpPr/>
          <p:nvPr/>
        </p:nvSpPr>
        <p:spPr>
          <a:xfrm>
            <a:off x="228600" y="609600"/>
            <a:ext cx="9220200" cy="5693866"/>
          </a:xfrm>
          <a:prstGeom prst="rect">
            <a:avLst/>
          </a:prstGeom>
        </p:spPr>
        <p:txBody>
          <a:bodyPr wrap="square">
            <a:spAutoFit/>
          </a:bodyPr>
          <a:lstStyle/>
          <a:p>
            <a:pPr lvl="0" algn="just"/>
            <a:r>
              <a:rPr lang="ar-SA" sz="2600" b="1" dirty="0" smtClean="0"/>
              <a:t>وختاماً نقول: إن هذه </a:t>
            </a:r>
            <a:r>
              <a:rPr lang="ar-SA" sz="2600" b="1" dirty="0" smtClean="0"/>
              <a:t>الصور لم تكن سوى غيض من فيض عن أخلاق الحبيب محمد صلوات ربي وسلامه عليه, وإن المجلدات العظام لن تحيط </a:t>
            </a:r>
            <a:r>
              <a:rPr lang="ar-SA" sz="2600" b="1" dirty="0" err="1" smtClean="0"/>
              <a:t>بوصفها.</a:t>
            </a:r>
            <a:r>
              <a:rPr lang="ar-SA" sz="2600" b="1" dirty="0" smtClean="0"/>
              <a:t> إن البشر مهما قالوا, ومهما كتبوا عن أخلاقه صلى الله عليه وآله وسلم فلن </a:t>
            </a:r>
            <a:r>
              <a:rPr lang="ar-SA" sz="2600" b="1" dirty="0" smtClean="0"/>
              <a:t>يبلغوا ثناء الله عليه وعلى </a:t>
            </a:r>
            <a:r>
              <a:rPr lang="ar-SA" sz="2600" b="1" dirty="0" err="1" smtClean="0"/>
              <a:t>أخلاقه.</a:t>
            </a:r>
            <a:r>
              <a:rPr lang="ar-SA" sz="2600" b="1" dirty="0" smtClean="0"/>
              <a:t> </a:t>
            </a:r>
            <a:r>
              <a:rPr lang="ar-SA" sz="2600" b="1" dirty="0" smtClean="0"/>
              <a:t>إن </a:t>
            </a:r>
            <a:r>
              <a:rPr lang="ar-SA" sz="2600" b="1" dirty="0" smtClean="0"/>
              <a:t>إلهنا </a:t>
            </a:r>
            <a:r>
              <a:rPr lang="ar-SA" sz="2600" b="1" dirty="0" smtClean="0"/>
              <a:t>العظيم عندما يصف خلق الحبيب بأنه عظيم {وإنك لعلى خلُقٍ عظيم}, فماذا عسى أن يبلغ وصف البشر لأخلاقه صلى الله وسلم عليه.</a:t>
            </a:r>
          </a:p>
          <a:p>
            <a:pPr lvl="0" algn="just"/>
            <a:r>
              <a:rPr lang="ar-SA" sz="2600" b="1" dirty="0" smtClean="0"/>
              <a:t>غير أن الذي يجب أن لا نغفل عنه هو السعي في إحياء هذه الأخلاق النبوية في حياتنا, فنتحلى بها, ونربي عليه أولادنا, </a:t>
            </a:r>
            <a:r>
              <a:rPr lang="ar-SA" sz="2600" b="1" dirty="0" smtClean="0"/>
              <a:t>وندعو </a:t>
            </a:r>
            <a:r>
              <a:rPr lang="ar-SA" sz="2600" b="1" dirty="0" smtClean="0"/>
              <a:t>إليها بين المسلمين, بل نسعى لنشرها بين غير المسلمين, خصوصاً في هذا الوقت الذي كادت الأخلاق الحميدة والمثل العليا أن تختفي من حياة الناس, وأصبحت المادة والمصلحة هي الغاية القصوى من الوجود, إن البشرية اليوم ظامئة, وهي بأمس الحاجة إلى إحياء هذه القيم السامية في واقع حياتها. </a:t>
            </a:r>
          </a:p>
          <a:p>
            <a:pPr lvl="0" algn="just"/>
            <a:r>
              <a:rPr lang="ar-SA" sz="2600" b="1" dirty="0" smtClean="0"/>
              <a:t>إننا حين نعرف الآخرين بمحمد </a:t>
            </a:r>
            <a:r>
              <a:rPr lang="ar-SA" sz="2600" b="1" dirty="0" smtClean="0"/>
              <a:t>عليه الصلاة والسلام, من هو؟ ولماذا نتخذه أسوة ومثلاً في حياتنا؟</a:t>
            </a:r>
            <a:r>
              <a:rPr lang="ar-QA" sz="2600" b="1" dirty="0" smtClean="0"/>
              <a:t> </a:t>
            </a:r>
            <a:r>
              <a:rPr lang="ar-SA" sz="2600" b="1" dirty="0" smtClean="0"/>
              <a:t>نكون </a:t>
            </a:r>
            <a:r>
              <a:rPr lang="ar-SA" sz="2600" b="1" dirty="0" smtClean="0"/>
              <a:t>قد قدمنا </a:t>
            </a:r>
            <a:r>
              <a:rPr lang="ar-SA" sz="2600" b="1" dirty="0" smtClean="0"/>
              <a:t>لهم و</a:t>
            </a:r>
            <a:r>
              <a:rPr lang="ar-QA" sz="2600" b="1" dirty="0" smtClean="0"/>
              <a:t>للإسلام </a:t>
            </a:r>
            <a:r>
              <a:rPr lang="ar-QA" sz="2600" b="1" dirty="0" smtClean="0"/>
              <a:t>أعظم خدمة</a:t>
            </a:r>
            <a:r>
              <a:rPr lang="ar-SA" sz="2600" b="1" dirty="0" smtClean="0"/>
              <a:t> يمكن تقديمها اليوم</a:t>
            </a:r>
            <a:r>
              <a:rPr lang="ar-SA" sz="2600" b="1" dirty="0" smtClean="0"/>
              <a:t>.</a:t>
            </a:r>
          </a:p>
          <a:p>
            <a:pPr lvl="0" algn="just"/>
            <a:r>
              <a:rPr lang="ar-SA" sz="2600" b="1" dirty="0" smtClean="0"/>
              <a:t>نسأل الله أن يخلقنا بأخلاق نبيه الكريم, وأن يعيننا على </a:t>
            </a:r>
            <a:r>
              <a:rPr lang="ar-SA" sz="2600" b="1" smtClean="0"/>
              <a:t>نشرها والدعوة إليها.</a:t>
            </a:r>
            <a:endParaRPr lang="en-US" sz="2600" b="1"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19</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2727</TotalTime>
  <Words>2902</Words>
  <Application>Microsoft Office PowerPoint</Application>
  <PresentationFormat>A4 Paper (210x297 mm)‎</PresentationFormat>
  <Paragraphs>89</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المحاضرة السابعة</vt:lpstr>
      <vt:lpstr>7- تواضعه صلى الله عليه وسلم : </vt:lpstr>
      <vt:lpstr>الشريحة 4</vt:lpstr>
      <vt:lpstr>الشريحة 5</vt:lpstr>
      <vt:lpstr>8- زهده صلى الله عليه وسلم: </vt:lpstr>
      <vt:lpstr>9- صبر النبي صلى الله عليه وسلم:</vt:lpstr>
      <vt:lpstr>الشريحة 8</vt:lpstr>
      <vt:lpstr>10- مزاح النبي صلى الله عليه وسلم: </vt:lpstr>
      <vt:lpstr>الشريحة 10</vt:lpstr>
      <vt:lpstr>11- حياؤه صلى الله عليه وسلم: </vt:lpstr>
      <vt:lpstr>12- عدل النبي صلى الله عليه وسلم : </vt:lpstr>
      <vt:lpstr>13- أخلاق النبي صلى الله عليه وسلم مع أهله : </vt:lpstr>
      <vt:lpstr>الشريحة 14</vt:lpstr>
      <vt:lpstr>14- أخلاق النبي صلى الله عليه وسلم مع الأطفال: </vt:lpstr>
      <vt:lpstr>15- أخلاق النبي صلى الله عليه وسلم مع الخدم: </vt:lpstr>
      <vt:lpstr>16- هديه صلى الله عليه وسلم في الرفق بالحيوان: </vt:lpstr>
      <vt:lpstr>الشريحة 18</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aldershawi</cp:lastModifiedBy>
  <cp:revision>166</cp:revision>
  <dcterms:created xsi:type="dcterms:W3CDTF">2009-10-14T19:14:34Z</dcterms:created>
  <dcterms:modified xsi:type="dcterms:W3CDTF">2012-02-21T04:19:41Z</dcterms:modified>
</cp:coreProperties>
</file>