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70" r:id="rId3"/>
    <p:sldId id="257" r:id="rId4"/>
    <p:sldId id="258" r:id="rId5"/>
    <p:sldId id="259" r:id="rId6"/>
    <p:sldId id="260" r:id="rId7"/>
    <p:sldId id="261" r:id="rId8"/>
    <p:sldId id="262" r:id="rId9"/>
    <p:sldId id="271" r:id="rId10"/>
    <p:sldId id="263" r:id="rId11"/>
    <p:sldId id="264" r:id="rId12"/>
    <p:sldId id="265" r:id="rId13"/>
    <p:sldId id="272" r:id="rId14"/>
    <p:sldId id="266" r:id="rId15"/>
    <p:sldId id="267" r:id="rId16"/>
    <p:sldId id="275" r:id="rId17"/>
    <p:sldId id="273" r:id="rId18"/>
    <p:sldId id="268" r:id="rId19"/>
    <p:sldId id="269" r:id="rId20"/>
    <p:sldId id="274"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185E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19" name="عنصر نائب للتذييل 18"/>
          <p:cNvSpPr>
            <a:spLocks noGrp="1"/>
          </p:cNvSpPr>
          <p:nvPr>
            <p:ph type="ftr" sz="quarter" idx="11"/>
          </p:nvPr>
        </p:nvSpPr>
        <p:spPr/>
        <p:txBody>
          <a:bodyPr/>
          <a:lstStyle/>
          <a:p>
            <a:endParaRPr lang="ar-SA" dirty="0"/>
          </a:p>
        </p:txBody>
      </p:sp>
      <p:sp>
        <p:nvSpPr>
          <p:cNvPr id="27" name="عنصر نائب لرقم الشريحة 26"/>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8" name="عنصر نائب لرقم الشريحة 7"/>
          <p:cNvSpPr>
            <a:spLocks noGrp="1"/>
          </p:cNvSpPr>
          <p:nvPr>
            <p:ph type="sldNum" sz="quarter" idx="11"/>
          </p:nvPr>
        </p:nvSpPr>
        <p:spPr/>
        <p:txBody>
          <a:bodyPr/>
          <a:lstStyle/>
          <a:p>
            <a:fld id="{8C3F2B75-1970-44F8-B6CD-03D453DC33B2}" type="slidenum">
              <a:rPr lang="ar-SA" smtClean="0"/>
              <a:pPr/>
              <a:t>‹#›</a:t>
            </a:fld>
            <a:endParaRPr lang="ar-SA" dirty="0"/>
          </a:p>
        </p:txBody>
      </p:sp>
      <p:sp>
        <p:nvSpPr>
          <p:cNvPr id="9" name="عنصر نائب للتذييل 8"/>
          <p:cNvSpPr>
            <a:spLocks noGrp="1"/>
          </p:cNvSpPr>
          <p:nvPr>
            <p:ph type="ftr" sz="quarter" idx="12"/>
          </p:nvPr>
        </p:nvSpPr>
        <p:spPr/>
        <p:txBody>
          <a:bodyPr/>
          <a:lstStyle/>
          <a:p>
            <a:endParaRPr lang="ar-SA" dirty="0"/>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156448" y="6422064"/>
            <a:ext cx="762000" cy="365125"/>
          </a:xfrm>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B04178E0-4D0A-44AA-AFDA-09DE1FFEEB1D}" type="datetimeFigureOut">
              <a:rPr lang="ar-SA" smtClean="0"/>
              <a:pPr/>
              <a:t>25/11/34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04178E0-4D0A-44AA-AFDA-09DE1FFEEB1D}" type="datetimeFigureOut">
              <a:rPr lang="ar-SA" smtClean="0"/>
              <a:pPr/>
              <a:t>25/11/34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C3F2B75-1970-44F8-B6CD-03D453DC33B2}" type="slidenum">
              <a:rPr lang="ar-SA" smtClean="0"/>
              <a:pPr/>
              <a:t>‹#›</a:t>
            </a:fld>
            <a:endParaRPr lang="ar-SA" dirty="0"/>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04178E0-4D0A-44AA-AFDA-09DE1FFEEB1D}" type="datetimeFigureOut">
              <a:rPr lang="ar-SA" smtClean="0"/>
              <a:pPr/>
              <a:t>25/11/34</a:t>
            </a:fld>
            <a:endParaRPr lang="ar-SA" dirty="0"/>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ar-SA" dirty="0"/>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C3F2B75-1970-44F8-B6CD-03D453DC33B2}" type="slidenum">
              <a:rPr lang="ar-SA" smtClean="0"/>
              <a:pPr/>
              <a:t>‹#›</a:t>
            </a:fld>
            <a:endParaRPr lang="ar-SA"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edge/>
  </p:transition>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929322" y="357166"/>
            <a:ext cx="2928926" cy="1071546"/>
          </a:xfrm>
        </p:spPr>
        <p:style>
          <a:lnRef idx="1">
            <a:schemeClr val="accent5"/>
          </a:lnRef>
          <a:fillRef idx="3">
            <a:schemeClr val="accent5"/>
          </a:fillRef>
          <a:effectRef idx="2">
            <a:schemeClr val="accent5"/>
          </a:effectRef>
          <a:fontRef idx="minor">
            <a:schemeClr val="lt1"/>
          </a:fontRef>
        </p:style>
        <p:txBody>
          <a:bodyPr>
            <a:normAutofit/>
          </a:bodyPr>
          <a:lstStyle/>
          <a:p>
            <a:r>
              <a:rPr lang="ar-SA" dirty="0" smtClean="0">
                <a:solidFill>
                  <a:schemeClr val="bg1"/>
                </a:solidFill>
              </a:rPr>
              <a:t>مدخل ...</a:t>
            </a:r>
            <a:endParaRPr lang="ar-SA" dirty="0">
              <a:solidFill>
                <a:schemeClr val="bg1"/>
              </a:solidFill>
            </a:endParaRPr>
          </a:p>
        </p:txBody>
      </p:sp>
      <p:sp>
        <p:nvSpPr>
          <p:cNvPr id="3" name="عنوان فرعي 2"/>
          <p:cNvSpPr>
            <a:spLocks noGrp="1"/>
          </p:cNvSpPr>
          <p:nvPr>
            <p:ph type="subTitle" idx="1"/>
          </p:nvPr>
        </p:nvSpPr>
        <p:spPr>
          <a:xfrm>
            <a:off x="357158" y="1643050"/>
            <a:ext cx="8501122" cy="4500594"/>
          </a:xfrm>
        </p:spPr>
        <p:txBody>
          <a:bodyPr>
            <a:noAutofit/>
          </a:bodyPr>
          <a:lstStyle/>
          <a:p>
            <a:r>
              <a:rPr lang="ar-SA" sz="2400" b="1" dirty="0">
                <a:solidFill>
                  <a:schemeClr val="bg1"/>
                </a:solidFill>
                <a:cs typeface="Akhbar MT" pitchFamily="2" charset="-78"/>
              </a:rPr>
              <a:t>   لا أظنهم أطفالاً سعوديين، ولكني لا أجزم بأن جميعهم من الأجانب!! إذا نظرت إلى وجوههم التي يملؤها البؤس، وأمعنت في ملابسهم الدالة على الفقر، وإذا تفكّرت في أساليبهم وعزمهم العجيب وتحمّل التعب وتقلبات الطقس ما بين حرارة لاذعة وبرد </a:t>
            </a:r>
            <a:r>
              <a:rPr lang="ar-SA" sz="2400" b="1" dirty="0" smtClean="0">
                <a:solidFill>
                  <a:schemeClr val="bg1"/>
                </a:solidFill>
                <a:cs typeface="Akhbar MT" pitchFamily="2" charset="-78"/>
              </a:rPr>
              <a:t>قارص، </a:t>
            </a:r>
            <a:r>
              <a:rPr lang="ar-SA" sz="2400" b="1" dirty="0">
                <a:solidFill>
                  <a:schemeClr val="bg1"/>
                </a:solidFill>
                <a:cs typeface="Akhbar MT" pitchFamily="2" charset="-78"/>
              </a:rPr>
              <a:t>فإني أدرك أنهم غير سعوديين، ولا أتخيل أن أبناء هذه البلاد يصلون إلى هذه الدرجة، لا أعني بذلك فقرهم بل الفقراء لدينا كثر، ولكني أعني خروجهم لتلقف الناس في الشوارع وتبذلهم إلى درجة إذلال النفس في مقابل كسب ريالات معدودة، كما أنني لا أتصور أيضاً أن الوافدين إلى بلادنا وصلوا إلى هذه الدرجة فأصبحنا نتحمل إلى جانب بطالة أبنائنا وشبابنا بطالة وافدة أيضاً. </a:t>
            </a:r>
            <a:endParaRPr lang="en-US" sz="2400" b="1" dirty="0">
              <a:solidFill>
                <a:schemeClr val="bg1"/>
              </a:solidFill>
              <a:cs typeface="Akhbar MT" pitchFamily="2" charset="-78"/>
            </a:endParaRPr>
          </a:p>
          <a:p>
            <a:endParaRPr lang="ar-SA" sz="2400" dirty="0">
              <a:solidFill>
                <a:schemeClr val="bg1"/>
              </a:solidFill>
              <a:cs typeface="Akhbar MT"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mph" presetSubtype="0" fill="hold" grpId="1" nodeType="clickEffect">
                                  <p:stCondLst>
                                    <p:cond delay="0"/>
                                  </p:stCondLst>
                                  <p:childTnLst>
                                    <p:animClr clrSpc="rgb">
                                      <p:cBhvr override="childStyle">
                                        <p:cTn id="13" dur="1900" fill="hold">
                                          <p:stCondLst>
                                            <p:cond delay="100"/>
                                          </p:stCondLst>
                                        </p:cTn>
                                        <p:tgtEl>
                                          <p:spTgt spid="2"/>
                                        </p:tgtEl>
                                        <p:attrNameLst>
                                          <p:attrName>style.color</p:attrName>
                                        </p:attrNameLst>
                                      </p:cBhvr>
                                      <p:to>
                                        <a:schemeClr val="accent2"/>
                                      </p:to>
                                    </p:animClr>
                                    <p:animClr clrSpc="rgb">
                                      <p:cBhvr>
                                        <p:cTn id="14" dur="1900" fill="hold">
                                          <p:stCondLst>
                                            <p:cond delay="100"/>
                                          </p:stCondLst>
                                        </p:cTn>
                                        <p:tgtEl>
                                          <p:spTgt spid="2"/>
                                        </p:tgtEl>
                                        <p:attrNameLst>
                                          <p:attrName>fillColor</p:attrName>
                                        </p:attrNameLst>
                                      </p:cBhvr>
                                      <p:to>
                                        <a:schemeClr val="accent2"/>
                                      </p:to>
                                    </p:animClr>
                                    <p:set>
                                      <p:cBhvr>
                                        <p:cTn id="15" dur="1900" fill="hold">
                                          <p:stCondLst>
                                            <p:cond delay="100"/>
                                          </p:stCondLst>
                                        </p:cTn>
                                        <p:tgtEl>
                                          <p:spTgt spid="2"/>
                                        </p:tgtEl>
                                        <p:attrNameLst>
                                          <p:attrName>fill.type</p:attrName>
                                        </p:attrNameLst>
                                      </p:cBhvr>
                                      <p:to>
                                        <p:strVal val="solid"/>
                                      </p:to>
                                    </p:set>
                                    <p:set>
                                      <p:cBhvr>
                                        <p:cTn id="16" dur="1900" fill="hold">
                                          <p:stCondLst>
                                            <p:cond delay="100"/>
                                          </p:stCondLst>
                                        </p:cTn>
                                        <p:tgtEl>
                                          <p:spTgt spid="2"/>
                                        </p:tgtEl>
                                        <p:attrNameLst>
                                          <p:attrName>fill.on</p:attrName>
                                        </p:attrNameLst>
                                      </p:cBhvr>
                                      <p:to>
                                        <p:strVal val="true"/>
                                      </p:to>
                                    </p:set>
                                    <p:animScale>
                                      <p:cBhvr>
                                        <p:cTn id="17" dur="200" fill="hold">
                                          <p:stCondLst>
                                            <p:cond delay="0"/>
                                          </p:stCondLst>
                                        </p:cTn>
                                        <p:tgtEl>
                                          <p:spTgt spid="2"/>
                                        </p:tgtEl>
                                      </p:cBhvr>
                                      <p:from x="100000" y="100000"/>
                                      <p:to x="100000" y="5000"/>
                                    </p:animScale>
                                    <p:animScale>
                                      <p:cBhvr>
                                        <p:cTn id="18" dur="200" fill="hold">
                                          <p:stCondLst>
                                            <p:cond delay="200"/>
                                          </p:stCondLst>
                                        </p:cTn>
                                        <p:tgtEl>
                                          <p:spTgt spid="2"/>
                                        </p:tgtEl>
                                      </p:cBhvr>
                                      <p:from x="100000" y="5000"/>
                                      <p:to x="120000" y="150000"/>
                                    </p:animScale>
                                    <p:animScale>
                                      <p:cBhvr>
                                        <p:cTn id="19" dur="600" fill="hold">
                                          <p:stCondLst>
                                            <p:cond delay="1400"/>
                                          </p:stCondLst>
                                        </p:cTn>
                                        <p:tgtEl>
                                          <p:spTgt spid="2"/>
                                        </p:tgtEl>
                                      </p:cBhvr>
                                      <p:to x="120000" y="150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additive="base">
                                        <p:cTn id="2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grpId="1" nodeType="clickEffect">
                                  <p:stCondLst>
                                    <p:cond delay="0"/>
                                  </p:stCondLst>
                                  <p:childTnLst>
                                    <p:animEffect transition="out" filter="fade">
                                      <p:cBhvr>
                                        <p:cTn id="29" dur="500" tmFilter="0, 0; .2, .5; .8, .5; 1, 0"/>
                                        <p:tgtEl>
                                          <p:spTgt spid="3">
                                            <p:txEl>
                                              <p:pRg st="0" end="0"/>
                                            </p:txEl>
                                          </p:spTgt>
                                        </p:tgtEl>
                                      </p:cBhvr>
                                    </p:animEffect>
                                    <p:animScale>
                                      <p:cBhvr>
                                        <p:cTn id="30"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build="p"/>
      <p:bldP spid="3"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57232"/>
            <a:ext cx="8115328" cy="5268931"/>
          </a:xfrm>
        </p:spPr>
        <p:txBody>
          <a:bodyPr/>
          <a:lstStyle/>
          <a:p>
            <a:r>
              <a:rPr lang="ar-SA" sz="3200" b="1" dirty="0" smtClean="0">
                <a:solidFill>
                  <a:schemeClr val="bg1"/>
                </a:solidFill>
                <a:cs typeface="Akhbar MT" pitchFamily="2" charset="-78"/>
              </a:rPr>
              <a:t>هذه الأفكار وربما أكثر تراودني كلما تطفل عليَّ طفلٌ في سيارتي يأمل في شراء قنينة ماء أو علبة منديل، أو يعرض عليَّ بؤسه لأجود عليه بريال أو أكثر، فأظل أدور بمخيلتي في دوامة هذه الأفكار والمشاهد إلى أن أمل دون أن أجد تفسيراً واحداً لما أرى. </a:t>
            </a:r>
            <a:endParaRPr lang="en-US" sz="3200" dirty="0" smtClean="0">
              <a:solidFill>
                <a:schemeClr val="bg1"/>
              </a:solidFill>
              <a:cs typeface="Akhbar MT" pitchFamily="2" charset="-78"/>
            </a:endParaRPr>
          </a:p>
          <a:p>
            <a:endParaRPr lang="ar-SA" dirty="0"/>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عنصر نائب للمحتوى 5"/>
          <p:cNvSpPr>
            <a:spLocks noGrp="1"/>
          </p:cNvSpPr>
          <p:nvPr>
            <p:ph sz="half" idx="2"/>
          </p:nvPr>
        </p:nvSpPr>
        <p:spPr>
          <a:xfrm>
            <a:off x="214282" y="285728"/>
            <a:ext cx="8643998" cy="5429288"/>
          </a:xfrm>
        </p:spPr>
        <p:txBody>
          <a:bodyPr>
            <a:noAutofit/>
          </a:bodyPr>
          <a:lstStyle/>
          <a:p>
            <a:endParaRPr lang="ar-SA" sz="1800" b="1" dirty="0" smtClean="0">
              <a:solidFill>
                <a:schemeClr val="bg1"/>
              </a:solidFill>
              <a:cs typeface="Akhbar MT" pitchFamily="2" charset="-78"/>
            </a:endParaRPr>
          </a:p>
          <a:p>
            <a:r>
              <a:rPr lang="ar-SA" sz="1800" b="1" dirty="0" smtClean="0">
                <a:solidFill>
                  <a:schemeClr val="bg1"/>
                </a:solidFill>
                <a:cs typeface="Akhbar MT" pitchFamily="2" charset="-78"/>
              </a:rPr>
              <a:t>لا أريد أن أسهب كثيراً في وصف هذه النماذج المأساوية ولكن يحق لي أن أتساءل عن دور الجهات الرسمية تجاه هؤلاء الأطفال البؤساء! ماذا قدمت لهم وماذا فعلت لحل هذه الظاهرة؟ في رأيي أمر هؤلاء لا يخرج عن حالتين لا ثالثة لهما وهما كما أسلفت إما سعوديون من أبنائنا، أو أجانب وفدوا إلينا، وفي كلتا الحالتين مأساة كبيرة، فإذا كانوا من أبناء هذا البلد فأين جهود وزارة الشؤون الاجتماعية عنهم، وأين مكاتب الضمان الاجتماعية الكثيرة، بل أين الجمعيات الخيرية المنتشرة في مدن وأحياء المملكة؟ إن وجود مثل هذه الفئة سائبة في الشوارع وهي في مقتبل عمرها وبراءة طفولتها يمثل أبشع صور التفكك الاجتماعي والاعتداء على الطفولة وحرمانها من حقها في الرعاية والتعليم والتنشئة في أسرة مترابطة تتمتع بنظافة الأكل والملبس ، كما تصور خللاً وفجوة كبيرة في أنظمة الشؤون الاجتماعية تتسرّب من خلالها هذه الفئة البريئة، أما إذا كان هؤلاء من جنسيات أخرى فالتساؤل أبلغ وأكبر عن كيفية دخولهم إلى البلاد وانتشارهم بهذا الشكل الكبير ولا أدري كيف تحول الوافدون من طاقات تستقدم لسد ما قد يكون من فجوات في بعض المجالات التي لم يتمكن أبناء الوطن من شغلها إلى طاقات متكدّسة تفرّخ بين ظهرانينا من يمتهن التسول في كل شارع وميدان وبغض النظر عما إذا كان هؤلاء محتاجين أو محتالين ففي كلتا الحالتين هم أطفال تربو في أحضان الشارع فهم عالة علينا.</a:t>
            </a:r>
            <a:endParaRPr lang="en-US" sz="1800" dirty="0" smtClean="0">
              <a:solidFill>
                <a:schemeClr val="bg1"/>
              </a:solidFill>
              <a:cs typeface="Akhbar MT" pitchFamily="2" charset="-78"/>
            </a:endParaRPr>
          </a:p>
          <a:p>
            <a:r>
              <a:rPr lang="en-US" sz="1800" dirty="0" smtClean="0">
                <a:solidFill>
                  <a:schemeClr val="bg1"/>
                </a:solidFill>
                <a:cs typeface="Akhbar MT" pitchFamily="2" charset="-78"/>
              </a:rPr>
              <a:t> </a:t>
            </a:r>
          </a:p>
          <a:p>
            <a:endParaRPr lang="ar-SA" sz="1800" dirty="0">
              <a:solidFill>
                <a:schemeClr val="bg1"/>
              </a:solidFill>
              <a:cs typeface="Akhbar MT" pitchFamily="2" charset="-78"/>
            </a:endParaRPr>
          </a:p>
        </p:txBody>
      </p:sp>
      <p:pic>
        <p:nvPicPr>
          <p:cNvPr id="7" name="صورة 6" descr="-_2_~1.JPG"/>
          <p:cNvPicPr>
            <a:picLocks noChangeAspect="1"/>
          </p:cNvPicPr>
          <p:nvPr/>
        </p:nvPicPr>
        <p:blipFill>
          <a:blip r:embed="rId2"/>
          <a:stretch>
            <a:fillRect/>
          </a:stretch>
        </p:blipFill>
        <p:spPr>
          <a:xfrm>
            <a:off x="2857488" y="3786190"/>
            <a:ext cx="3643338" cy="2677519"/>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checkerboard(across)">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checkerboard(across)">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mph" presetSubtype="0" grpId="1" nodeType="clickEffect">
                                  <p:stCondLst>
                                    <p:cond delay="0"/>
                                  </p:stCondLst>
                                  <p:childTnLst>
                                    <p:set>
                                      <p:cBhvr rctx="PPT">
                                        <p:cTn id="16" dur="indefinite"/>
                                        <p:tgtEl>
                                          <p:spTgt spid="6">
                                            <p:txEl>
                                              <p:pRg st="1" end="1"/>
                                            </p:txEl>
                                          </p:spTgt>
                                        </p:tgtEl>
                                        <p:attrNameLst>
                                          <p:attrName>style.opacity</p:attrName>
                                        </p:attrNameLst>
                                      </p:cBhvr>
                                      <p:to>
                                        <p:strVal val="0.5"/>
                                      </p:to>
                                    </p:set>
                                    <p:animEffect filter="image" prLst="opacity: 0.5">
                                      <p:cBhvr rctx="IE">
                                        <p:cTn id="17" dur="indefinite"/>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mph" presetSubtype="0" grpId="1" nodeType="clickEffect">
                                  <p:stCondLst>
                                    <p:cond delay="0"/>
                                  </p:stCondLst>
                                  <p:childTnLst>
                                    <p:set>
                                      <p:cBhvr rctx="PPT">
                                        <p:cTn id="21" dur="indefinite"/>
                                        <p:tgtEl>
                                          <p:spTgt spid="6">
                                            <p:txEl>
                                              <p:pRg st="2" end="2"/>
                                            </p:txEl>
                                          </p:spTgt>
                                        </p:tgtEl>
                                        <p:attrNameLst>
                                          <p:attrName>style.opacity</p:attrName>
                                        </p:attrNameLst>
                                      </p:cBhvr>
                                      <p:to>
                                        <p:strVal val="0.5"/>
                                      </p:to>
                                    </p:set>
                                    <p:animEffect filter="image" prLst="opacity: 0.5">
                                      <p:cBhvr rctx="IE">
                                        <p:cTn id="22" dur="indefinite"/>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2" presetClass="emph" presetSubtype="0" fill="hold" nodeType="clickEffect">
                                  <p:stCondLst>
                                    <p:cond delay="0"/>
                                  </p:stCondLst>
                                  <p:childTnLst>
                                    <p:animClr clrSpc="rgb">
                                      <p:cBhvr override="childStyle">
                                        <p:cTn id="31" dur="100" fill="hold"/>
                                        <p:tgtEl>
                                          <p:spTgt spid="7"/>
                                        </p:tgtEl>
                                        <p:attrNameLst>
                                          <p:attrName>style.color</p:attrName>
                                        </p:attrNameLst>
                                      </p:cBhvr>
                                      <p:to>
                                        <a:schemeClr val="accent2"/>
                                      </p:to>
                                    </p:animClr>
                                    <p:animClr clrSpc="rgb">
                                      <p:cBhvr>
                                        <p:cTn id="32" dur="100" fill="hold"/>
                                        <p:tgtEl>
                                          <p:spTgt spid="7"/>
                                        </p:tgtEl>
                                        <p:attrNameLst>
                                          <p:attrName>fillcolor</p:attrName>
                                        </p:attrNameLst>
                                      </p:cBhvr>
                                      <p:to>
                                        <a:schemeClr val="accent2"/>
                                      </p:to>
                                    </p:animClr>
                                    <p:set>
                                      <p:cBhvr>
                                        <p:cTn id="33" dur="100" fill="hold"/>
                                        <p:tgtEl>
                                          <p:spTgt spid="7"/>
                                        </p:tgtEl>
                                        <p:attrNameLst>
                                          <p:attrName>fill.type</p:attrName>
                                        </p:attrNameLst>
                                      </p:cBhvr>
                                      <p:to>
                                        <p:strVal val="solid"/>
                                      </p:to>
                                    </p:set>
                                    <p:set>
                                      <p:cBhvr>
                                        <p:cTn id="34" dur="100" fill="hold"/>
                                        <p:tgtEl>
                                          <p:spTgt spid="7"/>
                                        </p:tgtEl>
                                        <p:attrNameLst>
                                          <p:attrName>fill.on</p:attrName>
                                        </p:attrNameLst>
                                      </p:cBhvr>
                                      <p:to>
                                        <p:strVal val="true"/>
                                      </p:to>
                                    </p:set>
                                    <p:animRot by="120000">
                                      <p:cBhvr>
                                        <p:cTn id="35" dur="100" fill="hold">
                                          <p:stCondLst>
                                            <p:cond delay="0"/>
                                          </p:stCondLst>
                                        </p:cTn>
                                        <p:tgtEl>
                                          <p:spTgt spid="7"/>
                                        </p:tgtEl>
                                        <p:attrNameLst>
                                          <p:attrName>r</p:attrName>
                                        </p:attrNameLst>
                                      </p:cBhvr>
                                    </p:animRot>
                                    <p:animRot by="-240000">
                                      <p:cBhvr>
                                        <p:cTn id="36" dur="200" fill="hold">
                                          <p:stCondLst>
                                            <p:cond delay="200"/>
                                          </p:stCondLst>
                                        </p:cTn>
                                        <p:tgtEl>
                                          <p:spTgt spid="7"/>
                                        </p:tgtEl>
                                        <p:attrNameLst>
                                          <p:attrName>r</p:attrName>
                                        </p:attrNameLst>
                                      </p:cBhvr>
                                    </p:animRot>
                                    <p:animRot by="240000">
                                      <p:cBhvr>
                                        <p:cTn id="37" dur="200" fill="hold">
                                          <p:stCondLst>
                                            <p:cond delay="400"/>
                                          </p:stCondLst>
                                        </p:cTn>
                                        <p:tgtEl>
                                          <p:spTgt spid="7"/>
                                        </p:tgtEl>
                                        <p:attrNameLst>
                                          <p:attrName>r</p:attrName>
                                        </p:attrNameLst>
                                      </p:cBhvr>
                                    </p:animRot>
                                    <p:animRot by="-240000">
                                      <p:cBhvr>
                                        <p:cTn id="38" dur="200" fill="hold">
                                          <p:stCondLst>
                                            <p:cond delay="600"/>
                                          </p:stCondLst>
                                        </p:cTn>
                                        <p:tgtEl>
                                          <p:spTgt spid="7"/>
                                        </p:tgtEl>
                                        <p:attrNameLst>
                                          <p:attrName>r</p:attrName>
                                        </p:attrNameLst>
                                      </p:cBhvr>
                                    </p:animRot>
                                    <p:animRot by="120000">
                                      <p:cBhvr>
                                        <p:cTn id="39"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6" grpI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643570" y="285728"/>
            <a:ext cx="3186106" cy="939784"/>
          </a:xfrm>
          <a:ln/>
        </p:spPr>
        <p:style>
          <a:lnRef idx="1">
            <a:schemeClr val="accent5"/>
          </a:lnRef>
          <a:fillRef idx="3">
            <a:schemeClr val="accent5"/>
          </a:fillRef>
          <a:effectRef idx="2">
            <a:schemeClr val="accent5"/>
          </a:effectRef>
          <a:fontRef idx="minor">
            <a:schemeClr val="lt1"/>
          </a:fontRef>
        </p:style>
        <p:txBody>
          <a:bodyPr/>
          <a:lstStyle/>
          <a:p>
            <a:r>
              <a:rPr lang="ar-SA" dirty="0" smtClean="0">
                <a:solidFill>
                  <a:schemeClr val="bg1"/>
                </a:solidFill>
              </a:rPr>
              <a:t>الأهداف ....</a:t>
            </a:r>
            <a:endParaRPr lang="ar-SA" dirty="0">
              <a:solidFill>
                <a:schemeClr val="bg1"/>
              </a:solidFill>
            </a:endParaRPr>
          </a:p>
        </p:txBody>
      </p:sp>
      <p:sp>
        <p:nvSpPr>
          <p:cNvPr id="3" name="عنصر نائب للمحتوى 2"/>
          <p:cNvSpPr>
            <a:spLocks noGrp="1"/>
          </p:cNvSpPr>
          <p:nvPr>
            <p:ph sz="half" idx="1"/>
          </p:nvPr>
        </p:nvSpPr>
        <p:spPr>
          <a:xfrm>
            <a:off x="214282" y="1285860"/>
            <a:ext cx="8686800" cy="5357850"/>
          </a:xfrm>
        </p:spPr>
        <p:txBody>
          <a:bodyPr>
            <a:normAutofit/>
          </a:bodyPr>
          <a:lstStyle/>
          <a:p>
            <a:r>
              <a:rPr lang="ar-SA" sz="2000" dirty="0" smtClean="0">
                <a:solidFill>
                  <a:schemeClr val="bg1"/>
                </a:solidFill>
                <a:cs typeface="Akhbar MT" pitchFamily="2" charset="-78"/>
              </a:rPr>
              <a:t>1- تعريف الظاهرة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2- تعريف المجلس القومي للطفولة والأمومة لطفل الشارع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3- حجم الظاهرة عالميا وعربيا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4- الأسباب اللتي تدفع الطفل للشارع×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5- مراحل اكتساب حياة الشارع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6- سمات حياة أطفال الشوارع ×</a:t>
            </a: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7- المخاطر اللتي يتعرض لها أطفال الشارع ×</a:t>
            </a:r>
          </a:p>
          <a:p>
            <a:endParaRPr lang="ar-SA" sz="2000" dirty="0" smtClean="0">
              <a:solidFill>
                <a:schemeClr val="bg1"/>
              </a:solidFill>
              <a:cs typeface="Akhbar MT" pitchFamily="2" charset="-78"/>
            </a:endParaRPr>
          </a:p>
          <a:p>
            <a:pPr>
              <a:buNone/>
            </a:pPr>
            <a:endParaRPr lang="ar-SA" sz="2000" dirty="0" smtClean="0">
              <a:solidFill>
                <a:schemeClr val="bg1"/>
              </a:solidFill>
              <a:cs typeface="Akhbar MT" pitchFamily="2" charset="-78"/>
            </a:endParaRPr>
          </a:p>
        </p:txBody>
      </p:sp>
      <p:pic>
        <p:nvPicPr>
          <p:cNvPr id="6" name="صورة 5" descr="imagesCA783Q3N.jpg"/>
          <p:cNvPicPr>
            <a:picLocks noChangeAspect="1"/>
          </p:cNvPicPr>
          <p:nvPr/>
        </p:nvPicPr>
        <p:blipFill>
          <a:blip r:embed="rId2"/>
          <a:stretch>
            <a:fillRect/>
          </a:stretch>
        </p:blipFill>
        <p:spPr>
          <a:xfrm>
            <a:off x="428596" y="642918"/>
            <a:ext cx="3955207" cy="2714644"/>
          </a:xfrm>
          <a:prstGeom prst="rect">
            <a:avLst/>
          </a:prstGeom>
        </p:spPr>
      </p:pic>
      <p:pic>
        <p:nvPicPr>
          <p:cNvPr id="7" name="صورة 6" descr="hebat-malek_comcf2dd4c8b2.jpg"/>
          <p:cNvPicPr>
            <a:picLocks noChangeAspect="1"/>
          </p:cNvPicPr>
          <p:nvPr/>
        </p:nvPicPr>
        <p:blipFill>
          <a:blip r:embed="rId3"/>
          <a:stretch>
            <a:fillRect/>
          </a:stretch>
        </p:blipFill>
        <p:spPr>
          <a:xfrm>
            <a:off x="428596" y="3571876"/>
            <a:ext cx="3929090" cy="3006333"/>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3">
                                            <p:txEl>
                                              <p:pRg st="2" end="2"/>
                                            </p:txEl>
                                          </p:spTgt>
                                        </p:tgtEl>
                                        <p:attrNameLst>
                                          <p:attrName>ppt_x</p:attrName>
                                        </p:attrNameLst>
                                      </p:cBhvr>
                                    </p:anim>
                                    <p:anim from="0" to="-1.0" calcmode="lin" valueType="num">
                                      <p:cBhvr>
                                        <p:cTn id="16" dur="200" decel="50000" autoRev="1" fill="hold">
                                          <p:stCondLst>
                                            <p:cond delay="600"/>
                                          </p:stCondLst>
                                        </p:cTn>
                                        <p:tgtEl>
                                          <p:spTgt spid="3">
                                            <p:txEl>
                                              <p:pRg st="2" end="2"/>
                                            </p:txEl>
                                          </p:spTgt>
                                        </p:tgtEl>
                                        <p:attrNameLst>
                                          <p:attrName>xshear</p:attrName>
                                        </p:attrNameLst>
                                      </p:cBhvr>
                                    </p:anim>
                                    <p:animScale>
                                      <p:cBhvr>
                                        <p:cTn id="17" dur="200" decel="100000" autoRev="1" fill="hold">
                                          <p:stCondLst>
                                            <p:cond delay="600"/>
                                          </p:stCondLst>
                                        </p:cTn>
                                        <p:tgtEl>
                                          <p:spTgt spid="3">
                                            <p:txEl>
                                              <p:pRg st="2" end="2"/>
                                            </p:txEl>
                                          </p:spTgt>
                                        </p:tgtEl>
                                      </p:cBhvr>
                                      <p:from x="100000" y="100000"/>
                                      <p:to x="80000" y="100000"/>
                                    </p:animScale>
                                    <p:anim by="(#ppt_h/3+#ppt_w*0.1)" calcmode="lin" valueType="num">
                                      <p:cBhvr additive="sum">
                                        <p:cTn id="18"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from="(-#ppt_w/2)" to="(#ppt_x)" calcmode="lin" valueType="num">
                                      <p:cBhvr>
                                        <p:cTn id="23" dur="600" fill="hold">
                                          <p:stCondLst>
                                            <p:cond delay="0"/>
                                          </p:stCondLst>
                                        </p:cTn>
                                        <p:tgtEl>
                                          <p:spTgt spid="3">
                                            <p:txEl>
                                              <p:pRg st="4" end="4"/>
                                            </p:txEl>
                                          </p:spTgt>
                                        </p:tgtEl>
                                        <p:attrNameLst>
                                          <p:attrName>ppt_x</p:attrName>
                                        </p:attrNameLst>
                                      </p:cBhvr>
                                    </p:anim>
                                    <p:anim from="0" to="-1.0" calcmode="lin" valueType="num">
                                      <p:cBhvr>
                                        <p:cTn id="24" dur="200" decel="50000" autoRev="1" fill="hold">
                                          <p:stCondLst>
                                            <p:cond delay="600"/>
                                          </p:stCondLst>
                                        </p:cTn>
                                        <p:tgtEl>
                                          <p:spTgt spid="3">
                                            <p:txEl>
                                              <p:pRg st="4" end="4"/>
                                            </p:txEl>
                                          </p:spTgt>
                                        </p:tgtEl>
                                        <p:attrNameLst>
                                          <p:attrName>xshear</p:attrName>
                                        </p:attrNameLst>
                                      </p:cBhvr>
                                    </p:anim>
                                    <p:animScale>
                                      <p:cBhvr>
                                        <p:cTn id="25" dur="200" decel="100000" autoRev="1" fill="hold">
                                          <p:stCondLst>
                                            <p:cond delay="600"/>
                                          </p:stCondLst>
                                        </p:cTn>
                                        <p:tgtEl>
                                          <p:spTgt spid="3">
                                            <p:txEl>
                                              <p:pRg st="4" end="4"/>
                                            </p:txEl>
                                          </p:spTgt>
                                        </p:tgtEl>
                                      </p:cBhvr>
                                      <p:from x="100000" y="100000"/>
                                      <p:to x="80000" y="100000"/>
                                    </p:animScale>
                                    <p:anim by="(#ppt_h/3+#ppt_w*0.1)" calcmode="lin" valueType="num">
                                      <p:cBhvr additive="sum">
                                        <p:cTn id="26"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from="(-#ppt_w/2)" to="(#ppt_x)" calcmode="lin" valueType="num">
                                      <p:cBhvr>
                                        <p:cTn id="31" dur="600" fill="hold">
                                          <p:stCondLst>
                                            <p:cond delay="0"/>
                                          </p:stCondLst>
                                        </p:cTn>
                                        <p:tgtEl>
                                          <p:spTgt spid="3">
                                            <p:txEl>
                                              <p:pRg st="6" end="6"/>
                                            </p:txEl>
                                          </p:spTgt>
                                        </p:tgtEl>
                                        <p:attrNameLst>
                                          <p:attrName>ppt_x</p:attrName>
                                        </p:attrNameLst>
                                      </p:cBhvr>
                                    </p:anim>
                                    <p:anim from="0" to="-1.0" calcmode="lin" valueType="num">
                                      <p:cBhvr>
                                        <p:cTn id="32" dur="200" decel="50000" autoRev="1" fill="hold">
                                          <p:stCondLst>
                                            <p:cond delay="600"/>
                                          </p:stCondLst>
                                        </p:cTn>
                                        <p:tgtEl>
                                          <p:spTgt spid="3">
                                            <p:txEl>
                                              <p:pRg st="6" end="6"/>
                                            </p:txEl>
                                          </p:spTgt>
                                        </p:tgtEl>
                                        <p:attrNameLst>
                                          <p:attrName>xshear</p:attrName>
                                        </p:attrNameLst>
                                      </p:cBhvr>
                                    </p:anim>
                                    <p:animScale>
                                      <p:cBhvr>
                                        <p:cTn id="33" dur="200" decel="100000" autoRev="1" fill="hold">
                                          <p:stCondLst>
                                            <p:cond delay="600"/>
                                          </p:stCondLst>
                                        </p:cTn>
                                        <p:tgtEl>
                                          <p:spTgt spid="3">
                                            <p:txEl>
                                              <p:pRg st="6" end="6"/>
                                            </p:txEl>
                                          </p:spTgt>
                                        </p:tgtEl>
                                      </p:cBhvr>
                                      <p:from x="100000" y="100000"/>
                                      <p:to x="80000" y="100000"/>
                                    </p:animScale>
                                    <p:anim by="(#ppt_h/3+#ppt_w*0.1)" calcmode="lin" valueType="num">
                                      <p:cBhvr additive="sum">
                                        <p:cTn id="34"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from="(-#ppt_w/2)" to="(#ppt_x)" calcmode="lin" valueType="num">
                                      <p:cBhvr>
                                        <p:cTn id="39" dur="600" fill="hold">
                                          <p:stCondLst>
                                            <p:cond delay="0"/>
                                          </p:stCondLst>
                                        </p:cTn>
                                        <p:tgtEl>
                                          <p:spTgt spid="3">
                                            <p:txEl>
                                              <p:pRg st="8" end="8"/>
                                            </p:txEl>
                                          </p:spTgt>
                                        </p:tgtEl>
                                        <p:attrNameLst>
                                          <p:attrName>ppt_x</p:attrName>
                                        </p:attrNameLst>
                                      </p:cBhvr>
                                    </p:anim>
                                    <p:anim from="0" to="-1.0" calcmode="lin" valueType="num">
                                      <p:cBhvr>
                                        <p:cTn id="40" dur="200" decel="50000" autoRev="1" fill="hold">
                                          <p:stCondLst>
                                            <p:cond delay="600"/>
                                          </p:stCondLst>
                                        </p:cTn>
                                        <p:tgtEl>
                                          <p:spTgt spid="3">
                                            <p:txEl>
                                              <p:pRg st="8" end="8"/>
                                            </p:txEl>
                                          </p:spTgt>
                                        </p:tgtEl>
                                        <p:attrNameLst>
                                          <p:attrName>xshear</p:attrName>
                                        </p:attrNameLst>
                                      </p:cBhvr>
                                    </p:anim>
                                    <p:animScale>
                                      <p:cBhvr>
                                        <p:cTn id="41" dur="200" decel="100000" autoRev="1" fill="hold">
                                          <p:stCondLst>
                                            <p:cond delay="600"/>
                                          </p:stCondLst>
                                        </p:cTn>
                                        <p:tgtEl>
                                          <p:spTgt spid="3">
                                            <p:txEl>
                                              <p:pRg st="8" end="8"/>
                                            </p:txEl>
                                          </p:spTgt>
                                        </p:tgtEl>
                                      </p:cBhvr>
                                      <p:from x="100000" y="100000"/>
                                      <p:to x="80000" y="100000"/>
                                    </p:animScale>
                                    <p:anim by="(#ppt_h/3+#ppt_w*0.1)" calcmode="lin" valueType="num">
                                      <p:cBhvr additive="sum">
                                        <p:cTn id="42" dur="200" decel="100000" autoRev="1" fill="hold">
                                          <p:stCondLst>
                                            <p:cond delay="600"/>
                                          </p:stCondLst>
                                        </p:cTn>
                                        <p:tgtEl>
                                          <p:spTgt spid="3">
                                            <p:txEl>
                                              <p:pRg st="8" end="8"/>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from="(-#ppt_w/2)" to="(#ppt_x)" calcmode="lin" valueType="num">
                                      <p:cBhvr>
                                        <p:cTn id="47" dur="600" fill="hold">
                                          <p:stCondLst>
                                            <p:cond delay="0"/>
                                          </p:stCondLst>
                                        </p:cTn>
                                        <p:tgtEl>
                                          <p:spTgt spid="3">
                                            <p:txEl>
                                              <p:pRg st="10" end="10"/>
                                            </p:txEl>
                                          </p:spTgt>
                                        </p:tgtEl>
                                        <p:attrNameLst>
                                          <p:attrName>ppt_x</p:attrName>
                                        </p:attrNameLst>
                                      </p:cBhvr>
                                    </p:anim>
                                    <p:anim from="0" to="-1.0" calcmode="lin" valueType="num">
                                      <p:cBhvr>
                                        <p:cTn id="48" dur="200" decel="50000" autoRev="1" fill="hold">
                                          <p:stCondLst>
                                            <p:cond delay="600"/>
                                          </p:stCondLst>
                                        </p:cTn>
                                        <p:tgtEl>
                                          <p:spTgt spid="3">
                                            <p:txEl>
                                              <p:pRg st="10" end="10"/>
                                            </p:txEl>
                                          </p:spTgt>
                                        </p:tgtEl>
                                        <p:attrNameLst>
                                          <p:attrName>xshear</p:attrName>
                                        </p:attrNameLst>
                                      </p:cBhvr>
                                    </p:anim>
                                    <p:animScale>
                                      <p:cBhvr>
                                        <p:cTn id="49" dur="200" decel="100000" autoRev="1" fill="hold">
                                          <p:stCondLst>
                                            <p:cond delay="600"/>
                                          </p:stCondLst>
                                        </p:cTn>
                                        <p:tgtEl>
                                          <p:spTgt spid="3">
                                            <p:txEl>
                                              <p:pRg st="10" end="10"/>
                                            </p:txEl>
                                          </p:spTgt>
                                        </p:tgtEl>
                                      </p:cBhvr>
                                      <p:from x="100000" y="100000"/>
                                      <p:to x="80000" y="100000"/>
                                    </p:animScale>
                                    <p:anim by="(#ppt_h/3+#ppt_w*0.1)" calcmode="lin" valueType="num">
                                      <p:cBhvr additive="sum">
                                        <p:cTn id="50" dur="200" decel="100000" autoRev="1" fill="hold">
                                          <p:stCondLst>
                                            <p:cond delay="600"/>
                                          </p:stCondLst>
                                        </p:cTn>
                                        <p:tgtEl>
                                          <p:spTgt spid="3">
                                            <p:txEl>
                                              <p:pRg st="10" end="10"/>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from="(-#ppt_w/2)" to="(#ppt_x)" calcmode="lin" valueType="num">
                                      <p:cBhvr>
                                        <p:cTn id="55" dur="600" fill="hold">
                                          <p:stCondLst>
                                            <p:cond delay="0"/>
                                          </p:stCondLst>
                                        </p:cTn>
                                        <p:tgtEl>
                                          <p:spTgt spid="3">
                                            <p:txEl>
                                              <p:pRg st="12" end="12"/>
                                            </p:txEl>
                                          </p:spTgt>
                                        </p:tgtEl>
                                        <p:attrNameLst>
                                          <p:attrName>ppt_x</p:attrName>
                                        </p:attrNameLst>
                                      </p:cBhvr>
                                    </p:anim>
                                    <p:anim from="0" to="-1.0" calcmode="lin" valueType="num">
                                      <p:cBhvr>
                                        <p:cTn id="56" dur="200" decel="50000" autoRev="1" fill="hold">
                                          <p:stCondLst>
                                            <p:cond delay="600"/>
                                          </p:stCondLst>
                                        </p:cTn>
                                        <p:tgtEl>
                                          <p:spTgt spid="3">
                                            <p:txEl>
                                              <p:pRg st="12" end="12"/>
                                            </p:txEl>
                                          </p:spTgt>
                                        </p:tgtEl>
                                        <p:attrNameLst>
                                          <p:attrName>xshear</p:attrName>
                                        </p:attrNameLst>
                                      </p:cBhvr>
                                    </p:anim>
                                    <p:animScale>
                                      <p:cBhvr>
                                        <p:cTn id="57" dur="200" decel="100000" autoRev="1" fill="hold">
                                          <p:stCondLst>
                                            <p:cond delay="600"/>
                                          </p:stCondLst>
                                        </p:cTn>
                                        <p:tgtEl>
                                          <p:spTgt spid="3">
                                            <p:txEl>
                                              <p:pRg st="12" end="12"/>
                                            </p:txEl>
                                          </p:spTgt>
                                        </p:tgtEl>
                                      </p:cBhvr>
                                      <p:from x="100000" y="100000"/>
                                      <p:to x="80000" y="100000"/>
                                    </p:animScale>
                                    <p:anim by="(#ppt_h/3+#ppt_w*0.1)" calcmode="lin" valueType="num">
                                      <p:cBhvr additive="sum">
                                        <p:cTn id="58" dur="200" decel="100000" autoRev="1" fill="hold">
                                          <p:stCondLst>
                                            <p:cond delay="600"/>
                                          </p:stCondLst>
                                        </p:cTn>
                                        <p:tgtEl>
                                          <p:spTgt spid="3">
                                            <p:txEl>
                                              <p:pRg st="12" end="12"/>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50" presetClass="entr" presetSubtype="0" decel="10000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1000" fill="hold"/>
                                        <p:tgtEl>
                                          <p:spTgt spid="6"/>
                                        </p:tgtEl>
                                        <p:attrNameLst>
                                          <p:attrName>ppt_w</p:attrName>
                                        </p:attrNameLst>
                                      </p:cBhvr>
                                      <p:tavLst>
                                        <p:tav tm="0">
                                          <p:val>
                                            <p:strVal val="#ppt_w+.3"/>
                                          </p:val>
                                        </p:tav>
                                        <p:tav tm="100000">
                                          <p:val>
                                            <p:strVal val="#ppt_w"/>
                                          </p:val>
                                        </p:tav>
                                      </p:tavLst>
                                    </p:anim>
                                    <p:anim calcmode="lin" valueType="num">
                                      <p:cBhvr>
                                        <p:cTn id="64" dur="1000" fill="hold"/>
                                        <p:tgtEl>
                                          <p:spTgt spid="6"/>
                                        </p:tgtEl>
                                        <p:attrNameLst>
                                          <p:attrName>ppt_h</p:attrName>
                                        </p:attrNameLst>
                                      </p:cBhvr>
                                      <p:tavLst>
                                        <p:tav tm="0">
                                          <p:val>
                                            <p:strVal val="#ppt_h"/>
                                          </p:val>
                                        </p:tav>
                                        <p:tav tm="100000">
                                          <p:val>
                                            <p:strVal val="#ppt_h"/>
                                          </p:val>
                                        </p:tav>
                                      </p:tavLst>
                                    </p:anim>
                                    <p:animEffect transition="in" filter="fade">
                                      <p:cBhvr>
                                        <p:cTn id="65" dur="1000"/>
                                        <p:tgtEl>
                                          <p:spTgt spid="6"/>
                                        </p:tgtEl>
                                      </p:cBhvr>
                                    </p:animEffect>
                                  </p:childTnLst>
                                </p:cTn>
                              </p:par>
                              <p:par>
                                <p:cTn id="66" presetID="50" presetClass="entr" presetSubtype="0" decel="100000" fill="hold" nodeType="with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p:cTn id="68" dur="1000" fill="hold"/>
                                        <p:tgtEl>
                                          <p:spTgt spid="7"/>
                                        </p:tgtEl>
                                        <p:attrNameLst>
                                          <p:attrName>ppt_w</p:attrName>
                                        </p:attrNameLst>
                                      </p:cBhvr>
                                      <p:tavLst>
                                        <p:tav tm="0">
                                          <p:val>
                                            <p:strVal val="#ppt_w+.3"/>
                                          </p:val>
                                        </p:tav>
                                        <p:tav tm="100000">
                                          <p:val>
                                            <p:strVal val="#ppt_w"/>
                                          </p:val>
                                        </p:tav>
                                      </p:tavLst>
                                    </p:anim>
                                    <p:anim calcmode="lin" valueType="num">
                                      <p:cBhvr>
                                        <p:cTn id="69" dur="1000" fill="hold"/>
                                        <p:tgtEl>
                                          <p:spTgt spid="7"/>
                                        </p:tgtEl>
                                        <p:attrNameLst>
                                          <p:attrName>ppt_h</p:attrName>
                                        </p:attrNameLst>
                                      </p:cBhvr>
                                      <p:tavLst>
                                        <p:tav tm="0">
                                          <p:val>
                                            <p:strVal val="#ppt_h"/>
                                          </p:val>
                                        </p:tav>
                                        <p:tav tm="100000">
                                          <p:val>
                                            <p:strVal val="#ppt_h"/>
                                          </p:val>
                                        </p:tav>
                                      </p:tavLst>
                                    </p:anim>
                                    <p:animEffect transition="in" filter="fade">
                                      <p:cBhvr>
                                        <p:cTn id="70" dur="10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mph" presetSubtype="0" fill="hold" nodeType="clickEffect">
                                  <p:stCondLst>
                                    <p:cond delay="0"/>
                                  </p:stCondLst>
                                  <p:childTnLst>
                                    <p:animScale>
                                      <p:cBhvr>
                                        <p:cTn id="74" dur="2000" fill="hold"/>
                                        <p:tgtEl>
                                          <p:spTgt spid="6"/>
                                        </p:tgtEl>
                                      </p:cBhvr>
                                      <p:by x="150000" y="150000"/>
                                    </p:animScale>
                                  </p:childTnLst>
                                </p:cTn>
                              </p:par>
                              <p:par>
                                <p:cTn id="75" presetID="6" presetClass="emph" presetSubtype="0" fill="hold" nodeType="withEffect">
                                  <p:stCondLst>
                                    <p:cond delay="0"/>
                                  </p:stCondLst>
                                  <p:childTnLst>
                                    <p:animScale>
                                      <p:cBhvr>
                                        <p:cTn id="7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عنوان 6"/>
          <p:cNvSpPr>
            <a:spLocks noGrp="1"/>
          </p:cNvSpPr>
          <p:nvPr>
            <p:ph type="title"/>
          </p:nvPr>
        </p:nvSpPr>
        <p:spPr>
          <a:xfrm>
            <a:off x="4572000" y="214290"/>
            <a:ext cx="4352932" cy="1082660"/>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ar-SA" dirty="0" smtClean="0"/>
              <a:t/>
            </a:r>
            <a:br>
              <a:rPr lang="ar-SA" dirty="0" smtClean="0"/>
            </a:br>
            <a:r>
              <a:rPr lang="ar-SA" dirty="0" smtClean="0"/>
              <a:t>تعريف الظاهرة .... </a:t>
            </a:r>
            <a:br>
              <a:rPr lang="ar-SA" dirty="0" smtClean="0"/>
            </a:br>
            <a:endParaRPr lang="ar-SA" dirty="0"/>
          </a:p>
        </p:txBody>
      </p:sp>
      <p:sp>
        <p:nvSpPr>
          <p:cNvPr id="8" name="عنصر نائب للنص 7"/>
          <p:cNvSpPr>
            <a:spLocks noGrp="1"/>
          </p:cNvSpPr>
          <p:nvPr>
            <p:ph idx="1"/>
          </p:nvPr>
        </p:nvSpPr>
        <p:spPr>
          <a:xfrm>
            <a:off x="214282" y="857232"/>
            <a:ext cx="8786874" cy="5715040"/>
          </a:xfrm>
        </p:spPr>
        <p:txBody>
          <a:bodyPr>
            <a:normAutofit/>
          </a:bodyPr>
          <a:lstStyle/>
          <a:p>
            <a:endParaRPr lang="ar-SA" sz="2000" dirty="0" smtClean="0">
              <a:solidFill>
                <a:schemeClr val="bg1"/>
              </a:solidFill>
              <a:cs typeface="Akhbar MT" pitchFamily="2" charset="-78"/>
            </a:endParaRP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ظاهرة أطفال الشوارع ظاهرة عالمية </a:t>
            </a:r>
          </a:p>
          <a:p>
            <a:r>
              <a:rPr lang="ar-SA" sz="2000" dirty="0" smtClean="0">
                <a:solidFill>
                  <a:schemeClr val="bg1"/>
                </a:solidFill>
                <a:cs typeface="Akhbar MT" pitchFamily="2" charset="-78"/>
              </a:rPr>
              <a:t>تواجه المجتمعات في العالم كله بلا استثناء </a:t>
            </a:r>
          </a:p>
          <a:p>
            <a:r>
              <a:rPr lang="ar-SA" sz="2000" dirty="0" smtClean="0">
                <a:solidFill>
                  <a:schemeClr val="bg1"/>
                </a:solidFill>
                <a:cs typeface="Akhbar MT" pitchFamily="2" charset="-78"/>
              </a:rPr>
              <a:t>وقد تعددت المفاهيم لتعريف وضع أطفال الشوارع </a:t>
            </a:r>
          </a:p>
          <a:p>
            <a:r>
              <a:rPr lang="ar-SA" sz="2000" dirty="0" smtClean="0">
                <a:solidFill>
                  <a:schemeClr val="bg1"/>
                </a:solidFill>
                <a:cs typeface="Akhbar MT" pitchFamily="2" charset="-78"/>
              </a:rPr>
              <a:t>من أطفال بلا مأوى وأطفال في ظروف صعبة وأطفال معرضون للخطر وأطفال معرضون للانحراف </a:t>
            </a:r>
          </a:p>
          <a:p>
            <a:endParaRPr lang="ar-SA" sz="2000" dirty="0" smtClean="0">
              <a:solidFill>
                <a:schemeClr val="bg1"/>
              </a:solidFill>
              <a:cs typeface="Akhbar MT" pitchFamily="2" charset="-78"/>
            </a:endParaRPr>
          </a:p>
          <a:p>
            <a:endParaRPr lang="ar-SA" sz="2000" dirty="0" smtClean="0">
              <a:solidFill>
                <a:schemeClr val="bg1"/>
              </a:solidFill>
              <a:cs typeface="Akhbar MT" pitchFamily="2" charset="-78"/>
            </a:endParaRPr>
          </a:p>
          <a:p>
            <a:endParaRPr lang="ar-SA" sz="2000" dirty="0" smtClean="0">
              <a:solidFill>
                <a:schemeClr val="bg1"/>
              </a:solidFill>
              <a:cs typeface="Akhbar MT" pitchFamily="2" charset="-78"/>
            </a:endParaRPr>
          </a:p>
          <a:p>
            <a:endParaRPr lang="ar-SA" sz="2000" dirty="0" smtClean="0">
              <a:solidFill>
                <a:schemeClr val="bg1"/>
              </a:solidFill>
              <a:cs typeface="Akhbar MT" pitchFamily="2" charset="-78"/>
            </a:endParaRPr>
          </a:p>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هم إناث وذكور </a:t>
            </a:r>
          </a:p>
          <a:p>
            <a:r>
              <a:rPr lang="ar-SA" sz="2000" dirty="0" smtClean="0">
                <a:solidFill>
                  <a:schemeClr val="bg1"/>
                </a:solidFill>
                <a:cs typeface="Akhbar MT" pitchFamily="2" charset="-78"/>
              </a:rPr>
              <a:t>في أعمار اقل من 18 سنه </a:t>
            </a:r>
          </a:p>
          <a:p>
            <a:r>
              <a:rPr lang="ar-SA" sz="2000" dirty="0" smtClean="0">
                <a:solidFill>
                  <a:schemeClr val="bg1"/>
                </a:solidFill>
                <a:cs typeface="Akhbar MT" pitchFamily="2" charset="-78"/>
              </a:rPr>
              <a:t>يقضون يومهم في الشارع لكسب العيش أو الرفاهية </a:t>
            </a:r>
          </a:p>
          <a:p>
            <a:r>
              <a:rPr lang="ar-SA" sz="2000" dirty="0" smtClean="0">
                <a:solidFill>
                  <a:schemeClr val="bg1"/>
                </a:solidFill>
                <a:cs typeface="Akhbar MT" pitchFamily="2" charset="-78"/>
              </a:rPr>
              <a:t>تكون علاقاتهم مع أسرهم مقطوعة أو شبه مقطوعة أو لا يملكون اسر أصلا  </a:t>
            </a:r>
            <a:r>
              <a:rPr lang="ar-SA" sz="1100" dirty="0" smtClean="0">
                <a:solidFill>
                  <a:schemeClr val="bg1"/>
                </a:solidFill>
                <a:cs typeface="Akhbar MT" pitchFamily="2" charset="-78"/>
              </a:rPr>
              <a:t>(   1 ) </a:t>
            </a:r>
            <a:endParaRPr lang="ar-SA" sz="1100" dirty="0">
              <a:solidFill>
                <a:schemeClr val="bg1"/>
              </a:solidFill>
              <a:cs typeface="Akhbar MT" pitchFamily="2" charset="-78"/>
            </a:endParaRPr>
          </a:p>
        </p:txBody>
      </p:sp>
      <p:pic>
        <p:nvPicPr>
          <p:cNvPr id="11" name="صورة 10" descr="318215_1355900897.jpg"/>
          <p:cNvPicPr>
            <a:picLocks noChangeAspect="1"/>
          </p:cNvPicPr>
          <p:nvPr/>
        </p:nvPicPr>
        <p:blipFill>
          <a:blip r:embed="rId2"/>
          <a:stretch>
            <a:fillRect/>
          </a:stretch>
        </p:blipFill>
        <p:spPr>
          <a:xfrm>
            <a:off x="1214414" y="3071810"/>
            <a:ext cx="3786205" cy="2877516"/>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grpId="1" nodeType="clickEffect">
                                  <p:stCondLst>
                                    <p:cond delay="0"/>
                                  </p:stCondLst>
                                  <p:childTnLst>
                                    <p:animRot by="21600000">
                                      <p:cBhvr>
                                        <p:cTn id="12" dur="2000" fill="hold"/>
                                        <p:tgtEl>
                                          <p:spTgt spid="7"/>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heckerboard(across)">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heckerboard(across)">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checkerboard(across)">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checkerboard(across)">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8">
                                            <p:txEl>
                                              <p:pRg st="11" end="11"/>
                                            </p:txEl>
                                          </p:spTgt>
                                        </p:tgtEl>
                                        <p:attrNameLst>
                                          <p:attrName>style.visibility</p:attrName>
                                        </p:attrNameLst>
                                      </p:cBhvr>
                                      <p:to>
                                        <p:strVal val="visible"/>
                                      </p:to>
                                    </p:set>
                                    <p:animEffect transition="in" filter="checkerboard(across)">
                                      <p:cBhvr>
                                        <p:cTn id="37" dur="500"/>
                                        <p:tgtEl>
                                          <p:spTgt spid="8">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8">
                                            <p:txEl>
                                              <p:pRg st="12" end="12"/>
                                            </p:txEl>
                                          </p:spTgt>
                                        </p:tgtEl>
                                        <p:attrNameLst>
                                          <p:attrName>style.visibility</p:attrName>
                                        </p:attrNameLst>
                                      </p:cBhvr>
                                      <p:to>
                                        <p:strVal val="visible"/>
                                      </p:to>
                                    </p:set>
                                    <p:animEffect transition="in" filter="checkerboard(across)">
                                      <p:cBhvr>
                                        <p:cTn id="42" dur="500"/>
                                        <p:tgtEl>
                                          <p:spTgt spid="8">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8">
                                            <p:txEl>
                                              <p:pRg st="13" end="13"/>
                                            </p:txEl>
                                          </p:spTgt>
                                        </p:tgtEl>
                                        <p:attrNameLst>
                                          <p:attrName>style.visibility</p:attrName>
                                        </p:attrNameLst>
                                      </p:cBhvr>
                                      <p:to>
                                        <p:strVal val="visible"/>
                                      </p:to>
                                    </p:set>
                                    <p:animEffect transition="in" filter="checkerboard(across)">
                                      <p:cBhvr>
                                        <p:cTn id="47" dur="500"/>
                                        <p:tgtEl>
                                          <p:spTgt spid="8">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8">
                                            <p:txEl>
                                              <p:pRg st="14" end="14"/>
                                            </p:txEl>
                                          </p:spTgt>
                                        </p:tgtEl>
                                        <p:attrNameLst>
                                          <p:attrName>style.visibility</p:attrName>
                                        </p:attrNameLst>
                                      </p:cBhvr>
                                      <p:to>
                                        <p:strVal val="visible"/>
                                      </p:to>
                                    </p:set>
                                    <p:animEffect transition="in" filter="checkerboard(across)">
                                      <p:cBhvr>
                                        <p:cTn id="52" dur="500"/>
                                        <p:tgtEl>
                                          <p:spTgt spid="8">
                                            <p:txEl>
                                              <p:pRg st="14" end="1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grpId="1" nodeType="clickEffect">
                                  <p:stCondLst>
                                    <p:cond delay="0"/>
                                  </p:stCondLst>
                                  <p:childTnLst>
                                    <p:animEffect transition="out" filter="fade">
                                      <p:cBhvr>
                                        <p:cTn id="56" dur="500" tmFilter="0, 0; .2, .5; .8, .5; 1, 0"/>
                                        <p:tgtEl>
                                          <p:spTgt spid="8">
                                            <p:txEl>
                                              <p:pRg st="2" end="2"/>
                                            </p:txEl>
                                          </p:spTgt>
                                        </p:tgtEl>
                                      </p:cBhvr>
                                    </p:animEffect>
                                    <p:animScale>
                                      <p:cBhvr>
                                        <p:cTn id="57" dur="250" autoRev="1" fill="hold"/>
                                        <p:tgtEl>
                                          <p:spTgt spid="8">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grpId="1" nodeType="clickEffect">
                                  <p:stCondLst>
                                    <p:cond delay="0"/>
                                  </p:stCondLst>
                                  <p:childTnLst>
                                    <p:animEffect transition="out" filter="fade">
                                      <p:cBhvr>
                                        <p:cTn id="61" dur="500" tmFilter="0, 0; .2, .5; .8, .5; 1, 0"/>
                                        <p:tgtEl>
                                          <p:spTgt spid="8">
                                            <p:txEl>
                                              <p:pRg st="3" end="3"/>
                                            </p:txEl>
                                          </p:spTgt>
                                        </p:tgtEl>
                                      </p:cBhvr>
                                    </p:animEffect>
                                    <p:animScale>
                                      <p:cBhvr>
                                        <p:cTn id="62" dur="250" autoRev="1" fill="hold"/>
                                        <p:tgtEl>
                                          <p:spTgt spid="8">
                                            <p:txEl>
                                              <p:pRg st="3" end="3"/>
                                            </p:txEl>
                                          </p:spTgt>
                                        </p:tgtEl>
                                      </p:cBhvr>
                                      <p:by x="105000" y="105000"/>
                                    </p:animScale>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1" nodeType="clickEffect">
                                  <p:stCondLst>
                                    <p:cond delay="0"/>
                                  </p:stCondLst>
                                  <p:childTnLst>
                                    <p:animEffect transition="out" filter="fade">
                                      <p:cBhvr>
                                        <p:cTn id="66" dur="500" tmFilter="0, 0; .2, .5; .8, .5; 1, 0"/>
                                        <p:tgtEl>
                                          <p:spTgt spid="8">
                                            <p:txEl>
                                              <p:pRg st="4" end="4"/>
                                            </p:txEl>
                                          </p:spTgt>
                                        </p:tgtEl>
                                      </p:cBhvr>
                                    </p:animEffect>
                                    <p:animScale>
                                      <p:cBhvr>
                                        <p:cTn id="67" dur="250" autoRev="1" fill="hold"/>
                                        <p:tgtEl>
                                          <p:spTgt spid="8">
                                            <p:txEl>
                                              <p:pRg st="4" end="4"/>
                                            </p:txEl>
                                          </p:spTgt>
                                        </p:tgtEl>
                                      </p:cBhvr>
                                      <p:by x="105000" y="105000"/>
                                    </p:animScale>
                                  </p:childTnLst>
                                </p:cTn>
                              </p:par>
                            </p:childTnLst>
                          </p:cTn>
                        </p:par>
                      </p:childTnLst>
                    </p:cTn>
                  </p:par>
                  <p:par>
                    <p:cTn id="68" fill="hold">
                      <p:stCondLst>
                        <p:cond delay="indefinite"/>
                      </p:stCondLst>
                      <p:childTnLst>
                        <p:par>
                          <p:cTn id="69" fill="hold">
                            <p:stCondLst>
                              <p:cond delay="0"/>
                            </p:stCondLst>
                            <p:childTnLst>
                              <p:par>
                                <p:cTn id="70" presetID="26" presetClass="emph" presetSubtype="0" fill="hold" grpId="1" nodeType="clickEffect">
                                  <p:stCondLst>
                                    <p:cond delay="0"/>
                                  </p:stCondLst>
                                  <p:childTnLst>
                                    <p:animEffect transition="out" filter="fade">
                                      <p:cBhvr>
                                        <p:cTn id="71" dur="500" tmFilter="0, 0; .2, .5; .8, .5; 1, 0"/>
                                        <p:tgtEl>
                                          <p:spTgt spid="8">
                                            <p:txEl>
                                              <p:pRg st="5" end="5"/>
                                            </p:txEl>
                                          </p:spTgt>
                                        </p:tgtEl>
                                      </p:cBhvr>
                                    </p:animEffect>
                                    <p:animScale>
                                      <p:cBhvr>
                                        <p:cTn id="72" dur="250" autoRev="1" fill="hold"/>
                                        <p:tgtEl>
                                          <p:spTgt spid="8">
                                            <p:txEl>
                                              <p:pRg st="5" end="5"/>
                                            </p:txEl>
                                          </p:spTgt>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26" presetClass="emph" presetSubtype="0" fill="hold" grpId="1" nodeType="clickEffect">
                                  <p:stCondLst>
                                    <p:cond delay="0"/>
                                  </p:stCondLst>
                                  <p:childTnLst>
                                    <p:animEffect transition="out" filter="fade">
                                      <p:cBhvr>
                                        <p:cTn id="76" dur="500" tmFilter="0, 0; .2, .5; .8, .5; 1, 0"/>
                                        <p:tgtEl>
                                          <p:spTgt spid="8">
                                            <p:txEl>
                                              <p:pRg st="11" end="11"/>
                                            </p:txEl>
                                          </p:spTgt>
                                        </p:tgtEl>
                                      </p:cBhvr>
                                    </p:animEffect>
                                    <p:animScale>
                                      <p:cBhvr>
                                        <p:cTn id="77" dur="250" autoRev="1" fill="hold"/>
                                        <p:tgtEl>
                                          <p:spTgt spid="8">
                                            <p:txEl>
                                              <p:pRg st="11" end="11"/>
                                            </p:txEl>
                                          </p:spTgt>
                                        </p:tgtEl>
                                      </p:cBhvr>
                                      <p:by x="105000" y="105000"/>
                                    </p:animScale>
                                  </p:childTnLst>
                                </p:cTn>
                              </p:par>
                            </p:childTnLst>
                          </p:cTn>
                        </p:par>
                      </p:childTnLst>
                    </p:cTn>
                  </p:par>
                  <p:par>
                    <p:cTn id="78" fill="hold">
                      <p:stCondLst>
                        <p:cond delay="indefinite"/>
                      </p:stCondLst>
                      <p:childTnLst>
                        <p:par>
                          <p:cTn id="79" fill="hold">
                            <p:stCondLst>
                              <p:cond delay="0"/>
                            </p:stCondLst>
                            <p:childTnLst>
                              <p:par>
                                <p:cTn id="80" presetID="26" presetClass="emph" presetSubtype="0" fill="hold" grpId="1" nodeType="clickEffect">
                                  <p:stCondLst>
                                    <p:cond delay="0"/>
                                  </p:stCondLst>
                                  <p:childTnLst>
                                    <p:animEffect transition="out" filter="fade">
                                      <p:cBhvr>
                                        <p:cTn id="81" dur="500" tmFilter="0, 0; .2, .5; .8, .5; 1, 0"/>
                                        <p:tgtEl>
                                          <p:spTgt spid="8">
                                            <p:txEl>
                                              <p:pRg st="12" end="12"/>
                                            </p:txEl>
                                          </p:spTgt>
                                        </p:tgtEl>
                                      </p:cBhvr>
                                    </p:animEffect>
                                    <p:animScale>
                                      <p:cBhvr>
                                        <p:cTn id="82" dur="250" autoRev="1" fill="hold"/>
                                        <p:tgtEl>
                                          <p:spTgt spid="8">
                                            <p:txEl>
                                              <p:pRg st="12" end="12"/>
                                            </p:txEl>
                                          </p:spTgt>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26" presetClass="emph" presetSubtype="0" fill="hold" grpId="1" nodeType="clickEffect">
                                  <p:stCondLst>
                                    <p:cond delay="0"/>
                                  </p:stCondLst>
                                  <p:childTnLst>
                                    <p:animEffect transition="out" filter="fade">
                                      <p:cBhvr>
                                        <p:cTn id="86" dur="500" tmFilter="0, 0; .2, .5; .8, .5; 1, 0"/>
                                        <p:tgtEl>
                                          <p:spTgt spid="8">
                                            <p:txEl>
                                              <p:pRg st="13" end="13"/>
                                            </p:txEl>
                                          </p:spTgt>
                                        </p:tgtEl>
                                      </p:cBhvr>
                                    </p:animEffect>
                                    <p:animScale>
                                      <p:cBhvr>
                                        <p:cTn id="87" dur="250" autoRev="1" fill="hold"/>
                                        <p:tgtEl>
                                          <p:spTgt spid="8">
                                            <p:txEl>
                                              <p:pRg st="13" end="13"/>
                                            </p:txEl>
                                          </p:spTgt>
                                        </p:tgtEl>
                                      </p:cBhvr>
                                      <p:by x="105000" y="105000"/>
                                    </p:animScale>
                                  </p:childTnLst>
                                </p:cTn>
                              </p:par>
                            </p:childTnLst>
                          </p:cTn>
                        </p:par>
                      </p:childTnLst>
                    </p:cTn>
                  </p:par>
                  <p:par>
                    <p:cTn id="88" fill="hold">
                      <p:stCondLst>
                        <p:cond delay="indefinite"/>
                      </p:stCondLst>
                      <p:childTnLst>
                        <p:par>
                          <p:cTn id="89" fill="hold">
                            <p:stCondLst>
                              <p:cond delay="0"/>
                            </p:stCondLst>
                            <p:childTnLst>
                              <p:par>
                                <p:cTn id="90" presetID="26" presetClass="emph" presetSubtype="0" fill="hold" grpId="1" nodeType="clickEffect">
                                  <p:stCondLst>
                                    <p:cond delay="0"/>
                                  </p:stCondLst>
                                  <p:childTnLst>
                                    <p:animEffect transition="out" filter="fade">
                                      <p:cBhvr>
                                        <p:cTn id="91" dur="500" tmFilter="0, 0; .2, .5; .8, .5; 1, 0"/>
                                        <p:tgtEl>
                                          <p:spTgt spid="8">
                                            <p:txEl>
                                              <p:pRg st="14" end="14"/>
                                            </p:txEl>
                                          </p:spTgt>
                                        </p:tgtEl>
                                      </p:cBhvr>
                                    </p:animEffect>
                                    <p:animScale>
                                      <p:cBhvr>
                                        <p:cTn id="92" dur="250" autoRev="1" fill="hold"/>
                                        <p:tgtEl>
                                          <p:spTgt spid="8">
                                            <p:txEl>
                                              <p:pRg st="14" end="14"/>
                                            </p:txEl>
                                          </p:spTgt>
                                        </p:tgtEl>
                                      </p:cBhvr>
                                      <p:by x="105000" y="105000"/>
                                    </p:animScale>
                                  </p:childTnLst>
                                </p:cTn>
                              </p:par>
                            </p:childTnLst>
                          </p:cTn>
                        </p:par>
                      </p:childTnLst>
                    </p:cTn>
                  </p:par>
                  <p:par>
                    <p:cTn id="93" fill="hold">
                      <p:stCondLst>
                        <p:cond delay="indefinite"/>
                      </p:stCondLst>
                      <p:childTnLst>
                        <p:par>
                          <p:cTn id="94" fill="hold">
                            <p:stCondLst>
                              <p:cond delay="0"/>
                            </p:stCondLst>
                            <p:childTnLst>
                              <p:par>
                                <p:cTn id="95" presetID="7" presetClass="entr" presetSubtype="4" fill="hold"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0" fill="hold"/>
                                        <p:tgtEl>
                                          <p:spTgt spid="11"/>
                                        </p:tgtEl>
                                        <p:attrNameLst>
                                          <p:attrName>ppt_x</p:attrName>
                                        </p:attrNameLst>
                                      </p:cBhvr>
                                      <p:tavLst>
                                        <p:tav tm="0">
                                          <p:val>
                                            <p:strVal val="#ppt_x"/>
                                          </p:val>
                                        </p:tav>
                                        <p:tav tm="100000">
                                          <p:val>
                                            <p:strVal val="#ppt_x"/>
                                          </p:val>
                                        </p:tav>
                                      </p:tavLst>
                                    </p:anim>
                                    <p:anim calcmode="lin" valueType="num">
                                      <p:cBhvr additive="base">
                                        <p:cTn id="98"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6" presetClass="emph" presetSubtype="0" fill="hold" nodeType="clickEffect">
                                  <p:stCondLst>
                                    <p:cond delay="0"/>
                                  </p:stCondLst>
                                  <p:childTnLst>
                                    <p:animScale>
                                      <p:cBhvr>
                                        <p:cTn id="102" dur="2000" fill="hold"/>
                                        <p:tgtEl>
                                          <p:spTgt spid="11"/>
                                        </p:tgtEl>
                                      </p:cBhvr>
                                      <p:by x="150000" y="150000"/>
                                    </p:animScale>
                                  </p:childTnLst>
                                </p:cTn>
                              </p:par>
                            </p:childTnLst>
                          </p:cTn>
                        </p:par>
                      </p:childTnLst>
                    </p:cTn>
                  </p:par>
                  <p:par>
                    <p:cTn id="103" fill="hold">
                      <p:stCondLst>
                        <p:cond delay="indefinite"/>
                      </p:stCondLst>
                      <p:childTnLst>
                        <p:par>
                          <p:cTn id="104" fill="hold">
                            <p:stCondLst>
                              <p:cond delay="0"/>
                            </p:stCondLst>
                            <p:childTnLst>
                              <p:par>
                                <p:cTn id="105" presetID="9" presetClass="emph" presetSubtype="0" nodeType="clickEffect">
                                  <p:stCondLst>
                                    <p:cond delay="0"/>
                                  </p:stCondLst>
                                  <p:childTnLst>
                                    <p:set>
                                      <p:cBhvr rctx="PPT">
                                        <p:cTn id="106" dur="indefinite"/>
                                        <p:tgtEl>
                                          <p:spTgt spid="11"/>
                                        </p:tgtEl>
                                        <p:attrNameLst>
                                          <p:attrName>style.opacity</p:attrName>
                                        </p:attrNameLst>
                                      </p:cBhvr>
                                      <p:to>
                                        <p:strVal val="0.5"/>
                                      </p:to>
                                    </p:set>
                                    <p:animEffect filter="image" prLst="opacity: 0.5">
                                      <p:cBhvr rctx="IE">
                                        <p:cTn id="107" dur="indefinite"/>
                                        <p:tgtEl>
                                          <p:spTgt spid="11"/>
                                        </p:tgtEl>
                                      </p:cBhvr>
                                    </p:animEffect>
                                  </p:childTnLst>
                                </p:cTn>
                              </p:par>
                            </p:childTnLst>
                          </p:cTn>
                        </p:par>
                      </p:childTnLst>
                    </p:cTn>
                  </p:par>
                  <p:par>
                    <p:cTn id="108" fill="hold">
                      <p:stCondLst>
                        <p:cond delay="indefinite"/>
                      </p:stCondLst>
                      <p:childTnLst>
                        <p:par>
                          <p:cTn id="109" fill="hold">
                            <p:stCondLst>
                              <p:cond delay="0"/>
                            </p:stCondLst>
                            <p:childTnLst>
                              <p:par>
                                <p:cTn id="110" presetID="43" presetClass="entr" presetSubtype="0" fill="hold" grpId="2" nodeType="click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100"/>
                                        <p:tgtEl>
                                          <p:spTgt spid="7"/>
                                        </p:tgtEl>
                                      </p:cBhvr>
                                    </p:animEffect>
                                    <p:anim calcmode="lin" valueType="num">
                                      <p:cBhvr>
                                        <p:cTn id="113" dur="400" fill="hold"/>
                                        <p:tgtEl>
                                          <p:spTgt spid="7"/>
                                        </p:tgtEl>
                                        <p:attrNameLst>
                                          <p:attrName>ppt_x</p:attrName>
                                        </p:attrNameLst>
                                      </p:cBhvr>
                                      <p:tavLst>
                                        <p:tav tm="0">
                                          <p:val>
                                            <p:strVal val="#ppt_x"/>
                                          </p:val>
                                        </p:tav>
                                        <p:tav tm="100000">
                                          <p:val>
                                            <p:strVal val="#ppt_x"/>
                                          </p:val>
                                        </p:tav>
                                      </p:tavLst>
                                    </p:anim>
                                    <p:anim calcmode="lin" valueType="num">
                                      <p:cBhvr>
                                        <p:cTn id="114" dur="400" fill="hold"/>
                                        <p:tgtEl>
                                          <p:spTgt spid="7"/>
                                        </p:tgtEl>
                                        <p:attrNameLst>
                                          <p:attrName>ppt_y</p:attrName>
                                        </p:attrNameLst>
                                      </p:cBhvr>
                                      <p:tavLst>
                                        <p:tav tm="0">
                                          <p:val>
                                            <p:strVal val="#ppt_y+0.31"/>
                                          </p:val>
                                        </p:tav>
                                        <p:tav tm="100000">
                                          <p:val>
                                            <p:strVal val="#ppt_y+0.31"/>
                                          </p:val>
                                        </p:tav>
                                      </p:tavLst>
                                    </p:anim>
                                    <p:anim calcmode="lin" valueType="num">
                                      <p:cBhvr>
                                        <p:cTn id="115"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6"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8" presetClass="entr" presetSubtype="0" fill="hold" grpId="2" nodeType="clickEffect">
                                  <p:stCondLst>
                                    <p:cond delay="0"/>
                                  </p:stCondLst>
                                  <p:childTnLst>
                                    <p:set>
                                      <p:cBhvr>
                                        <p:cTn id="120" dur="1" fill="hold">
                                          <p:stCondLst>
                                            <p:cond delay="0"/>
                                          </p:stCondLst>
                                        </p:cTn>
                                        <p:tgtEl>
                                          <p:spTgt spid="8">
                                            <p:txEl>
                                              <p:pRg st="2" end="2"/>
                                            </p:txEl>
                                          </p:spTgt>
                                        </p:tgtEl>
                                        <p:attrNameLst>
                                          <p:attrName>style.visibility</p:attrName>
                                        </p:attrNameLst>
                                      </p:cBhvr>
                                      <p:to>
                                        <p:strVal val="visible"/>
                                      </p:to>
                                    </p:set>
                                    <p:anim calcmode="lin" valueType="num">
                                      <p:cBhvr>
                                        <p:cTn id="121" dur="15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22" dur="15000" fill="hold"/>
                                        <p:tgtEl>
                                          <p:spTgt spid="8">
                                            <p:txEl>
                                              <p:pRg st="2" end="2"/>
                                            </p:txEl>
                                          </p:spTgt>
                                        </p:tgtEl>
                                        <p:attrNameLst>
                                          <p:attrName>ppt_y</p:attrName>
                                        </p:attrNameLst>
                                      </p:cBhvr>
                                      <p:tavLst>
                                        <p:tav tm="0">
                                          <p:val>
                                            <p:strVal val="#ppt_y+1"/>
                                          </p:val>
                                        </p:tav>
                                        <p:tav tm="100000">
                                          <p:val>
                                            <p:strVal val="#ppt_y-1"/>
                                          </p:val>
                                        </p:tav>
                                      </p:tavLst>
                                    </p:anim>
                                  </p:childTnLst>
                                </p:cTn>
                              </p:par>
                              <p:par>
                                <p:cTn id="123" presetID="28" presetClass="entr" presetSubtype="0" fill="hold" grpId="2" nodeType="withEffect">
                                  <p:stCondLst>
                                    <p:cond delay="0"/>
                                  </p:stCondLst>
                                  <p:childTnLst>
                                    <p:set>
                                      <p:cBhvr>
                                        <p:cTn id="124" dur="1" fill="hold">
                                          <p:stCondLst>
                                            <p:cond delay="0"/>
                                          </p:stCondLst>
                                        </p:cTn>
                                        <p:tgtEl>
                                          <p:spTgt spid="8">
                                            <p:txEl>
                                              <p:pRg st="3" end="3"/>
                                            </p:txEl>
                                          </p:spTgt>
                                        </p:tgtEl>
                                        <p:attrNameLst>
                                          <p:attrName>style.visibility</p:attrName>
                                        </p:attrNameLst>
                                      </p:cBhvr>
                                      <p:to>
                                        <p:strVal val="visible"/>
                                      </p:to>
                                    </p:set>
                                    <p:anim calcmode="lin" valueType="num">
                                      <p:cBhvr>
                                        <p:cTn id="125" dur="15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26" dur="15000" fill="hold"/>
                                        <p:tgtEl>
                                          <p:spTgt spid="8">
                                            <p:txEl>
                                              <p:pRg st="3" end="3"/>
                                            </p:txEl>
                                          </p:spTgt>
                                        </p:tgtEl>
                                        <p:attrNameLst>
                                          <p:attrName>ppt_y</p:attrName>
                                        </p:attrNameLst>
                                      </p:cBhvr>
                                      <p:tavLst>
                                        <p:tav tm="0">
                                          <p:val>
                                            <p:strVal val="#ppt_y+1"/>
                                          </p:val>
                                        </p:tav>
                                        <p:tav tm="100000">
                                          <p:val>
                                            <p:strVal val="#ppt_y-1"/>
                                          </p:val>
                                        </p:tav>
                                      </p:tavLst>
                                    </p:anim>
                                  </p:childTnLst>
                                </p:cTn>
                              </p:par>
                              <p:par>
                                <p:cTn id="127" presetID="28" presetClass="entr" presetSubtype="0" fill="hold" grpId="2" nodeType="withEffect">
                                  <p:stCondLst>
                                    <p:cond delay="0"/>
                                  </p:stCondLst>
                                  <p:childTnLst>
                                    <p:set>
                                      <p:cBhvr>
                                        <p:cTn id="128" dur="1" fill="hold">
                                          <p:stCondLst>
                                            <p:cond delay="0"/>
                                          </p:stCondLst>
                                        </p:cTn>
                                        <p:tgtEl>
                                          <p:spTgt spid="8">
                                            <p:txEl>
                                              <p:pRg st="4" end="4"/>
                                            </p:txEl>
                                          </p:spTgt>
                                        </p:tgtEl>
                                        <p:attrNameLst>
                                          <p:attrName>style.visibility</p:attrName>
                                        </p:attrNameLst>
                                      </p:cBhvr>
                                      <p:to>
                                        <p:strVal val="visible"/>
                                      </p:to>
                                    </p:set>
                                    <p:anim calcmode="lin" valueType="num">
                                      <p:cBhvr>
                                        <p:cTn id="129" dur="15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30" dur="15000" fill="hold"/>
                                        <p:tgtEl>
                                          <p:spTgt spid="8">
                                            <p:txEl>
                                              <p:pRg st="4" end="4"/>
                                            </p:txEl>
                                          </p:spTgt>
                                        </p:tgtEl>
                                        <p:attrNameLst>
                                          <p:attrName>ppt_y</p:attrName>
                                        </p:attrNameLst>
                                      </p:cBhvr>
                                      <p:tavLst>
                                        <p:tav tm="0">
                                          <p:val>
                                            <p:strVal val="#ppt_y+1"/>
                                          </p:val>
                                        </p:tav>
                                        <p:tav tm="100000">
                                          <p:val>
                                            <p:strVal val="#ppt_y-1"/>
                                          </p:val>
                                        </p:tav>
                                      </p:tavLst>
                                    </p:anim>
                                  </p:childTnLst>
                                </p:cTn>
                              </p:par>
                              <p:par>
                                <p:cTn id="131" presetID="28" presetClass="entr" presetSubtype="0" fill="hold" grpId="2" nodeType="withEffect">
                                  <p:stCondLst>
                                    <p:cond delay="0"/>
                                  </p:stCondLst>
                                  <p:childTnLst>
                                    <p:set>
                                      <p:cBhvr>
                                        <p:cTn id="132" dur="1" fill="hold">
                                          <p:stCondLst>
                                            <p:cond delay="0"/>
                                          </p:stCondLst>
                                        </p:cTn>
                                        <p:tgtEl>
                                          <p:spTgt spid="8">
                                            <p:txEl>
                                              <p:pRg st="5" end="5"/>
                                            </p:txEl>
                                          </p:spTgt>
                                        </p:tgtEl>
                                        <p:attrNameLst>
                                          <p:attrName>style.visibility</p:attrName>
                                        </p:attrNameLst>
                                      </p:cBhvr>
                                      <p:to>
                                        <p:strVal val="visible"/>
                                      </p:to>
                                    </p:set>
                                    <p:anim calcmode="lin" valueType="num">
                                      <p:cBhvr>
                                        <p:cTn id="133" dur="15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34" dur="15000" fill="hold"/>
                                        <p:tgtEl>
                                          <p:spTgt spid="8">
                                            <p:txEl>
                                              <p:pRg st="5" end="5"/>
                                            </p:txEl>
                                          </p:spTgt>
                                        </p:tgtEl>
                                        <p:attrNameLst>
                                          <p:attrName>ppt_y</p:attrName>
                                        </p:attrNameLst>
                                      </p:cBhvr>
                                      <p:tavLst>
                                        <p:tav tm="0">
                                          <p:val>
                                            <p:strVal val="#ppt_y+1"/>
                                          </p:val>
                                        </p:tav>
                                        <p:tav tm="100000">
                                          <p:val>
                                            <p:strVal val="#ppt_y-1"/>
                                          </p:val>
                                        </p:tav>
                                      </p:tavLst>
                                    </p:anim>
                                  </p:childTnLst>
                                </p:cTn>
                              </p:par>
                              <p:par>
                                <p:cTn id="135" presetID="28" presetClass="entr" presetSubtype="0" fill="hold" grpId="2" nodeType="withEffect">
                                  <p:stCondLst>
                                    <p:cond delay="0"/>
                                  </p:stCondLst>
                                  <p:childTnLst>
                                    <p:set>
                                      <p:cBhvr>
                                        <p:cTn id="136" dur="1" fill="hold">
                                          <p:stCondLst>
                                            <p:cond delay="0"/>
                                          </p:stCondLst>
                                        </p:cTn>
                                        <p:tgtEl>
                                          <p:spTgt spid="8">
                                            <p:txEl>
                                              <p:pRg st="11" end="11"/>
                                            </p:txEl>
                                          </p:spTgt>
                                        </p:tgtEl>
                                        <p:attrNameLst>
                                          <p:attrName>style.visibility</p:attrName>
                                        </p:attrNameLst>
                                      </p:cBhvr>
                                      <p:to>
                                        <p:strVal val="visible"/>
                                      </p:to>
                                    </p:set>
                                    <p:anim calcmode="lin" valueType="num">
                                      <p:cBhvr>
                                        <p:cTn id="137" dur="15000" fill="hold"/>
                                        <p:tgtEl>
                                          <p:spTgt spid="8">
                                            <p:txEl>
                                              <p:pRg st="11" end="11"/>
                                            </p:txEl>
                                          </p:spTgt>
                                        </p:tgtEl>
                                        <p:attrNameLst>
                                          <p:attrName>ppt_x</p:attrName>
                                        </p:attrNameLst>
                                      </p:cBhvr>
                                      <p:tavLst>
                                        <p:tav tm="0">
                                          <p:val>
                                            <p:strVal val="#ppt_x"/>
                                          </p:val>
                                        </p:tav>
                                        <p:tav tm="100000">
                                          <p:val>
                                            <p:strVal val="#ppt_x"/>
                                          </p:val>
                                        </p:tav>
                                      </p:tavLst>
                                    </p:anim>
                                    <p:anim calcmode="lin" valueType="num">
                                      <p:cBhvr>
                                        <p:cTn id="138" dur="15000" fill="hold"/>
                                        <p:tgtEl>
                                          <p:spTgt spid="8">
                                            <p:txEl>
                                              <p:pRg st="11" end="11"/>
                                            </p:txEl>
                                          </p:spTgt>
                                        </p:tgtEl>
                                        <p:attrNameLst>
                                          <p:attrName>ppt_y</p:attrName>
                                        </p:attrNameLst>
                                      </p:cBhvr>
                                      <p:tavLst>
                                        <p:tav tm="0">
                                          <p:val>
                                            <p:strVal val="#ppt_y+1"/>
                                          </p:val>
                                        </p:tav>
                                        <p:tav tm="100000">
                                          <p:val>
                                            <p:strVal val="#ppt_y-1"/>
                                          </p:val>
                                        </p:tav>
                                      </p:tavLst>
                                    </p:anim>
                                  </p:childTnLst>
                                </p:cTn>
                              </p:par>
                              <p:par>
                                <p:cTn id="139" presetID="28" presetClass="entr" presetSubtype="0" fill="hold" grpId="2" nodeType="withEffect">
                                  <p:stCondLst>
                                    <p:cond delay="0"/>
                                  </p:stCondLst>
                                  <p:childTnLst>
                                    <p:set>
                                      <p:cBhvr>
                                        <p:cTn id="140" dur="1" fill="hold">
                                          <p:stCondLst>
                                            <p:cond delay="0"/>
                                          </p:stCondLst>
                                        </p:cTn>
                                        <p:tgtEl>
                                          <p:spTgt spid="8">
                                            <p:txEl>
                                              <p:pRg st="12" end="12"/>
                                            </p:txEl>
                                          </p:spTgt>
                                        </p:tgtEl>
                                        <p:attrNameLst>
                                          <p:attrName>style.visibility</p:attrName>
                                        </p:attrNameLst>
                                      </p:cBhvr>
                                      <p:to>
                                        <p:strVal val="visible"/>
                                      </p:to>
                                    </p:set>
                                    <p:anim calcmode="lin" valueType="num">
                                      <p:cBhvr>
                                        <p:cTn id="141" dur="15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142" dur="15000" fill="hold"/>
                                        <p:tgtEl>
                                          <p:spTgt spid="8">
                                            <p:txEl>
                                              <p:pRg st="12" end="12"/>
                                            </p:txEl>
                                          </p:spTgt>
                                        </p:tgtEl>
                                        <p:attrNameLst>
                                          <p:attrName>ppt_y</p:attrName>
                                        </p:attrNameLst>
                                      </p:cBhvr>
                                      <p:tavLst>
                                        <p:tav tm="0">
                                          <p:val>
                                            <p:strVal val="#ppt_y+1"/>
                                          </p:val>
                                        </p:tav>
                                        <p:tav tm="100000">
                                          <p:val>
                                            <p:strVal val="#ppt_y-1"/>
                                          </p:val>
                                        </p:tav>
                                      </p:tavLst>
                                    </p:anim>
                                  </p:childTnLst>
                                </p:cTn>
                              </p:par>
                              <p:par>
                                <p:cTn id="143" presetID="28" presetClass="entr" presetSubtype="0" fill="hold" grpId="2" nodeType="withEffect">
                                  <p:stCondLst>
                                    <p:cond delay="0"/>
                                  </p:stCondLst>
                                  <p:childTnLst>
                                    <p:set>
                                      <p:cBhvr>
                                        <p:cTn id="144" dur="1" fill="hold">
                                          <p:stCondLst>
                                            <p:cond delay="0"/>
                                          </p:stCondLst>
                                        </p:cTn>
                                        <p:tgtEl>
                                          <p:spTgt spid="8">
                                            <p:txEl>
                                              <p:pRg st="13" end="13"/>
                                            </p:txEl>
                                          </p:spTgt>
                                        </p:tgtEl>
                                        <p:attrNameLst>
                                          <p:attrName>style.visibility</p:attrName>
                                        </p:attrNameLst>
                                      </p:cBhvr>
                                      <p:to>
                                        <p:strVal val="visible"/>
                                      </p:to>
                                    </p:set>
                                    <p:anim calcmode="lin" valueType="num">
                                      <p:cBhvr>
                                        <p:cTn id="145" dur="15000" fill="hold"/>
                                        <p:tgtEl>
                                          <p:spTgt spid="8">
                                            <p:txEl>
                                              <p:pRg st="13" end="13"/>
                                            </p:txEl>
                                          </p:spTgt>
                                        </p:tgtEl>
                                        <p:attrNameLst>
                                          <p:attrName>ppt_x</p:attrName>
                                        </p:attrNameLst>
                                      </p:cBhvr>
                                      <p:tavLst>
                                        <p:tav tm="0">
                                          <p:val>
                                            <p:strVal val="#ppt_x"/>
                                          </p:val>
                                        </p:tav>
                                        <p:tav tm="100000">
                                          <p:val>
                                            <p:strVal val="#ppt_x"/>
                                          </p:val>
                                        </p:tav>
                                      </p:tavLst>
                                    </p:anim>
                                    <p:anim calcmode="lin" valueType="num">
                                      <p:cBhvr>
                                        <p:cTn id="146" dur="15000" fill="hold"/>
                                        <p:tgtEl>
                                          <p:spTgt spid="8">
                                            <p:txEl>
                                              <p:pRg st="13" end="13"/>
                                            </p:txEl>
                                          </p:spTgt>
                                        </p:tgtEl>
                                        <p:attrNameLst>
                                          <p:attrName>ppt_y</p:attrName>
                                        </p:attrNameLst>
                                      </p:cBhvr>
                                      <p:tavLst>
                                        <p:tav tm="0">
                                          <p:val>
                                            <p:strVal val="#ppt_y+1"/>
                                          </p:val>
                                        </p:tav>
                                        <p:tav tm="100000">
                                          <p:val>
                                            <p:strVal val="#ppt_y-1"/>
                                          </p:val>
                                        </p:tav>
                                      </p:tavLst>
                                    </p:anim>
                                  </p:childTnLst>
                                </p:cTn>
                              </p:par>
                              <p:par>
                                <p:cTn id="147" presetID="28" presetClass="entr" presetSubtype="0" fill="hold" grpId="2" nodeType="withEffect">
                                  <p:stCondLst>
                                    <p:cond delay="0"/>
                                  </p:stCondLst>
                                  <p:childTnLst>
                                    <p:set>
                                      <p:cBhvr>
                                        <p:cTn id="148" dur="1" fill="hold">
                                          <p:stCondLst>
                                            <p:cond delay="0"/>
                                          </p:stCondLst>
                                        </p:cTn>
                                        <p:tgtEl>
                                          <p:spTgt spid="8">
                                            <p:txEl>
                                              <p:pRg st="14" end="14"/>
                                            </p:txEl>
                                          </p:spTgt>
                                        </p:tgtEl>
                                        <p:attrNameLst>
                                          <p:attrName>style.visibility</p:attrName>
                                        </p:attrNameLst>
                                      </p:cBhvr>
                                      <p:to>
                                        <p:strVal val="visible"/>
                                      </p:to>
                                    </p:set>
                                    <p:anim calcmode="lin" valueType="num">
                                      <p:cBhvr>
                                        <p:cTn id="149" dur="15000" fill="hold"/>
                                        <p:tgtEl>
                                          <p:spTgt spid="8">
                                            <p:txEl>
                                              <p:pRg st="14" end="14"/>
                                            </p:txEl>
                                          </p:spTgt>
                                        </p:tgtEl>
                                        <p:attrNameLst>
                                          <p:attrName>ppt_x</p:attrName>
                                        </p:attrNameLst>
                                      </p:cBhvr>
                                      <p:tavLst>
                                        <p:tav tm="0">
                                          <p:val>
                                            <p:strVal val="#ppt_x"/>
                                          </p:val>
                                        </p:tav>
                                        <p:tav tm="100000">
                                          <p:val>
                                            <p:strVal val="#ppt_x"/>
                                          </p:val>
                                        </p:tav>
                                      </p:tavLst>
                                    </p:anim>
                                    <p:anim calcmode="lin" valueType="num">
                                      <p:cBhvr>
                                        <p:cTn id="150" dur="15000" fill="hold"/>
                                        <p:tgtEl>
                                          <p:spTgt spid="8">
                                            <p:txEl>
                                              <p:pRg st="14" end="14"/>
                                            </p:txEl>
                                          </p:spTgt>
                                        </p:tgtEl>
                                        <p:attrNameLst>
                                          <p:attrName>ppt_y</p:attrName>
                                        </p:attrNameLst>
                                      </p:cBhvr>
                                      <p:tavLst>
                                        <p:tav tm="0">
                                          <p:val>
                                            <p:strVal val="#ppt_y+1"/>
                                          </p:val>
                                        </p:tav>
                                        <p:tav tm="100000">
                                          <p:val>
                                            <p:strVal val="#ppt_y-1"/>
                                          </p:val>
                                        </p:tav>
                                      </p:tavLst>
                                    </p:anim>
                                  </p:childTnLst>
                                </p:cTn>
                              </p:par>
                              <p:par>
                                <p:cTn id="151" presetID="28" presetClass="entr" presetSubtype="0" fill="hold" nodeType="withEffect">
                                  <p:stCondLst>
                                    <p:cond delay="0"/>
                                  </p:stCondLst>
                                  <p:childTnLst>
                                    <p:set>
                                      <p:cBhvr>
                                        <p:cTn id="152" dur="1" fill="hold">
                                          <p:stCondLst>
                                            <p:cond delay="0"/>
                                          </p:stCondLst>
                                        </p:cTn>
                                        <p:tgtEl>
                                          <p:spTgt spid="11"/>
                                        </p:tgtEl>
                                        <p:attrNameLst>
                                          <p:attrName>style.visibility</p:attrName>
                                        </p:attrNameLst>
                                      </p:cBhvr>
                                      <p:to>
                                        <p:strVal val="visible"/>
                                      </p:to>
                                    </p:set>
                                    <p:anim calcmode="lin" valueType="num">
                                      <p:cBhvr>
                                        <p:cTn id="153" dur="15000" fill="hold"/>
                                        <p:tgtEl>
                                          <p:spTgt spid="11"/>
                                        </p:tgtEl>
                                        <p:attrNameLst>
                                          <p:attrName>ppt_x</p:attrName>
                                        </p:attrNameLst>
                                      </p:cBhvr>
                                      <p:tavLst>
                                        <p:tav tm="0">
                                          <p:val>
                                            <p:strVal val="#ppt_x"/>
                                          </p:val>
                                        </p:tav>
                                        <p:tav tm="100000">
                                          <p:val>
                                            <p:strVal val="#ppt_x"/>
                                          </p:val>
                                        </p:tav>
                                      </p:tavLst>
                                    </p:anim>
                                    <p:anim calcmode="lin" valueType="num">
                                      <p:cBhvr>
                                        <p:cTn id="154" dur="15000" fill="hold"/>
                                        <p:tgtEl>
                                          <p:spTgt spid="11"/>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build="p"/>
      <p:bldP spid="8" grpId="1" build="p"/>
      <p:bldP spid="8" grpId="2" build="allAtOnce"/>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28" y="214290"/>
            <a:ext cx="7467600" cy="714380"/>
          </a:xfrm>
        </p:spPr>
        <p:style>
          <a:lnRef idx="0">
            <a:schemeClr val="accent5"/>
          </a:lnRef>
          <a:fillRef idx="3">
            <a:schemeClr val="accent5"/>
          </a:fillRef>
          <a:effectRef idx="3">
            <a:schemeClr val="accent5"/>
          </a:effectRef>
          <a:fontRef idx="minor">
            <a:schemeClr val="lt1"/>
          </a:fontRef>
        </p:style>
        <p:txBody>
          <a:bodyPr>
            <a:normAutofit/>
          </a:bodyPr>
          <a:lstStyle/>
          <a:p>
            <a:r>
              <a:rPr lang="ar-SA" sz="2400" dirty="0" smtClean="0"/>
              <a:t>تعريف المجلس القومي للطفولة والأمومة لطفل الشارع </a:t>
            </a:r>
            <a:endParaRPr lang="ar-SA" sz="2400" dirty="0"/>
          </a:p>
        </p:txBody>
      </p:sp>
      <p:sp>
        <p:nvSpPr>
          <p:cNvPr id="3" name="عنصر نائب للمحتوى 2"/>
          <p:cNvSpPr>
            <a:spLocks noGrp="1"/>
          </p:cNvSpPr>
          <p:nvPr>
            <p:ph idx="1"/>
          </p:nvPr>
        </p:nvSpPr>
        <p:spPr>
          <a:xfrm>
            <a:off x="214282" y="1000108"/>
            <a:ext cx="8572560" cy="5572164"/>
          </a:xfrm>
        </p:spPr>
        <p:txBody>
          <a:bodyPr>
            <a:normAutofit/>
          </a:bodyPr>
          <a:lstStyle/>
          <a:p>
            <a:r>
              <a:rPr lang="ar-SA" sz="2000" dirty="0" smtClean="0">
                <a:solidFill>
                  <a:schemeClr val="bg1"/>
                </a:solidFill>
                <a:cs typeface="Akhbar MT" pitchFamily="2" charset="-78"/>
              </a:rPr>
              <a:t>هو ذلك الطفل الذي عجزت أسرته عن إشباع حاجاته الاساسيه </a:t>
            </a:r>
          </a:p>
          <a:p>
            <a:endParaRPr lang="ar-SA" sz="2000" dirty="0" smtClean="0">
              <a:solidFill>
                <a:schemeClr val="bg1"/>
              </a:solidFill>
              <a:cs typeface="Akhbar MT" pitchFamily="2" charset="-78"/>
            </a:endParaRPr>
          </a:p>
          <a:p>
            <a:pPr>
              <a:buFont typeface="Arial" pitchFamily="34" charset="0"/>
              <a:buChar char="•"/>
            </a:pPr>
            <a:r>
              <a:rPr lang="ar-SA" sz="2000" dirty="0" smtClean="0">
                <a:solidFill>
                  <a:schemeClr val="bg1"/>
                </a:solidFill>
                <a:cs typeface="Akhbar MT" pitchFamily="2" charset="-78"/>
              </a:rPr>
              <a:t>الجسمية</a:t>
            </a:r>
          </a:p>
          <a:p>
            <a:pPr>
              <a:buFont typeface="Arial" pitchFamily="34" charset="0"/>
              <a:buChar char="•"/>
            </a:pPr>
            <a:r>
              <a:rPr lang="ar-SA" sz="2000" dirty="0" smtClean="0">
                <a:solidFill>
                  <a:schemeClr val="bg1"/>
                </a:solidFill>
                <a:cs typeface="Akhbar MT" pitchFamily="2" charset="-78"/>
              </a:rPr>
              <a:t>النفسية</a:t>
            </a:r>
          </a:p>
          <a:p>
            <a:pPr>
              <a:buFont typeface="Arial" pitchFamily="34" charset="0"/>
              <a:buChar char="•"/>
            </a:pPr>
            <a:r>
              <a:rPr lang="ar-SA" sz="2000" dirty="0" smtClean="0">
                <a:solidFill>
                  <a:schemeClr val="bg1"/>
                </a:solidFill>
                <a:cs typeface="Akhbar MT" pitchFamily="2" charset="-78"/>
              </a:rPr>
              <a:t>الثقافية</a:t>
            </a:r>
          </a:p>
          <a:p>
            <a:pPr>
              <a:buFont typeface="Arial" pitchFamily="34" charset="0"/>
              <a:buChar char="•"/>
            </a:pPr>
            <a:r>
              <a:rPr lang="ar-SA" sz="2000" dirty="0" smtClean="0">
                <a:solidFill>
                  <a:schemeClr val="bg1"/>
                </a:solidFill>
                <a:cs typeface="Akhbar MT" pitchFamily="2" charset="-78"/>
              </a:rPr>
              <a:t>الصحية</a:t>
            </a:r>
          </a:p>
          <a:p>
            <a:pPr>
              <a:buFont typeface="Arial" pitchFamily="34" charset="0"/>
              <a:buChar char="•"/>
            </a:pPr>
            <a:r>
              <a:rPr lang="ar-SA" sz="2000" dirty="0" smtClean="0">
                <a:solidFill>
                  <a:schemeClr val="bg1"/>
                </a:solidFill>
                <a:cs typeface="Akhbar MT" pitchFamily="2" charset="-78"/>
              </a:rPr>
              <a:t>التعليمية</a:t>
            </a:r>
          </a:p>
          <a:p>
            <a:pPr>
              <a:buFont typeface="Arial" pitchFamily="34" charset="0"/>
              <a:buChar char="•"/>
            </a:pPr>
            <a:r>
              <a:rPr lang="ar-SA" sz="2000" dirty="0" smtClean="0">
                <a:solidFill>
                  <a:schemeClr val="bg1"/>
                </a:solidFill>
                <a:cs typeface="Akhbar MT" pitchFamily="2" charset="-78"/>
              </a:rPr>
              <a:t>الأمان والانتماء </a:t>
            </a:r>
          </a:p>
          <a:p>
            <a:pPr>
              <a:buFont typeface="Arial" pitchFamily="34" charset="0"/>
              <a:buChar char="•"/>
            </a:pPr>
            <a:r>
              <a:rPr lang="ar-SA" sz="2000" dirty="0" smtClean="0">
                <a:solidFill>
                  <a:schemeClr val="bg1"/>
                </a:solidFill>
                <a:cs typeface="Akhbar MT" pitchFamily="2" charset="-78"/>
              </a:rPr>
              <a:t>الغذائية </a:t>
            </a:r>
          </a:p>
          <a:p>
            <a:pPr>
              <a:buFont typeface="Arial" pitchFamily="34" charset="0"/>
              <a:buChar char="•"/>
            </a:pPr>
            <a:endParaRPr lang="ar-SA" sz="2000" dirty="0" smtClean="0">
              <a:solidFill>
                <a:schemeClr val="bg1"/>
              </a:solidFill>
              <a:cs typeface="Akhbar MT" pitchFamily="2" charset="-78"/>
            </a:endParaRPr>
          </a:p>
          <a:p>
            <a:pPr>
              <a:buFont typeface="Arial" pitchFamily="34" charset="0"/>
              <a:buChar char="•"/>
            </a:pPr>
            <a:endParaRPr lang="ar-SA" sz="2000" dirty="0" smtClean="0">
              <a:solidFill>
                <a:schemeClr val="bg1"/>
              </a:solidFill>
              <a:cs typeface="Akhbar MT" pitchFamily="2" charset="-78"/>
            </a:endParaRPr>
          </a:p>
          <a:p>
            <a:pPr>
              <a:buNone/>
            </a:pPr>
            <a:r>
              <a:rPr lang="ar-SA" sz="2000" dirty="0" smtClean="0">
                <a:solidFill>
                  <a:schemeClr val="bg1"/>
                </a:solidFill>
                <a:cs typeface="Akhbar MT" pitchFamily="2" charset="-78"/>
              </a:rPr>
              <a:t>والذي تربى في الشارع بعيدا عن أي نوع من أنواع الرعاية والحماية مما يعرضه للخطر والاستغلال والحرمان من الحصول على مقوماته الاساسيه </a:t>
            </a:r>
            <a:r>
              <a:rPr lang="ar-SA" sz="1100" dirty="0" smtClean="0">
                <a:solidFill>
                  <a:schemeClr val="bg1"/>
                </a:solidFill>
                <a:cs typeface="Akhbar MT" pitchFamily="2" charset="-78"/>
              </a:rPr>
              <a:t>(2)</a:t>
            </a:r>
          </a:p>
          <a:p>
            <a:endParaRPr lang="ar-SA" dirty="0" smtClean="0">
              <a:solidFill>
                <a:schemeClr val="bg1"/>
              </a:solidFill>
              <a:cs typeface="Akhbar MT" pitchFamily="2" charset="-78"/>
            </a:endParaRPr>
          </a:p>
        </p:txBody>
      </p:sp>
      <p:pic>
        <p:nvPicPr>
          <p:cNvPr id="4" name="صورة 3" descr="logo.jpg"/>
          <p:cNvPicPr>
            <a:picLocks noChangeAspect="1"/>
          </p:cNvPicPr>
          <p:nvPr/>
        </p:nvPicPr>
        <p:blipFill>
          <a:blip r:embed="rId2"/>
          <a:stretch>
            <a:fillRect/>
          </a:stretch>
        </p:blipFill>
        <p:spPr>
          <a:xfrm>
            <a:off x="2000232" y="1714488"/>
            <a:ext cx="4119590" cy="3089693"/>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3">
                                            <p:txEl>
                                              <p:pRg st="0" end="0"/>
                                            </p:txEl>
                                          </p:spTgt>
                                        </p:tgtEl>
                                        <p:attrNameLst>
                                          <p:attrName>ppt_x</p:attrName>
                                        </p:attrNameLst>
                                      </p:cBhvr>
                                    </p:anim>
                                    <p:anim from="0" to="-1.0" calcmode="lin" valueType="num">
                                      <p:cBhvr>
                                        <p:cTn id="16" dur="200" decel="50000" autoRev="1" fill="hold">
                                          <p:stCondLst>
                                            <p:cond delay="600"/>
                                          </p:stCondLst>
                                        </p:cTn>
                                        <p:tgtEl>
                                          <p:spTgt spid="3">
                                            <p:txEl>
                                              <p:pRg st="0" end="0"/>
                                            </p:txEl>
                                          </p:spTgt>
                                        </p:tgtEl>
                                        <p:attrNameLst>
                                          <p:attrName>xshear</p:attrName>
                                        </p:attrNameLst>
                                      </p:cBhvr>
                                    </p:anim>
                                    <p:animScale>
                                      <p:cBhvr>
                                        <p:cTn id="17" dur="200" decel="100000" autoRev="1" fill="hold">
                                          <p:stCondLst>
                                            <p:cond delay="600"/>
                                          </p:stCondLst>
                                        </p:cTn>
                                        <p:tgtEl>
                                          <p:spTgt spid="3">
                                            <p:txEl>
                                              <p:pRg st="0" end="0"/>
                                            </p:txEl>
                                          </p:spTgt>
                                        </p:tgtEl>
                                      </p:cBhvr>
                                      <p:from x="100000" y="100000"/>
                                      <p:to x="80000" y="100000"/>
                                    </p:animScale>
                                    <p:anim by="(#ppt_h/3+#ppt_w*0.1)" calcmode="lin" valueType="num">
                                      <p:cBhvr additive="sum">
                                        <p:cTn id="18"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3">
                                            <p:txEl>
                                              <p:pRg st="2" end="2"/>
                                            </p:txEl>
                                          </p:spTgt>
                                        </p:tgtEl>
                                        <p:attrNameLst>
                                          <p:attrName>ppt_x</p:attrName>
                                        </p:attrNameLst>
                                      </p:cBhvr>
                                    </p:anim>
                                    <p:anim from="0" to="-1.0" calcmode="lin" valueType="num">
                                      <p:cBhvr>
                                        <p:cTn id="24" dur="200" decel="50000" autoRev="1" fill="hold">
                                          <p:stCondLst>
                                            <p:cond delay="600"/>
                                          </p:stCondLst>
                                        </p:cTn>
                                        <p:tgtEl>
                                          <p:spTgt spid="3">
                                            <p:txEl>
                                              <p:pRg st="2" end="2"/>
                                            </p:txEl>
                                          </p:spTgt>
                                        </p:tgtEl>
                                        <p:attrNameLst>
                                          <p:attrName>xshear</p:attrName>
                                        </p:attrNameLst>
                                      </p:cBhvr>
                                    </p:anim>
                                    <p:animScale>
                                      <p:cBhvr>
                                        <p:cTn id="25" dur="200" decel="100000" autoRev="1" fill="hold">
                                          <p:stCondLst>
                                            <p:cond delay="600"/>
                                          </p:stCondLst>
                                        </p:cTn>
                                        <p:tgtEl>
                                          <p:spTgt spid="3">
                                            <p:txEl>
                                              <p:pRg st="2" end="2"/>
                                            </p:txEl>
                                          </p:spTgt>
                                        </p:tgtEl>
                                      </p:cBhvr>
                                      <p:from x="100000" y="100000"/>
                                      <p:to x="80000" y="100000"/>
                                    </p:animScale>
                                    <p:anim by="(#ppt_h/3+#ppt_w*0.1)" calcmode="lin" valueType="num">
                                      <p:cBhvr additive="sum">
                                        <p:cTn id="2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3">
                                            <p:txEl>
                                              <p:pRg st="3" end="3"/>
                                            </p:txEl>
                                          </p:spTgt>
                                        </p:tgtEl>
                                        <p:attrNameLst>
                                          <p:attrName>ppt_x</p:attrName>
                                        </p:attrNameLst>
                                      </p:cBhvr>
                                    </p:anim>
                                    <p:anim from="0" to="-1.0" calcmode="lin" valueType="num">
                                      <p:cBhvr>
                                        <p:cTn id="32" dur="200" decel="50000" autoRev="1" fill="hold">
                                          <p:stCondLst>
                                            <p:cond delay="600"/>
                                          </p:stCondLst>
                                        </p:cTn>
                                        <p:tgtEl>
                                          <p:spTgt spid="3">
                                            <p:txEl>
                                              <p:pRg st="3" end="3"/>
                                            </p:txEl>
                                          </p:spTgt>
                                        </p:tgtEl>
                                        <p:attrNameLst>
                                          <p:attrName>xshear</p:attrName>
                                        </p:attrNameLst>
                                      </p:cBhvr>
                                    </p:anim>
                                    <p:animScale>
                                      <p:cBhvr>
                                        <p:cTn id="33" dur="200" decel="100000" autoRev="1" fill="hold">
                                          <p:stCondLst>
                                            <p:cond delay="600"/>
                                          </p:stCondLst>
                                        </p:cTn>
                                        <p:tgtEl>
                                          <p:spTgt spid="3">
                                            <p:txEl>
                                              <p:pRg st="3" end="3"/>
                                            </p:txEl>
                                          </p:spTgt>
                                        </p:tgtEl>
                                      </p:cBhvr>
                                      <p:from x="100000" y="100000"/>
                                      <p:to x="80000" y="100000"/>
                                    </p:animScale>
                                    <p:anim by="(#ppt_h/3+#ppt_w*0.1)" calcmode="lin" valueType="num">
                                      <p:cBhvr additive="sum">
                                        <p:cTn id="3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3">
                                            <p:txEl>
                                              <p:pRg st="4" end="4"/>
                                            </p:txEl>
                                          </p:spTgt>
                                        </p:tgtEl>
                                        <p:attrNameLst>
                                          <p:attrName>ppt_x</p:attrName>
                                        </p:attrNameLst>
                                      </p:cBhvr>
                                    </p:anim>
                                    <p:anim from="0" to="-1.0" calcmode="lin" valueType="num">
                                      <p:cBhvr>
                                        <p:cTn id="40" dur="200" decel="50000" autoRev="1" fill="hold">
                                          <p:stCondLst>
                                            <p:cond delay="600"/>
                                          </p:stCondLst>
                                        </p:cTn>
                                        <p:tgtEl>
                                          <p:spTgt spid="3">
                                            <p:txEl>
                                              <p:pRg st="4" end="4"/>
                                            </p:txEl>
                                          </p:spTgt>
                                        </p:tgtEl>
                                        <p:attrNameLst>
                                          <p:attrName>xshear</p:attrName>
                                        </p:attrNameLst>
                                      </p:cBhvr>
                                    </p:anim>
                                    <p:animScale>
                                      <p:cBhvr>
                                        <p:cTn id="41" dur="200" decel="100000" autoRev="1" fill="hold">
                                          <p:stCondLst>
                                            <p:cond delay="600"/>
                                          </p:stCondLst>
                                        </p:cTn>
                                        <p:tgtEl>
                                          <p:spTgt spid="3">
                                            <p:txEl>
                                              <p:pRg st="4" end="4"/>
                                            </p:txEl>
                                          </p:spTgt>
                                        </p:tgtEl>
                                      </p:cBhvr>
                                      <p:from x="100000" y="100000"/>
                                      <p:to x="80000" y="100000"/>
                                    </p:animScale>
                                    <p:anim by="(#ppt_h/3+#ppt_w*0.1)" calcmode="lin" valueType="num">
                                      <p:cBhvr additive="sum">
                                        <p:cTn id="42"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3">
                                            <p:txEl>
                                              <p:pRg st="5" end="5"/>
                                            </p:txEl>
                                          </p:spTgt>
                                        </p:tgtEl>
                                        <p:attrNameLst>
                                          <p:attrName>ppt_x</p:attrName>
                                        </p:attrNameLst>
                                      </p:cBhvr>
                                    </p:anim>
                                    <p:anim from="0" to="-1.0" calcmode="lin" valueType="num">
                                      <p:cBhvr>
                                        <p:cTn id="48" dur="200" decel="50000" autoRev="1" fill="hold">
                                          <p:stCondLst>
                                            <p:cond delay="600"/>
                                          </p:stCondLst>
                                        </p:cTn>
                                        <p:tgtEl>
                                          <p:spTgt spid="3">
                                            <p:txEl>
                                              <p:pRg st="5" end="5"/>
                                            </p:txEl>
                                          </p:spTgt>
                                        </p:tgtEl>
                                        <p:attrNameLst>
                                          <p:attrName>xshear</p:attrName>
                                        </p:attrNameLst>
                                      </p:cBhvr>
                                    </p:anim>
                                    <p:animScale>
                                      <p:cBhvr>
                                        <p:cTn id="49" dur="200" decel="100000" autoRev="1" fill="hold">
                                          <p:stCondLst>
                                            <p:cond delay="600"/>
                                          </p:stCondLst>
                                        </p:cTn>
                                        <p:tgtEl>
                                          <p:spTgt spid="3">
                                            <p:txEl>
                                              <p:pRg st="5" end="5"/>
                                            </p:txEl>
                                          </p:spTgt>
                                        </p:tgtEl>
                                      </p:cBhvr>
                                      <p:from x="100000" y="100000"/>
                                      <p:to x="80000" y="100000"/>
                                    </p:animScale>
                                    <p:anim by="(#ppt_h/3+#ppt_w*0.1)" calcmode="lin" valueType="num">
                                      <p:cBhvr additive="sum">
                                        <p:cTn id="50"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3">
                                            <p:txEl>
                                              <p:pRg st="6" end="6"/>
                                            </p:txEl>
                                          </p:spTgt>
                                        </p:tgtEl>
                                        <p:attrNameLst>
                                          <p:attrName>ppt_x</p:attrName>
                                        </p:attrNameLst>
                                      </p:cBhvr>
                                    </p:anim>
                                    <p:anim from="0" to="-1.0" calcmode="lin" valueType="num">
                                      <p:cBhvr>
                                        <p:cTn id="56" dur="200" decel="50000" autoRev="1" fill="hold">
                                          <p:stCondLst>
                                            <p:cond delay="600"/>
                                          </p:stCondLst>
                                        </p:cTn>
                                        <p:tgtEl>
                                          <p:spTgt spid="3">
                                            <p:txEl>
                                              <p:pRg st="6" end="6"/>
                                            </p:txEl>
                                          </p:spTgt>
                                        </p:tgtEl>
                                        <p:attrNameLst>
                                          <p:attrName>xshear</p:attrName>
                                        </p:attrNameLst>
                                      </p:cBhvr>
                                    </p:anim>
                                    <p:animScale>
                                      <p:cBhvr>
                                        <p:cTn id="57" dur="200" decel="100000" autoRev="1" fill="hold">
                                          <p:stCondLst>
                                            <p:cond delay="600"/>
                                          </p:stCondLst>
                                        </p:cTn>
                                        <p:tgtEl>
                                          <p:spTgt spid="3">
                                            <p:txEl>
                                              <p:pRg st="6" end="6"/>
                                            </p:txEl>
                                          </p:spTgt>
                                        </p:tgtEl>
                                      </p:cBhvr>
                                      <p:from x="100000" y="100000"/>
                                      <p:to x="80000" y="100000"/>
                                    </p:animScale>
                                    <p:anim by="(#ppt_h/3+#ppt_w*0.1)" calcmode="lin" valueType="num">
                                      <p:cBhvr additive="sum">
                                        <p:cTn id="58"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from="(-#ppt_w/2)" to="(#ppt_x)" calcmode="lin" valueType="num">
                                      <p:cBhvr>
                                        <p:cTn id="63" dur="600" fill="hold">
                                          <p:stCondLst>
                                            <p:cond delay="0"/>
                                          </p:stCondLst>
                                        </p:cTn>
                                        <p:tgtEl>
                                          <p:spTgt spid="3">
                                            <p:txEl>
                                              <p:pRg st="7" end="7"/>
                                            </p:txEl>
                                          </p:spTgt>
                                        </p:tgtEl>
                                        <p:attrNameLst>
                                          <p:attrName>ppt_x</p:attrName>
                                        </p:attrNameLst>
                                      </p:cBhvr>
                                    </p:anim>
                                    <p:anim from="0" to="-1.0" calcmode="lin" valueType="num">
                                      <p:cBhvr>
                                        <p:cTn id="64" dur="200" decel="50000" autoRev="1" fill="hold">
                                          <p:stCondLst>
                                            <p:cond delay="600"/>
                                          </p:stCondLst>
                                        </p:cTn>
                                        <p:tgtEl>
                                          <p:spTgt spid="3">
                                            <p:txEl>
                                              <p:pRg st="7" end="7"/>
                                            </p:txEl>
                                          </p:spTgt>
                                        </p:tgtEl>
                                        <p:attrNameLst>
                                          <p:attrName>xshear</p:attrName>
                                        </p:attrNameLst>
                                      </p:cBhvr>
                                    </p:anim>
                                    <p:animScale>
                                      <p:cBhvr>
                                        <p:cTn id="65" dur="200" decel="100000" autoRev="1" fill="hold">
                                          <p:stCondLst>
                                            <p:cond delay="600"/>
                                          </p:stCondLst>
                                        </p:cTn>
                                        <p:tgtEl>
                                          <p:spTgt spid="3">
                                            <p:txEl>
                                              <p:pRg st="7" end="7"/>
                                            </p:txEl>
                                          </p:spTgt>
                                        </p:tgtEl>
                                      </p:cBhvr>
                                      <p:from x="100000" y="100000"/>
                                      <p:to x="80000" y="100000"/>
                                    </p:animScale>
                                    <p:anim by="(#ppt_h/3+#ppt_w*0.1)" calcmode="lin" valueType="num">
                                      <p:cBhvr additive="sum">
                                        <p:cTn id="66" dur="200" decel="100000" autoRev="1" fill="hold">
                                          <p:stCondLst>
                                            <p:cond delay="600"/>
                                          </p:stCondLst>
                                        </p:cTn>
                                        <p:tgtEl>
                                          <p:spTgt spid="3">
                                            <p:txEl>
                                              <p:pRg st="7" end="7"/>
                                            </p:txEl>
                                          </p:spTgt>
                                        </p:tgtEl>
                                        <p:attrNameLst>
                                          <p:attrName>ppt_x</p:attrName>
                                        </p:attrNameLst>
                                      </p:cBhvr>
                                    </p:anim>
                                  </p:childTnLst>
                                </p:cTn>
                              </p:par>
                            </p:childTnLst>
                          </p:cTn>
                        </p:par>
                      </p:childTnLst>
                    </p:cTn>
                  </p:par>
                  <p:par>
                    <p:cTn id="67" fill="hold">
                      <p:stCondLst>
                        <p:cond delay="indefinite"/>
                      </p:stCondLst>
                      <p:childTnLst>
                        <p:par>
                          <p:cTn id="68" fill="hold">
                            <p:stCondLst>
                              <p:cond delay="0"/>
                            </p:stCondLst>
                            <p:childTnLst>
                              <p:par>
                                <p:cTn id="69" presetID="34"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from="(-#ppt_w/2)" to="(#ppt_x)" calcmode="lin" valueType="num">
                                      <p:cBhvr>
                                        <p:cTn id="71" dur="600" fill="hold">
                                          <p:stCondLst>
                                            <p:cond delay="0"/>
                                          </p:stCondLst>
                                        </p:cTn>
                                        <p:tgtEl>
                                          <p:spTgt spid="3">
                                            <p:txEl>
                                              <p:pRg st="8" end="8"/>
                                            </p:txEl>
                                          </p:spTgt>
                                        </p:tgtEl>
                                        <p:attrNameLst>
                                          <p:attrName>ppt_x</p:attrName>
                                        </p:attrNameLst>
                                      </p:cBhvr>
                                    </p:anim>
                                    <p:anim from="0" to="-1.0" calcmode="lin" valueType="num">
                                      <p:cBhvr>
                                        <p:cTn id="72" dur="200" decel="50000" autoRev="1" fill="hold">
                                          <p:stCondLst>
                                            <p:cond delay="600"/>
                                          </p:stCondLst>
                                        </p:cTn>
                                        <p:tgtEl>
                                          <p:spTgt spid="3">
                                            <p:txEl>
                                              <p:pRg st="8" end="8"/>
                                            </p:txEl>
                                          </p:spTgt>
                                        </p:tgtEl>
                                        <p:attrNameLst>
                                          <p:attrName>xshear</p:attrName>
                                        </p:attrNameLst>
                                      </p:cBhvr>
                                    </p:anim>
                                    <p:animScale>
                                      <p:cBhvr>
                                        <p:cTn id="73" dur="200" decel="100000" autoRev="1" fill="hold">
                                          <p:stCondLst>
                                            <p:cond delay="600"/>
                                          </p:stCondLst>
                                        </p:cTn>
                                        <p:tgtEl>
                                          <p:spTgt spid="3">
                                            <p:txEl>
                                              <p:pRg st="8" end="8"/>
                                            </p:txEl>
                                          </p:spTgt>
                                        </p:tgtEl>
                                      </p:cBhvr>
                                      <p:from x="100000" y="100000"/>
                                      <p:to x="80000" y="100000"/>
                                    </p:animScale>
                                    <p:anim by="(#ppt_h/3+#ppt_w*0.1)" calcmode="lin" valueType="num">
                                      <p:cBhvr additive="sum">
                                        <p:cTn id="74" dur="200" decel="100000" autoRev="1" fill="hold">
                                          <p:stCondLst>
                                            <p:cond delay="600"/>
                                          </p:stCondLst>
                                        </p:cTn>
                                        <p:tgtEl>
                                          <p:spTgt spid="3">
                                            <p:txEl>
                                              <p:pRg st="8" end="8"/>
                                            </p:txEl>
                                          </p:spTgt>
                                        </p:tgtEl>
                                        <p:attrNameLst>
                                          <p:attrName>ppt_x</p:attrName>
                                        </p:attrNameLst>
                                      </p:cBhvr>
                                    </p:anim>
                                  </p:childTnLst>
                                </p:cTn>
                              </p:par>
                            </p:childTnLst>
                          </p:cTn>
                        </p:par>
                      </p:childTnLst>
                    </p:cTn>
                  </p:par>
                  <p:par>
                    <p:cTn id="75" fill="hold">
                      <p:stCondLst>
                        <p:cond delay="indefinite"/>
                      </p:stCondLst>
                      <p:childTnLst>
                        <p:par>
                          <p:cTn id="76" fill="hold">
                            <p:stCondLst>
                              <p:cond delay="0"/>
                            </p:stCondLst>
                            <p:childTnLst>
                              <p:par>
                                <p:cTn id="77" presetID="34" presetClass="entr" presetSubtype="0" fill="hold" grpId="0"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anim from="(-#ppt_w/2)" to="(#ppt_x)" calcmode="lin" valueType="num">
                                      <p:cBhvr>
                                        <p:cTn id="79" dur="600" fill="hold">
                                          <p:stCondLst>
                                            <p:cond delay="0"/>
                                          </p:stCondLst>
                                        </p:cTn>
                                        <p:tgtEl>
                                          <p:spTgt spid="3">
                                            <p:txEl>
                                              <p:pRg st="11" end="11"/>
                                            </p:txEl>
                                          </p:spTgt>
                                        </p:tgtEl>
                                        <p:attrNameLst>
                                          <p:attrName>ppt_x</p:attrName>
                                        </p:attrNameLst>
                                      </p:cBhvr>
                                    </p:anim>
                                    <p:anim from="0" to="-1.0" calcmode="lin" valueType="num">
                                      <p:cBhvr>
                                        <p:cTn id="80" dur="200" decel="50000" autoRev="1" fill="hold">
                                          <p:stCondLst>
                                            <p:cond delay="600"/>
                                          </p:stCondLst>
                                        </p:cTn>
                                        <p:tgtEl>
                                          <p:spTgt spid="3">
                                            <p:txEl>
                                              <p:pRg st="11" end="11"/>
                                            </p:txEl>
                                          </p:spTgt>
                                        </p:tgtEl>
                                        <p:attrNameLst>
                                          <p:attrName>xshear</p:attrName>
                                        </p:attrNameLst>
                                      </p:cBhvr>
                                    </p:anim>
                                    <p:animScale>
                                      <p:cBhvr>
                                        <p:cTn id="81" dur="200" decel="100000" autoRev="1" fill="hold">
                                          <p:stCondLst>
                                            <p:cond delay="600"/>
                                          </p:stCondLst>
                                        </p:cTn>
                                        <p:tgtEl>
                                          <p:spTgt spid="3">
                                            <p:txEl>
                                              <p:pRg st="11" end="11"/>
                                            </p:txEl>
                                          </p:spTgt>
                                        </p:tgtEl>
                                      </p:cBhvr>
                                      <p:from x="100000" y="100000"/>
                                      <p:to x="80000" y="100000"/>
                                    </p:animScale>
                                    <p:anim by="(#ppt_h/3+#ppt_w*0.1)" calcmode="lin" valueType="num">
                                      <p:cBhvr additive="sum">
                                        <p:cTn id="82" dur="200" decel="100000" autoRev="1" fill="hold">
                                          <p:stCondLst>
                                            <p:cond delay="600"/>
                                          </p:stCondLst>
                                        </p:cTn>
                                        <p:tgtEl>
                                          <p:spTgt spid="3">
                                            <p:txEl>
                                              <p:pRg st="11" end="11"/>
                                            </p:txEl>
                                          </p:spTgt>
                                        </p:tgtEl>
                                        <p:attrNameLst>
                                          <p:attrName>ppt_x</p:attrName>
                                        </p:attrNameLst>
                                      </p:cBhvr>
                                    </p:anim>
                                  </p:childTnLst>
                                </p:cTn>
                              </p:par>
                            </p:childTnLst>
                          </p:cTn>
                        </p:par>
                      </p:childTnLst>
                    </p:cTn>
                  </p:par>
                  <p:par>
                    <p:cTn id="83" fill="hold">
                      <p:stCondLst>
                        <p:cond delay="indefinite"/>
                      </p:stCondLst>
                      <p:childTnLst>
                        <p:par>
                          <p:cTn id="84" fill="hold">
                            <p:stCondLst>
                              <p:cond delay="0"/>
                            </p:stCondLst>
                            <p:childTnLst>
                              <p:par>
                                <p:cTn id="85" presetID="50" presetClass="entr" presetSubtype="0" decel="100000" fill="hold" nodeType="click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1000" fill="hold"/>
                                        <p:tgtEl>
                                          <p:spTgt spid="4"/>
                                        </p:tgtEl>
                                        <p:attrNameLst>
                                          <p:attrName>ppt_w</p:attrName>
                                        </p:attrNameLst>
                                      </p:cBhvr>
                                      <p:tavLst>
                                        <p:tav tm="0">
                                          <p:val>
                                            <p:strVal val="#ppt_w+.3"/>
                                          </p:val>
                                        </p:tav>
                                        <p:tav tm="100000">
                                          <p:val>
                                            <p:strVal val="#ppt_w"/>
                                          </p:val>
                                        </p:tav>
                                      </p:tavLst>
                                    </p:anim>
                                    <p:anim calcmode="lin" valueType="num">
                                      <p:cBhvr>
                                        <p:cTn id="88" dur="1000" fill="hold"/>
                                        <p:tgtEl>
                                          <p:spTgt spid="4"/>
                                        </p:tgtEl>
                                        <p:attrNameLst>
                                          <p:attrName>ppt_h</p:attrName>
                                        </p:attrNameLst>
                                      </p:cBhvr>
                                      <p:tavLst>
                                        <p:tav tm="0">
                                          <p:val>
                                            <p:strVal val="#ppt_h"/>
                                          </p:val>
                                        </p:tav>
                                        <p:tav tm="100000">
                                          <p:val>
                                            <p:strVal val="#ppt_h"/>
                                          </p:val>
                                        </p:tav>
                                      </p:tavLst>
                                    </p:anim>
                                    <p:animEffect transition="in" filter="fade">
                                      <p:cBhvr>
                                        <p:cTn id="8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6248" y="214290"/>
            <a:ext cx="4572032" cy="785818"/>
          </a:xfrm>
        </p:spPr>
        <p:style>
          <a:lnRef idx="0">
            <a:schemeClr val="accent5"/>
          </a:lnRef>
          <a:fillRef idx="3">
            <a:schemeClr val="accent5"/>
          </a:fillRef>
          <a:effectRef idx="3">
            <a:schemeClr val="accent5"/>
          </a:effectRef>
          <a:fontRef idx="minor">
            <a:schemeClr val="lt1"/>
          </a:fontRef>
        </p:style>
        <p:txBody>
          <a:bodyPr>
            <a:normAutofit/>
          </a:bodyPr>
          <a:lstStyle/>
          <a:p>
            <a:r>
              <a:rPr lang="ar-SA" sz="2800" dirty="0" smtClean="0"/>
              <a:t>حجم الظاهرة عالميا وعربيا .... </a:t>
            </a:r>
            <a:endParaRPr lang="ar-SA" sz="2800" dirty="0"/>
          </a:p>
        </p:txBody>
      </p:sp>
      <p:sp>
        <p:nvSpPr>
          <p:cNvPr id="3" name="عنصر نائب للمحتوى 2"/>
          <p:cNvSpPr>
            <a:spLocks noGrp="1"/>
          </p:cNvSpPr>
          <p:nvPr>
            <p:ph idx="1"/>
          </p:nvPr>
        </p:nvSpPr>
        <p:spPr>
          <a:xfrm>
            <a:off x="214282" y="1000108"/>
            <a:ext cx="8715436" cy="5429288"/>
          </a:xfrm>
        </p:spPr>
        <p:txBody>
          <a:bodyPr>
            <a:normAutofit/>
          </a:bodyPr>
          <a:lstStyle/>
          <a:p>
            <a:endParaRPr lang="ar-SA" sz="2000" dirty="0" smtClean="0">
              <a:solidFill>
                <a:schemeClr val="bg1"/>
              </a:solidFill>
              <a:cs typeface="Akhbar MT" pitchFamily="2" charset="-78"/>
            </a:endParaRPr>
          </a:p>
          <a:p>
            <a:r>
              <a:rPr lang="ar-SA" sz="2000" dirty="0" smtClean="0">
                <a:solidFill>
                  <a:schemeClr val="bg1"/>
                </a:solidFill>
                <a:cs typeface="Akhbar MT" pitchFamily="2" charset="-78"/>
              </a:rPr>
              <a:t>قدرت الأمم المتحدة حجم أطفال الشوارع عام 1981 بحوالي 40 مليون طفل شارع على الأقل في العالم </a:t>
            </a:r>
          </a:p>
          <a:p>
            <a:r>
              <a:rPr lang="ar-SA" sz="2000" dirty="0" smtClean="0">
                <a:solidFill>
                  <a:schemeClr val="bg1"/>
                </a:solidFill>
                <a:cs typeface="Akhbar MT" pitchFamily="2" charset="-78"/>
              </a:rPr>
              <a:t>منهم 25 مليون في دول أمريكا اللاتينية وخاصة البرازيل </a:t>
            </a:r>
          </a:p>
          <a:p>
            <a:r>
              <a:rPr lang="ar-SA" sz="2000" dirty="0" smtClean="0">
                <a:solidFill>
                  <a:schemeClr val="bg1"/>
                </a:solidFill>
                <a:cs typeface="Akhbar MT" pitchFamily="2" charset="-78"/>
              </a:rPr>
              <a:t>وفي تقرير المجلس الأوربي لعام 1994 أشار إلى وجود حوالي أربعون إلف طفل يهرب من أسرته سنويا في انجلترا حيث يتمركزون في المدن المزدحمة (3)</a:t>
            </a:r>
          </a:p>
          <a:p>
            <a:endParaRPr lang="ar-SA" sz="2000" dirty="0">
              <a:solidFill>
                <a:schemeClr val="bg1"/>
              </a:solidFill>
              <a:cs typeface="Akhbar MT" pitchFamily="2" charset="-78"/>
            </a:endParaRPr>
          </a:p>
        </p:txBody>
      </p:sp>
      <p:pic>
        <p:nvPicPr>
          <p:cNvPr id="4" name="صورة 3" descr="hebat-malek_com673b0799d7.jpg"/>
          <p:cNvPicPr>
            <a:picLocks noChangeAspect="1"/>
          </p:cNvPicPr>
          <p:nvPr/>
        </p:nvPicPr>
        <p:blipFill>
          <a:blip r:embed="rId2"/>
          <a:stretch>
            <a:fillRect/>
          </a:stretch>
        </p:blipFill>
        <p:spPr>
          <a:xfrm>
            <a:off x="4857752" y="3286124"/>
            <a:ext cx="3586162" cy="2689622"/>
          </a:xfrm>
          <a:prstGeom prst="rect">
            <a:avLst/>
          </a:prstGeom>
        </p:spPr>
      </p:pic>
      <p:pic>
        <p:nvPicPr>
          <p:cNvPr id="5" name="صورة 4" descr="130405010222770.jpg"/>
          <p:cNvPicPr>
            <a:picLocks noChangeAspect="1"/>
          </p:cNvPicPr>
          <p:nvPr/>
        </p:nvPicPr>
        <p:blipFill>
          <a:blip r:embed="rId3"/>
          <a:stretch>
            <a:fillRect/>
          </a:stretch>
        </p:blipFill>
        <p:spPr>
          <a:xfrm>
            <a:off x="928662" y="3286124"/>
            <a:ext cx="3571900" cy="2714644"/>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
                                        <p:tgtEl>
                                          <p:spTgt spid="3">
                                            <p:txEl>
                                              <p:pRg st="1" end="1"/>
                                            </p:txEl>
                                          </p:spTgt>
                                        </p:tgtEl>
                                      </p:cBhvr>
                                    </p:animEffect>
                                    <p:anim calcmode="lin" valueType="num">
                                      <p:cBhvr>
                                        <p:cTn id="13"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
                                        <p:tgtEl>
                                          <p:spTgt spid="3">
                                            <p:txEl>
                                              <p:pRg st="2" end="2"/>
                                            </p:txEl>
                                          </p:spTgt>
                                        </p:tgtEl>
                                      </p:cBhvr>
                                    </p:animEffect>
                                    <p:anim calcmode="lin" valueType="num">
                                      <p:cBhvr>
                                        <p:cTn id="22"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3" presetClass="entr" presetSubtype="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
                                        <p:tgtEl>
                                          <p:spTgt spid="3">
                                            <p:txEl>
                                              <p:pRg st="3" end="3"/>
                                            </p:txEl>
                                          </p:spTgt>
                                        </p:tgtEl>
                                      </p:cBhvr>
                                    </p:animEffect>
                                    <p:anim calcmode="lin" valueType="num">
                                      <p:cBhvr>
                                        <p:cTn id="31"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linds(horizontal)">
                                      <p:cBhvr>
                                        <p:cTn id="39" dur="500"/>
                                        <p:tgtEl>
                                          <p:spTgt spid="4"/>
                                        </p:tgtEl>
                                      </p:cBhvr>
                                    </p:animEffect>
                                  </p:childTnLst>
                                </p:cTn>
                              </p:par>
                              <p:par>
                                <p:cTn id="40" presetID="3" presetClass="entr" presetSubtype="1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71802" y="214290"/>
            <a:ext cx="5472154" cy="571504"/>
          </a:xfrm>
        </p:spPr>
        <p:style>
          <a:lnRef idx="0">
            <a:schemeClr val="accent5"/>
          </a:lnRef>
          <a:fillRef idx="3">
            <a:schemeClr val="accent5"/>
          </a:fillRef>
          <a:effectRef idx="3">
            <a:schemeClr val="accent5"/>
          </a:effectRef>
          <a:fontRef idx="minor">
            <a:schemeClr val="lt1"/>
          </a:fontRef>
        </p:style>
        <p:txBody>
          <a:bodyPr>
            <a:normAutofit/>
          </a:bodyPr>
          <a:lstStyle/>
          <a:p>
            <a:r>
              <a:rPr lang="ar-SA" sz="2400" dirty="0" smtClean="0"/>
              <a:t>الأسباب اللتي تدفع الطفل بالشارع .....</a:t>
            </a:r>
            <a:endParaRPr lang="ar-SA" sz="2400" dirty="0"/>
          </a:p>
        </p:txBody>
      </p:sp>
      <p:sp>
        <p:nvSpPr>
          <p:cNvPr id="3" name="عنصر نائب للمحتوى 2"/>
          <p:cNvSpPr>
            <a:spLocks noGrp="1"/>
          </p:cNvSpPr>
          <p:nvPr>
            <p:ph idx="1"/>
          </p:nvPr>
        </p:nvSpPr>
        <p:spPr>
          <a:xfrm>
            <a:off x="214282" y="857232"/>
            <a:ext cx="8715436" cy="5786478"/>
          </a:xfrm>
        </p:spPr>
        <p:txBody>
          <a:bodyPr>
            <a:normAutofit/>
          </a:bodyPr>
          <a:lstStyle/>
          <a:p>
            <a:r>
              <a:rPr lang="ar-SA" sz="1800" b="1" dirty="0" smtClean="0">
                <a:solidFill>
                  <a:schemeClr val="bg1"/>
                </a:solidFill>
                <a:cs typeface="Akhbar MT" pitchFamily="2" charset="-78"/>
              </a:rPr>
              <a:t>تتعدد الأسباب والعوامل ألمرتبطة بنمو ظاهرة أطفال الشوارع حيث تختلف من مجتمع إلى أخر ويمكن تقسيم تلك الأسباب والعوامل إلى عوامل مرتبطة بالمجتمع المتعايش معه الطفل وعوامل مرتبطة بالا سره وعوامل مرتبطة بالطفل ذاته</a:t>
            </a:r>
          </a:p>
          <a:p>
            <a:endParaRPr lang="ar-SA" sz="1800" b="1" dirty="0" smtClean="0">
              <a:solidFill>
                <a:schemeClr val="bg1"/>
              </a:solidFill>
              <a:cs typeface="Akhbar MT" pitchFamily="2" charset="-78"/>
            </a:endParaRPr>
          </a:p>
          <a:p>
            <a:r>
              <a:rPr lang="ar-SA" sz="1800" b="1" dirty="0" smtClean="0">
                <a:solidFill>
                  <a:schemeClr val="bg1"/>
                </a:solidFill>
                <a:cs typeface="Akhbar MT" pitchFamily="2" charset="-78"/>
              </a:rPr>
              <a:t>عوامل مرتبطة بالمجتمع :</a:t>
            </a:r>
          </a:p>
          <a:p>
            <a:endParaRPr lang="ar-SA" sz="1800" b="1" dirty="0" smtClean="0">
              <a:solidFill>
                <a:schemeClr val="bg1"/>
              </a:solidFill>
              <a:cs typeface="Akhbar MT" pitchFamily="2" charset="-78"/>
            </a:endParaRPr>
          </a:p>
          <a:p>
            <a:pPr marL="550926" indent="-514350">
              <a:buFont typeface="+mj-lt"/>
              <a:buAutoNum type="arabicPeriod"/>
            </a:pPr>
            <a:r>
              <a:rPr lang="ar-SA" sz="1800" dirty="0" smtClean="0">
                <a:solidFill>
                  <a:schemeClr val="bg1"/>
                </a:solidFill>
                <a:cs typeface="Akhbar MT" pitchFamily="2" charset="-78"/>
              </a:rPr>
              <a:t>ارتفاع معدلات الفقر , انخفاض مستوى دخل الفرد </a:t>
            </a:r>
          </a:p>
          <a:p>
            <a:pPr marL="550926" indent="-514350">
              <a:buFont typeface="+mj-lt"/>
              <a:buAutoNum type="arabicPeriod"/>
            </a:pPr>
            <a:r>
              <a:rPr lang="ar-SA" sz="1800" dirty="0" smtClean="0">
                <a:solidFill>
                  <a:schemeClr val="bg1"/>
                </a:solidFill>
                <a:cs typeface="Akhbar MT" pitchFamily="2" charset="-78"/>
              </a:rPr>
              <a:t>ازدياد حدة البطالة </a:t>
            </a:r>
          </a:p>
          <a:p>
            <a:pPr marL="550926" indent="-514350">
              <a:buFont typeface="+mj-lt"/>
              <a:buAutoNum type="arabicPeriod"/>
            </a:pPr>
            <a:r>
              <a:rPr lang="ar-SA" sz="1800" dirty="0" smtClean="0">
                <a:solidFill>
                  <a:schemeClr val="bg1"/>
                </a:solidFill>
                <a:cs typeface="Akhbar MT" pitchFamily="2" charset="-78"/>
              </a:rPr>
              <a:t>الهجرة الداخلية من الريف إلى المدن </a:t>
            </a:r>
          </a:p>
          <a:p>
            <a:pPr marL="550926" indent="-514350">
              <a:buFont typeface="+mj-lt"/>
              <a:buAutoNum type="arabicPeriod"/>
            </a:pPr>
            <a:r>
              <a:rPr lang="ar-SA" sz="1800" dirty="0" smtClean="0">
                <a:solidFill>
                  <a:schemeClr val="bg1"/>
                </a:solidFill>
                <a:cs typeface="Akhbar MT" pitchFamily="2" charset="-78"/>
              </a:rPr>
              <a:t>تهميش بعض شرائح المجتمع نتيجة لظروف اقتصاديه أو اجتماعية </a:t>
            </a:r>
          </a:p>
          <a:p>
            <a:pPr marL="550926" indent="-514350">
              <a:buFont typeface="+mj-lt"/>
              <a:buAutoNum type="arabicPeriod"/>
            </a:pPr>
            <a:r>
              <a:rPr lang="ar-SA" sz="1800" dirty="0" smtClean="0">
                <a:solidFill>
                  <a:schemeClr val="bg1"/>
                </a:solidFill>
                <a:cs typeface="Akhbar MT" pitchFamily="2" charset="-78"/>
              </a:rPr>
              <a:t>ضعف البنية المؤسسية الخدمية سواء الحكومية أو الاهليه</a:t>
            </a:r>
          </a:p>
          <a:p>
            <a:pPr marL="550926" indent="-514350">
              <a:buFont typeface="+mj-lt"/>
              <a:buAutoNum type="arabicPeriod"/>
            </a:pPr>
            <a:endParaRPr lang="ar-SA" sz="1800" dirty="0" smtClean="0">
              <a:solidFill>
                <a:schemeClr val="bg1"/>
              </a:solidFill>
              <a:cs typeface="Akhbar MT" pitchFamily="2" charset="-78"/>
            </a:endParaRPr>
          </a:p>
          <a:p>
            <a:pPr marL="550926" indent="-514350">
              <a:buNone/>
            </a:pPr>
            <a:r>
              <a:rPr lang="ar-SA" sz="1800" b="1" dirty="0" smtClean="0">
                <a:solidFill>
                  <a:schemeClr val="bg1"/>
                </a:solidFill>
                <a:cs typeface="Akhbar MT" pitchFamily="2" charset="-78"/>
              </a:rPr>
              <a:t>     </a:t>
            </a:r>
            <a:endParaRPr lang="ar-SA" sz="1800" dirty="0" smtClean="0">
              <a:solidFill>
                <a:schemeClr val="bg1"/>
              </a:solidFill>
              <a:cs typeface="Akhbar MT" pitchFamily="2" charset="-78"/>
            </a:endParaRPr>
          </a:p>
        </p:txBody>
      </p:sp>
      <p:pic>
        <p:nvPicPr>
          <p:cNvPr id="4" name="صورة 3" descr="1360752867.jpg"/>
          <p:cNvPicPr>
            <a:picLocks noChangeAspect="1"/>
          </p:cNvPicPr>
          <p:nvPr/>
        </p:nvPicPr>
        <p:blipFill>
          <a:blip r:embed="rId2"/>
          <a:stretch>
            <a:fillRect/>
          </a:stretch>
        </p:blipFill>
        <p:spPr>
          <a:xfrm>
            <a:off x="214282" y="1714488"/>
            <a:ext cx="4071966" cy="3071834"/>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4"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2"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0"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9" presetClass="entr" presetSubtype="0" decel="100000" fill="hold" grpId="0"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8" dur="500" fill="hold"/>
                                        <p:tgtEl>
                                          <p:spTgt spid="3">
                                            <p:txEl>
                                              <p:pRg st="6" end="6"/>
                                            </p:txEl>
                                          </p:spTgt>
                                        </p:tgtEl>
                                        <p:attrNameLst>
                                          <p:attrName>style.rotation</p:attrName>
                                        </p:attrNameLst>
                                      </p:cBhvr>
                                      <p:tavLst>
                                        <p:tav tm="0">
                                          <p:val>
                                            <p:fltVal val="360"/>
                                          </p:val>
                                        </p:tav>
                                        <p:tav tm="100000">
                                          <p:val>
                                            <p:fltVal val="0"/>
                                          </p:val>
                                        </p:tav>
                                      </p:tavLst>
                                    </p:anim>
                                    <p:animEffect transition="in" filter="fade">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p:cTn id="54"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6" dur="500" fill="hold"/>
                                        <p:tgtEl>
                                          <p:spTgt spid="3">
                                            <p:txEl>
                                              <p:pRg st="7" end="7"/>
                                            </p:txEl>
                                          </p:spTgt>
                                        </p:tgtEl>
                                        <p:attrNameLst>
                                          <p:attrName>style.rotation</p:attrName>
                                        </p:attrNameLst>
                                      </p:cBhvr>
                                      <p:tavLst>
                                        <p:tav tm="0">
                                          <p:val>
                                            <p:fltVal val="360"/>
                                          </p:val>
                                        </p:tav>
                                        <p:tav tm="100000">
                                          <p:val>
                                            <p:fltVal val="0"/>
                                          </p:val>
                                        </p:tav>
                                      </p:tavLst>
                                    </p:anim>
                                    <p:animEffect transition="in" filter="fade">
                                      <p:cBhvr>
                                        <p:cTn id="57" dur="500"/>
                                        <p:tgtEl>
                                          <p:spTgt spid="3">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9" presetClass="entr" presetSubtype="0" decel="100000" fill="hold" grpId="0" nodeType="click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 calcmode="lin" valueType="num">
                                      <p:cBhvr>
                                        <p:cTn id="62"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4" dur="500" fill="hold"/>
                                        <p:tgtEl>
                                          <p:spTgt spid="3">
                                            <p:txEl>
                                              <p:pRg st="8" end="8"/>
                                            </p:txEl>
                                          </p:spTgt>
                                        </p:tgtEl>
                                        <p:attrNameLst>
                                          <p:attrName>style.rotation</p:attrName>
                                        </p:attrNameLst>
                                      </p:cBhvr>
                                      <p:tavLst>
                                        <p:tav tm="0">
                                          <p:val>
                                            <p:fltVal val="360"/>
                                          </p:val>
                                        </p:tav>
                                        <p:tav tm="100000">
                                          <p:val>
                                            <p:fltVal val="0"/>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49" presetClass="entr" presetSubtype="0" decel="10000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72" dur="500" fill="hold"/>
                                        <p:tgtEl>
                                          <p:spTgt spid="3">
                                            <p:txEl>
                                              <p:pRg st="10" end="10"/>
                                            </p:txEl>
                                          </p:spTgt>
                                        </p:tgtEl>
                                        <p:attrNameLst>
                                          <p:attrName>style.rotation</p:attrName>
                                        </p:attrNameLst>
                                      </p:cBhvr>
                                      <p:tavLst>
                                        <p:tav tm="0">
                                          <p:val>
                                            <p:fltVal val="360"/>
                                          </p:val>
                                        </p:tav>
                                        <p:tav tm="100000">
                                          <p:val>
                                            <p:fltVal val="0"/>
                                          </p:val>
                                        </p:tav>
                                      </p:tavLst>
                                    </p:anim>
                                    <p:animEffect transition="in" filter="fade">
                                      <p:cBhvr>
                                        <p:cTn id="73" dur="500"/>
                                        <p:tgtEl>
                                          <p:spTgt spid="3">
                                            <p:txEl>
                                              <p:pRg st="10" end="1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4" presetClass="entr" presetSubtype="0" accel="100000" fill="hold" nodeType="click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strVal val="#ppt_w*0.05"/>
                                          </p:val>
                                        </p:tav>
                                        <p:tav tm="100000">
                                          <p:val>
                                            <p:strVal val="#ppt_w"/>
                                          </p:val>
                                        </p:tav>
                                      </p:tavLst>
                                    </p:anim>
                                    <p:anim calcmode="lin" valueType="num">
                                      <p:cBhvr>
                                        <p:cTn id="79" dur="500" fill="hold"/>
                                        <p:tgtEl>
                                          <p:spTgt spid="4"/>
                                        </p:tgtEl>
                                        <p:attrNameLst>
                                          <p:attrName>ppt_h</p:attrName>
                                        </p:attrNameLst>
                                      </p:cBhvr>
                                      <p:tavLst>
                                        <p:tav tm="0">
                                          <p:val>
                                            <p:strVal val="#ppt_h"/>
                                          </p:val>
                                        </p:tav>
                                        <p:tav tm="100000">
                                          <p:val>
                                            <p:strVal val="#ppt_h"/>
                                          </p:val>
                                        </p:tav>
                                      </p:tavLst>
                                    </p:anim>
                                    <p:anim calcmode="lin" valueType="num">
                                      <p:cBhvr>
                                        <p:cTn id="80" dur="500" fill="hold"/>
                                        <p:tgtEl>
                                          <p:spTgt spid="4"/>
                                        </p:tgtEl>
                                        <p:attrNameLst>
                                          <p:attrName>ppt_x</p:attrName>
                                        </p:attrNameLst>
                                      </p:cBhvr>
                                      <p:tavLst>
                                        <p:tav tm="0">
                                          <p:val>
                                            <p:strVal val="#ppt_x-.2"/>
                                          </p:val>
                                        </p:tav>
                                        <p:tav tm="100000">
                                          <p:val>
                                            <p:strVal val="#ppt_x"/>
                                          </p:val>
                                        </p:tav>
                                      </p:tavLst>
                                    </p:anim>
                                    <p:anim calcmode="lin" valueType="num">
                                      <p:cBhvr>
                                        <p:cTn id="81" dur="500" fill="hold"/>
                                        <p:tgtEl>
                                          <p:spTgt spid="4"/>
                                        </p:tgtEl>
                                        <p:attrNameLst>
                                          <p:attrName>ppt_y</p:attrName>
                                        </p:attrNameLst>
                                      </p:cBhvr>
                                      <p:tavLst>
                                        <p:tav tm="0">
                                          <p:val>
                                            <p:strVal val="#ppt_y"/>
                                          </p:val>
                                        </p:tav>
                                        <p:tav tm="100000">
                                          <p:val>
                                            <p:strVal val="#ppt_y"/>
                                          </p:val>
                                        </p:tav>
                                      </p:tavLst>
                                    </p:anim>
                                    <p:animEffect transition="in" filter="fade">
                                      <p:cBhvr>
                                        <p:cTn id="8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marL="550926" indent="-514350">
              <a:buNone/>
            </a:pPr>
            <a:r>
              <a:rPr lang="ar-SA" sz="3200" b="1" dirty="0" smtClean="0">
                <a:solidFill>
                  <a:schemeClr val="bg1"/>
                </a:solidFill>
                <a:cs typeface="Akhbar MT" pitchFamily="2" charset="-78"/>
              </a:rPr>
              <a:t>عوامل مرتبطة بالأسرة :</a:t>
            </a:r>
          </a:p>
          <a:p>
            <a:pPr marL="550926" indent="-514350">
              <a:buNone/>
            </a:pPr>
            <a:endParaRPr lang="ar-SA" sz="3200" b="1" dirty="0" smtClean="0">
              <a:solidFill>
                <a:schemeClr val="bg1"/>
              </a:solidFill>
              <a:cs typeface="Akhbar MT" pitchFamily="2" charset="-78"/>
            </a:endParaRPr>
          </a:p>
          <a:p>
            <a:pPr marL="550926" indent="-514350">
              <a:buFont typeface="+mj-lt"/>
              <a:buAutoNum type="arabicPeriod"/>
            </a:pPr>
            <a:r>
              <a:rPr lang="ar-SA" sz="3200" dirty="0" smtClean="0">
                <a:solidFill>
                  <a:schemeClr val="bg1"/>
                </a:solidFill>
                <a:cs typeface="Akhbar MT" pitchFamily="2" charset="-78"/>
              </a:rPr>
              <a:t>التفكك الأسري بسبب الطلاق أو الهجرة أو وفاة الأب أو الأم أو غياب أو سجن احدهما أو كلاهما</a:t>
            </a:r>
          </a:p>
          <a:p>
            <a:pPr marL="550926" indent="-514350">
              <a:buFont typeface="+mj-lt"/>
              <a:buAutoNum type="arabicPeriod"/>
            </a:pPr>
            <a:r>
              <a:rPr lang="ar-SA" sz="3200" dirty="0" smtClean="0">
                <a:solidFill>
                  <a:schemeClr val="bg1"/>
                </a:solidFill>
                <a:cs typeface="Akhbar MT" pitchFamily="2" charset="-78"/>
              </a:rPr>
              <a:t>عدم قدرة عائل الأسرة على العمل والتكسب للإنفاق أو زواج الأب من أخرى أو زواج الأم بعد الطلاق </a:t>
            </a:r>
          </a:p>
          <a:p>
            <a:pPr marL="550926" indent="-514350">
              <a:buFont typeface="+mj-lt"/>
              <a:buAutoNum type="arabicPeriod"/>
            </a:pPr>
            <a:r>
              <a:rPr lang="ar-SA" sz="3200" dirty="0" smtClean="0">
                <a:solidFill>
                  <a:schemeClr val="bg1"/>
                </a:solidFill>
                <a:cs typeface="Akhbar MT" pitchFamily="2" charset="-78"/>
              </a:rPr>
              <a:t>سوء معاملة الطفل بصورة متكررة وتعرض الطفل للعنف سواء بالا سره أو العمل أو بالشارع من الأقارب </a:t>
            </a:r>
          </a:p>
          <a:p>
            <a:pPr marL="550926" indent="-514350">
              <a:buFont typeface="+mj-lt"/>
              <a:buAutoNum type="arabicPeriod"/>
            </a:pPr>
            <a:r>
              <a:rPr lang="ar-SA" sz="3200" dirty="0" smtClean="0">
                <a:solidFill>
                  <a:schemeClr val="bg1"/>
                </a:solidFill>
                <a:cs typeface="Akhbar MT" pitchFamily="2" charset="-78"/>
              </a:rPr>
              <a:t>جهل الأسرة بأساليب التربية وعدم قدرة الأسرة على إشباع احتياجات الطفل الأساسية</a:t>
            </a:r>
          </a:p>
          <a:p>
            <a:endParaRPr lang="ar-SA" dirty="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4942" y="214290"/>
            <a:ext cx="3786214" cy="714380"/>
          </a:xfrm>
        </p:spPr>
        <p:style>
          <a:lnRef idx="0">
            <a:schemeClr val="accent5"/>
          </a:lnRef>
          <a:fillRef idx="3">
            <a:schemeClr val="accent5"/>
          </a:fillRef>
          <a:effectRef idx="3">
            <a:schemeClr val="accent5"/>
          </a:effectRef>
          <a:fontRef idx="minor">
            <a:schemeClr val="lt1"/>
          </a:fontRef>
        </p:style>
        <p:txBody>
          <a:bodyPr>
            <a:normAutofit/>
          </a:bodyPr>
          <a:lstStyle/>
          <a:p>
            <a:r>
              <a:rPr lang="ar-SA" sz="2800" dirty="0" smtClean="0"/>
              <a:t>عوامل متعلقة بالطفل :</a:t>
            </a:r>
            <a:endParaRPr lang="ar-SA" sz="2800" dirty="0"/>
          </a:p>
        </p:txBody>
      </p:sp>
      <p:sp>
        <p:nvSpPr>
          <p:cNvPr id="3" name="عنصر نائب للمحتوى 2"/>
          <p:cNvSpPr>
            <a:spLocks noGrp="1"/>
          </p:cNvSpPr>
          <p:nvPr>
            <p:ph idx="1"/>
          </p:nvPr>
        </p:nvSpPr>
        <p:spPr>
          <a:xfrm>
            <a:off x="500034" y="1285860"/>
            <a:ext cx="8429716" cy="4572056"/>
          </a:xfrm>
        </p:spPr>
        <p:txBody>
          <a:bodyPr>
            <a:normAutofit/>
          </a:bodyPr>
          <a:lstStyle/>
          <a:p>
            <a:pPr marL="550926" indent="-514350">
              <a:buFont typeface="+mj-lt"/>
              <a:buAutoNum type="arabicPeriod"/>
            </a:pPr>
            <a:r>
              <a:rPr lang="ar-SA" sz="2000" dirty="0" smtClean="0">
                <a:solidFill>
                  <a:schemeClr val="bg1"/>
                </a:solidFill>
                <a:cs typeface="Akhbar MT" pitchFamily="2" charset="-78"/>
              </a:rPr>
              <a:t>رغبة الطفل في عدم التقيد بروتين محدد والحرية وحب مغامرة الطفل المرتبطة بمجتمع الشارع </a:t>
            </a:r>
          </a:p>
          <a:p>
            <a:pPr marL="550926" indent="-514350">
              <a:buFont typeface="+mj-lt"/>
              <a:buAutoNum type="arabicPeriod"/>
            </a:pPr>
            <a:r>
              <a:rPr lang="ar-SA" sz="2000" dirty="0" smtClean="0">
                <a:solidFill>
                  <a:schemeClr val="bg1"/>
                </a:solidFill>
                <a:cs typeface="Akhbar MT" pitchFamily="2" charset="-78"/>
              </a:rPr>
              <a:t>مرور الطفل بأزمات نفسية حادة تدفعه لترك الأسرة </a:t>
            </a:r>
          </a:p>
          <a:p>
            <a:pPr marL="550926" indent="-514350">
              <a:buFont typeface="+mj-lt"/>
              <a:buAutoNum type="arabicPeriod"/>
            </a:pPr>
            <a:r>
              <a:rPr lang="ar-SA" sz="2000" dirty="0" smtClean="0">
                <a:solidFill>
                  <a:schemeClr val="bg1"/>
                </a:solidFill>
                <a:cs typeface="Akhbar MT" pitchFamily="2" charset="-78"/>
              </a:rPr>
              <a:t>تأثيرات الأقران أو مجتمع الأصدقاء </a:t>
            </a:r>
          </a:p>
          <a:p>
            <a:pPr marL="550926" indent="-514350">
              <a:buFont typeface="+mj-lt"/>
              <a:buAutoNum type="arabicPeriod"/>
            </a:pPr>
            <a:r>
              <a:rPr lang="ar-SA" sz="2000" dirty="0" smtClean="0">
                <a:solidFill>
                  <a:schemeClr val="bg1"/>
                </a:solidFill>
                <a:cs typeface="Akhbar MT" pitchFamily="2" charset="-78"/>
              </a:rPr>
              <a:t>التسرب في التعليم خاصة بين الإناث وانخفاض المستوى التعليمي للأسرة وعدم تقديرها لأهمية التعليم </a:t>
            </a:r>
          </a:p>
          <a:p>
            <a:pPr marL="550926" indent="-514350">
              <a:buFont typeface="+mj-lt"/>
              <a:buAutoNum type="arabicPeriod"/>
            </a:pPr>
            <a:r>
              <a:rPr lang="ar-SA" sz="2000" dirty="0" smtClean="0">
                <a:solidFill>
                  <a:schemeClr val="bg1"/>
                </a:solidFill>
                <a:cs typeface="Akhbar MT" pitchFamily="2" charset="-78"/>
              </a:rPr>
              <a:t>الهروب من مؤسسات الرعاية الاجتماعية </a:t>
            </a:r>
          </a:p>
          <a:p>
            <a:pPr marL="550926" indent="-514350">
              <a:buFont typeface="+mj-lt"/>
              <a:buAutoNum type="arabicPeriod"/>
            </a:pPr>
            <a:r>
              <a:rPr lang="ar-SA" sz="2000" dirty="0" smtClean="0">
                <a:solidFill>
                  <a:schemeClr val="bg1"/>
                </a:solidFill>
                <a:cs typeface="Akhbar MT" pitchFamily="2" charset="-78"/>
              </a:rPr>
              <a:t>عوامل الجذب في الشارع مثل تعاطي المخدرات والجنس </a:t>
            </a:r>
          </a:p>
        </p:txBody>
      </p:sp>
      <p:pic>
        <p:nvPicPr>
          <p:cNvPr id="5" name="صورة 4" descr="55681.png"/>
          <p:cNvPicPr>
            <a:picLocks noChangeAspect="1"/>
          </p:cNvPicPr>
          <p:nvPr/>
        </p:nvPicPr>
        <p:blipFill>
          <a:blip r:embed="rId2"/>
          <a:stretch>
            <a:fillRect/>
          </a:stretch>
        </p:blipFill>
        <p:spPr>
          <a:xfrm>
            <a:off x="5214942" y="4214818"/>
            <a:ext cx="2857520" cy="2176324"/>
          </a:xfrm>
          <a:prstGeom prst="rect">
            <a:avLst/>
          </a:prstGeom>
        </p:spPr>
      </p:pic>
      <p:pic>
        <p:nvPicPr>
          <p:cNvPr id="6" name="صورة 5" descr="imagesCAGFGNH1.jpg"/>
          <p:cNvPicPr>
            <a:picLocks noChangeAspect="1"/>
          </p:cNvPicPr>
          <p:nvPr/>
        </p:nvPicPr>
        <p:blipFill>
          <a:blip r:embed="rId3"/>
          <a:stretch>
            <a:fillRect/>
          </a:stretch>
        </p:blipFill>
        <p:spPr>
          <a:xfrm>
            <a:off x="1077424" y="3571876"/>
            <a:ext cx="3137386" cy="285752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 from="(-#ppt_w/2)" to="(#ppt_x)" calcmode="lin" valueType="num">
                                      <p:cBhvr>
                                        <p:cTn id="12" dur="600" fill="hold">
                                          <p:stCondLst>
                                            <p:cond delay="0"/>
                                          </p:stCondLst>
                                        </p:cTn>
                                        <p:tgtEl>
                                          <p:spTgt spid="2"/>
                                        </p:tgtEl>
                                        <p:attrNameLst>
                                          <p:attrName>ppt_x</p:attrName>
                                        </p:attrNameLst>
                                      </p:cBhvr>
                                    </p:anim>
                                    <p:anim from="0" to="-1.0" calcmode="lin" valueType="num">
                                      <p:cBhvr>
                                        <p:cTn id="13" dur="200" decel="50000" autoRev="1" fill="hold">
                                          <p:stCondLst>
                                            <p:cond delay="600"/>
                                          </p:stCondLst>
                                        </p:cTn>
                                        <p:tgtEl>
                                          <p:spTgt spid="2"/>
                                        </p:tgtEl>
                                        <p:attrNameLst>
                                          <p:attrName>xshear</p:attrName>
                                        </p:attrNameLst>
                                      </p:cBhvr>
                                    </p:anim>
                                    <p:animScale>
                                      <p:cBhvr>
                                        <p:cTn id="14" dur="200" decel="100000" autoRev="1" fill="hold">
                                          <p:stCondLst>
                                            <p:cond delay="600"/>
                                          </p:stCondLst>
                                        </p:cTn>
                                        <p:tgtEl>
                                          <p:spTgt spid="2"/>
                                        </p:tgtEl>
                                      </p:cBhvr>
                                      <p:from x="100000" y="100000"/>
                                      <p:to x="80000" y="100000"/>
                                    </p:animScale>
                                    <p:anim by="(#ppt_h/3+#ppt_w*0.1)" calcmode="lin" valueType="num">
                                      <p:cBhvr additive="sum">
                                        <p:cTn id="15" dur="200" decel="100000" autoRev="1" fill="hold">
                                          <p:stCondLst>
                                            <p:cond delay="600"/>
                                          </p:stCondLst>
                                        </p:cTn>
                                        <p:tgtEl>
                                          <p:spTgt spid="2"/>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p:cTn id="20"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0" presetClass="entr" presetSubtype="0" decel="10000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3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0" presetClass="entr" presetSubtype="0" decel="100000"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4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3" dur="10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0" presetClass="entr" presetSubtype="0" de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4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strVal val="#ppt_w+.3"/>
                                          </p:val>
                                        </p:tav>
                                        <p:tav tm="100000">
                                          <p:val>
                                            <p:strVal val="#ppt_w"/>
                                          </p:val>
                                        </p:tav>
                                      </p:tavLst>
                                    </p:anim>
                                    <p:anim calcmode="lin" valueType="num">
                                      <p:cBhvr>
                                        <p:cTn id="56"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7" dur="1000"/>
                                        <p:tgtEl>
                                          <p:spTgt spid="3">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65" dur="1000" fill="hold"/>
                                        <p:tgtEl>
                                          <p:spTgt spid="5"/>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
                                        </p:tgtEl>
                                      </p:cBhvr>
                                    </p:animEffect>
                                  </p:childTnLst>
                                </p:cTn>
                              </p:par>
                              <p:par>
                                <p:cTn id="70" presetID="25" presetClass="entr" presetSubtype="0" fill="hold" nodeType="with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p:cTn id="7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75" dur="1000" fill="hold"/>
                                        <p:tgtEl>
                                          <p:spTgt spid="6"/>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786314" y="214290"/>
            <a:ext cx="3929090" cy="428628"/>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ar-SA" sz="2400" dirty="0" smtClean="0"/>
              <a:t>مراحل اكتساب حياة الشارع</a:t>
            </a:r>
            <a:endParaRPr lang="ar-SA" sz="2400" dirty="0"/>
          </a:p>
        </p:txBody>
      </p:sp>
      <p:sp>
        <p:nvSpPr>
          <p:cNvPr id="3" name="عنصر نائب للمحتوى 2"/>
          <p:cNvSpPr>
            <a:spLocks noGrp="1"/>
          </p:cNvSpPr>
          <p:nvPr>
            <p:ph idx="1"/>
          </p:nvPr>
        </p:nvSpPr>
        <p:spPr>
          <a:xfrm>
            <a:off x="214282" y="785794"/>
            <a:ext cx="8786874" cy="5857916"/>
          </a:xfrm>
        </p:spPr>
        <p:txBody>
          <a:bodyPr>
            <a:normAutofit/>
          </a:bodyPr>
          <a:lstStyle/>
          <a:p>
            <a:r>
              <a:rPr lang="ar-SA" sz="1800" dirty="0" smtClean="0">
                <a:solidFill>
                  <a:schemeClr val="bg1"/>
                </a:solidFill>
                <a:cs typeface="Akhbar MT" pitchFamily="2" charset="-78"/>
              </a:rPr>
              <a:t>هناك دراسات أوضحت أن طفل الشارع يمر بأربع مراحل حتى يصبح طفل شارع </a:t>
            </a:r>
          </a:p>
          <a:p>
            <a:r>
              <a:rPr lang="ar-SA" sz="1800" b="1" dirty="0" smtClean="0">
                <a:solidFill>
                  <a:schemeClr val="bg1"/>
                </a:solidFill>
                <a:cs typeface="Akhbar MT" pitchFamily="2" charset="-78"/>
              </a:rPr>
              <a:t>1- التعرف على حياة الشارع والانفصال عن الأسرة </a:t>
            </a:r>
          </a:p>
          <a:p>
            <a:r>
              <a:rPr lang="ar-SA" sz="1800" dirty="0" smtClean="0">
                <a:solidFill>
                  <a:schemeClr val="bg1"/>
                </a:solidFill>
                <a:cs typeface="Akhbar MT" pitchFamily="2" charset="-78"/>
              </a:rPr>
              <a:t>* الظروف اللتي تهيئ للطفل النزول إلى الشارع والتعرف عليه هذا يصاحبه تخوف من الشارع كونه نوع مختلف للحياة مما يستدعي له تكوين أفراد آخرين بالشارع لمساعدته على التعلم والتكيف مع هذا المجتمع الجديد </a:t>
            </a:r>
          </a:p>
          <a:p>
            <a:r>
              <a:rPr lang="ar-SA" sz="1800" dirty="0" smtClean="0">
                <a:solidFill>
                  <a:schemeClr val="bg1"/>
                </a:solidFill>
                <a:cs typeface="Akhbar MT" pitchFamily="2" charset="-78"/>
              </a:rPr>
              <a:t>تعتبر هذه المرحلة من اخطر المراحل في حياة الطفل فهي المرحلة الحاسمة اللتي تفصل بين حياة الشارع وحياة الأسرة </a:t>
            </a:r>
          </a:p>
          <a:p>
            <a:r>
              <a:rPr lang="ar-SA" sz="1800" b="1" dirty="0" smtClean="0">
                <a:solidFill>
                  <a:schemeClr val="bg1"/>
                </a:solidFill>
                <a:cs typeface="Akhbar MT" pitchFamily="2" charset="-78"/>
              </a:rPr>
              <a:t>2- التنقل بين الأسرة والشارع </a:t>
            </a:r>
          </a:p>
          <a:p>
            <a:r>
              <a:rPr lang="ar-SA" sz="1800" dirty="0" smtClean="0">
                <a:solidFill>
                  <a:schemeClr val="bg1"/>
                </a:solidFill>
                <a:cs typeface="Akhbar MT" pitchFamily="2" charset="-78"/>
              </a:rPr>
              <a:t>في هذه المرحلة يتأرجح الطفل بين الإقامة في الشارع والبقاء في الأسرة ويحاول المقارنة بين وسائل الجدب بين كل منهم</a:t>
            </a:r>
          </a:p>
          <a:p>
            <a:r>
              <a:rPr lang="ar-SA" sz="1800" dirty="0" smtClean="0">
                <a:solidFill>
                  <a:schemeClr val="bg1"/>
                </a:solidFill>
                <a:cs typeface="Akhbar MT" pitchFamily="2" charset="-78"/>
              </a:rPr>
              <a:t>تتميز بالهروب المتكرر من الأسرة والتعرض لازمة الهوية بمعنى عدم الإحساس بالانتماء والبقاء الكلي من جانب الطفل لجماعه معينه </a:t>
            </a:r>
          </a:p>
          <a:p>
            <a:r>
              <a:rPr lang="ar-SA" sz="1800" b="1" dirty="0" smtClean="0">
                <a:solidFill>
                  <a:schemeClr val="bg1"/>
                </a:solidFill>
                <a:cs typeface="Akhbar MT" pitchFamily="2" charset="-78"/>
              </a:rPr>
              <a:t>3- التحول إلى طفل الشارع </a:t>
            </a:r>
          </a:p>
          <a:p>
            <a:r>
              <a:rPr lang="ar-SA" sz="1800" dirty="0" smtClean="0">
                <a:solidFill>
                  <a:schemeClr val="bg1"/>
                </a:solidFill>
                <a:cs typeface="Akhbar MT" pitchFamily="2" charset="-78"/>
              </a:rPr>
              <a:t>تتميز هذه المرحلة باكتساب الطفل مهارات أطفال الشارع بالدر اللذي تمكنه من التأقلم معها والبقاء بعيدا عن الأسرة تتشكل في عوامل طرد من الأسرة وعوامل جدب من الشارع </a:t>
            </a:r>
          </a:p>
          <a:p>
            <a:endParaRPr lang="ar-SA" sz="1800" dirty="0">
              <a:solidFill>
                <a:schemeClr val="bg1"/>
              </a:solidFill>
              <a:cs typeface="Akhbar MT" pitchFamily="2" charset="-78"/>
            </a:endParaRPr>
          </a:p>
        </p:txBody>
      </p:sp>
      <p:pic>
        <p:nvPicPr>
          <p:cNvPr id="4" name="صورة 3" descr="tahsin003_jpg_crop_display.jpg"/>
          <p:cNvPicPr>
            <a:picLocks noChangeAspect="1"/>
          </p:cNvPicPr>
          <p:nvPr/>
        </p:nvPicPr>
        <p:blipFill>
          <a:blip r:embed="rId2" cstate="print"/>
          <a:stretch>
            <a:fillRect/>
          </a:stretch>
        </p:blipFill>
        <p:spPr>
          <a:xfrm>
            <a:off x="5072066" y="4429132"/>
            <a:ext cx="2928926" cy="1952618"/>
          </a:xfrm>
          <a:prstGeom prst="rect">
            <a:avLst/>
          </a:prstGeom>
        </p:spPr>
      </p:pic>
      <p:pic>
        <p:nvPicPr>
          <p:cNvPr id="6" name="صورة 5" descr="dsc_0224_jpg_crop_display.jpg"/>
          <p:cNvPicPr>
            <a:picLocks noChangeAspect="1"/>
          </p:cNvPicPr>
          <p:nvPr/>
        </p:nvPicPr>
        <p:blipFill>
          <a:blip r:embed="rId3"/>
          <a:stretch>
            <a:fillRect/>
          </a:stretch>
        </p:blipFill>
        <p:spPr>
          <a:xfrm>
            <a:off x="1428728" y="4500570"/>
            <a:ext cx="2714644" cy="1928826"/>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9" presetClass="entr" presetSubtype="0" accel="10000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3"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4"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5"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9"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9" presetClass="entr" presetSubtype="0" accel="10000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9" presetClass="entr" presetSubtype="0" accel="100000" fill="hold" grpId="0"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 calcmode="lin" valueType="num">
                                      <p:cBhvr>
                                        <p:cTn id="46"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7"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8"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9" presetClass="entr" presetSubtype="0" accel="10000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 calcmode="lin" valueType="num">
                                      <p:cBhvr>
                                        <p:cTn id="54"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5"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6"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57"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9" presetClass="entr" presetSubtype="0" accel="100000" fill="hold" grpId="0" nodeType="clickEffect">
                                  <p:stCondLst>
                                    <p:cond delay="0"/>
                                  </p:stCondLst>
                                  <p:childTnLst>
                                    <p:set>
                                      <p:cBhvr>
                                        <p:cTn id="61" dur="1" fill="hold">
                                          <p:stCondLst>
                                            <p:cond delay="0"/>
                                          </p:stCondLst>
                                        </p:cTn>
                                        <p:tgtEl>
                                          <p:spTgt spid="3">
                                            <p:txEl>
                                              <p:pRg st="6" end="6"/>
                                            </p:txEl>
                                          </p:spTgt>
                                        </p:tgtEl>
                                        <p:attrNameLst>
                                          <p:attrName>style.visibility</p:attrName>
                                        </p:attrNameLst>
                                      </p:cBhvr>
                                      <p:to>
                                        <p:strVal val="visible"/>
                                      </p:to>
                                    </p:set>
                                    <p:anim calcmode="lin" valueType="num">
                                      <p:cBhvr>
                                        <p:cTn id="62"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3"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4"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65"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9" presetClass="entr" presetSubtype="0" accel="100000" fill="hold" grpId="0" nodeType="click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 calcmode="lin" valueType="num">
                                      <p:cBhvr>
                                        <p:cTn id="70" dur="500" fill="hold"/>
                                        <p:tgtEl>
                                          <p:spTgt spid="3">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71" dur="500" fill="hold"/>
                                        <p:tgtEl>
                                          <p:spTgt spid="3">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72" dur="500" fill="hold"/>
                                        <p:tgtEl>
                                          <p:spTgt spid="3">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73"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39" presetClass="entr" presetSubtype="0" accel="100000" fill="hold" grpId="0" nodeType="clickEffect">
                                  <p:stCondLst>
                                    <p:cond delay="0"/>
                                  </p:stCondLst>
                                  <p:childTnLst>
                                    <p:set>
                                      <p:cBhvr>
                                        <p:cTn id="77" dur="1" fill="hold">
                                          <p:stCondLst>
                                            <p:cond delay="0"/>
                                          </p:stCondLst>
                                        </p:cTn>
                                        <p:tgtEl>
                                          <p:spTgt spid="3">
                                            <p:txEl>
                                              <p:pRg st="8" end="8"/>
                                            </p:txEl>
                                          </p:spTgt>
                                        </p:tgtEl>
                                        <p:attrNameLst>
                                          <p:attrName>style.visibility</p:attrName>
                                        </p:attrNameLst>
                                      </p:cBhvr>
                                      <p:to>
                                        <p:strVal val="visible"/>
                                      </p:to>
                                    </p:set>
                                    <p:anim calcmode="lin" valueType="num">
                                      <p:cBhvr>
                                        <p:cTn id="78" dur="500" fill="hold"/>
                                        <p:tgtEl>
                                          <p:spTgt spid="3">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79" dur="500" fill="hold"/>
                                        <p:tgtEl>
                                          <p:spTgt spid="3">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80" dur="500" fill="hold"/>
                                        <p:tgtEl>
                                          <p:spTgt spid="3">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81"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9" presetClass="entr" presetSubtype="10"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5000" fill="hold"/>
                                        <p:tgtEl>
                                          <p:spTgt spid="6"/>
                                        </p:tgtEl>
                                        <p:attrNameLst>
                                          <p:attrName>ppt_w</p:attrName>
                                        </p:attrNameLst>
                                      </p:cBhvr>
                                      <p:tavLst>
                                        <p:tav tm="0" fmla="#ppt_w*sin(2.5*pi*$)">
                                          <p:val>
                                            <p:fltVal val="0"/>
                                          </p:val>
                                        </p:tav>
                                        <p:tav tm="100000">
                                          <p:val>
                                            <p:fltVal val="1"/>
                                          </p:val>
                                        </p:tav>
                                      </p:tavLst>
                                    </p:anim>
                                    <p:anim calcmode="lin" valueType="num">
                                      <p:cBhvr>
                                        <p:cTn id="87" dur="5000" fill="hold"/>
                                        <p:tgtEl>
                                          <p:spTgt spid="6"/>
                                        </p:tgtEl>
                                        <p:attrNameLst>
                                          <p:attrName>ppt_h</p:attrName>
                                        </p:attrNameLst>
                                      </p:cBhvr>
                                      <p:tavLst>
                                        <p:tav tm="0">
                                          <p:val>
                                            <p:strVal val="#ppt_h"/>
                                          </p:val>
                                        </p:tav>
                                        <p:tav tm="100000">
                                          <p:val>
                                            <p:strVal val="#ppt_h"/>
                                          </p:val>
                                        </p:tav>
                                      </p:tavLst>
                                    </p:anim>
                                  </p:childTnLst>
                                </p:cTn>
                              </p:par>
                              <p:par>
                                <p:cTn id="88" presetID="19" presetClass="entr" presetSubtype="10" fill="hold" nodeType="withEffect">
                                  <p:stCondLst>
                                    <p:cond delay="0"/>
                                  </p:stCondLst>
                                  <p:childTnLst>
                                    <p:set>
                                      <p:cBhvr>
                                        <p:cTn id="89" dur="1" fill="hold">
                                          <p:stCondLst>
                                            <p:cond delay="0"/>
                                          </p:stCondLst>
                                        </p:cTn>
                                        <p:tgtEl>
                                          <p:spTgt spid="4"/>
                                        </p:tgtEl>
                                        <p:attrNameLst>
                                          <p:attrName>style.visibility</p:attrName>
                                        </p:attrNameLst>
                                      </p:cBhvr>
                                      <p:to>
                                        <p:strVal val="visible"/>
                                      </p:to>
                                    </p:set>
                                    <p:anim calcmode="lin" valueType="num">
                                      <p:cBhvr>
                                        <p:cTn id="90" dur="5000" fill="hold"/>
                                        <p:tgtEl>
                                          <p:spTgt spid="4"/>
                                        </p:tgtEl>
                                        <p:attrNameLst>
                                          <p:attrName>ppt_w</p:attrName>
                                        </p:attrNameLst>
                                      </p:cBhvr>
                                      <p:tavLst>
                                        <p:tav tm="0" fmla="#ppt_w*sin(2.5*pi*$)">
                                          <p:val>
                                            <p:fltVal val="0"/>
                                          </p:val>
                                        </p:tav>
                                        <p:tav tm="100000">
                                          <p:val>
                                            <p:fltVal val="1"/>
                                          </p:val>
                                        </p:tav>
                                      </p:tavLst>
                                    </p:anim>
                                    <p:anim calcmode="lin" valueType="num">
                                      <p:cBhvr>
                                        <p:cTn id="91"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214290"/>
            <a:ext cx="8715436" cy="6429420"/>
          </a:xfrm>
        </p:spPr>
        <p:txBody>
          <a:bodyPr>
            <a:normAutofit/>
          </a:bodyPr>
          <a:lstStyle/>
          <a:p>
            <a:pPr>
              <a:buNone/>
            </a:pPr>
            <a:r>
              <a:rPr lang="ar-SA" sz="2000" b="1" dirty="0" smtClean="0">
                <a:solidFill>
                  <a:schemeClr val="bg1"/>
                </a:solidFill>
                <a:latin typeface="Andalus" pitchFamily="18" charset="-78"/>
                <a:cs typeface="Andalus" pitchFamily="18" charset="-78"/>
              </a:rPr>
              <a:t>4- يصبح الطفل متأقلم كليا مع واقع الشارع </a:t>
            </a:r>
          </a:p>
          <a:p>
            <a:pPr>
              <a:buNone/>
            </a:pPr>
            <a:r>
              <a:rPr lang="ar-SA" sz="2000" dirty="0" smtClean="0">
                <a:solidFill>
                  <a:schemeClr val="bg1"/>
                </a:solidFill>
                <a:latin typeface="Andalus" pitchFamily="18" charset="-78"/>
                <a:cs typeface="Andalus" pitchFamily="18" charset="-78"/>
              </a:rPr>
              <a:t>يتقبله ويتعايش معه حتى يجد فرصة له للبقاء على قيد الحياة</a:t>
            </a:r>
          </a:p>
          <a:p>
            <a:pPr>
              <a:buNone/>
            </a:pPr>
            <a:r>
              <a:rPr lang="ar-SA" sz="2000" dirty="0" smtClean="0">
                <a:solidFill>
                  <a:schemeClr val="bg1"/>
                </a:solidFill>
                <a:latin typeface="Andalus" pitchFamily="18" charset="-78"/>
                <a:cs typeface="Andalus" pitchFamily="18" charset="-78"/>
              </a:rPr>
              <a:t>فيعيش الطفل في الشارع بأسلوب الغابات يكون عصابات وجماعات </a:t>
            </a: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للتعايش </a:t>
            </a:r>
            <a:r>
              <a:rPr lang="ar-SA" sz="2000" dirty="0" smtClean="0">
                <a:solidFill>
                  <a:schemeClr val="bg1"/>
                </a:solidFill>
                <a:latin typeface="Andalus" pitchFamily="18" charset="-78"/>
                <a:cs typeface="Andalus" pitchFamily="18" charset="-78"/>
              </a:rPr>
              <a:t>حيث من الصعب إن يعيش الطفل بالشارع بمفرده </a:t>
            </a: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لفترة </a:t>
            </a:r>
            <a:r>
              <a:rPr lang="ar-SA" sz="2000" dirty="0" smtClean="0">
                <a:solidFill>
                  <a:schemeClr val="bg1"/>
                </a:solidFill>
                <a:latin typeface="Andalus" pitchFamily="18" charset="-78"/>
                <a:cs typeface="Andalus" pitchFamily="18" charset="-78"/>
              </a:rPr>
              <a:t>طويلة وذلك لتوفير متطلبات أليوميه بأي شكل </a:t>
            </a:r>
          </a:p>
          <a:p>
            <a:pPr>
              <a:buNone/>
            </a:pPr>
            <a:endParaRPr lang="ar-SA" sz="2000" dirty="0" smtClean="0">
              <a:solidFill>
                <a:schemeClr val="bg1"/>
              </a:solidFill>
              <a:latin typeface="Andalus" pitchFamily="18" charset="-78"/>
              <a:cs typeface="Andalus" pitchFamily="18" charset="-78"/>
            </a:endParaRPr>
          </a:p>
          <a:p>
            <a:pPr>
              <a:buNone/>
            </a:pP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سمات طفل الشارع :</a:t>
            </a:r>
          </a:p>
          <a:p>
            <a:pPr>
              <a:buNone/>
            </a:pPr>
            <a:r>
              <a:rPr lang="ar-SA" sz="2000" dirty="0" smtClean="0">
                <a:solidFill>
                  <a:schemeClr val="bg1"/>
                </a:solidFill>
                <a:latin typeface="Andalus" pitchFamily="18" charset="-78"/>
                <a:cs typeface="Andalus" pitchFamily="18" charset="-78"/>
              </a:rPr>
              <a:t>من حيث المظهر .</a:t>
            </a:r>
          </a:p>
          <a:p>
            <a:pPr>
              <a:buFont typeface="Wingdings" pitchFamily="2" charset="2"/>
              <a:buChar char="v"/>
            </a:pPr>
            <a:r>
              <a:rPr lang="ar-SA" sz="2000" dirty="0" smtClean="0">
                <a:solidFill>
                  <a:schemeClr val="bg1"/>
                </a:solidFill>
                <a:latin typeface="Andalus" pitchFamily="18" charset="-78"/>
                <a:cs typeface="Andalus" pitchFamily="18" charset="-78"/>
              </a:rPr>
              <a:t>مظهر عام قذر ملابس ممزقة أقدام حافية </a:t>
            </a:r>
          </a:p>
          <a:p>
            <a:pPr>
              <a:buFont typeface="Wingdings" pitchFamily="2" charset="2"/>
              <a:buChar char="v"/>
            </a:pPr>
            <a:r>
              <a:rPr lang="ar-SA" sz="2000" dirty="0" smtClean="0">
                <a:solidFill>
                  <a:schemeClr val="bg1"/>
                </a:solidFill>
                <a:latin typeface="Andalus" pitchFamily="18" charset="-78"/>
                <a:cs typeface="Andalus" pitchFamily="18" charset="-78"/>
              </a:rPr>
              <a:t>رائحة كريهة نتيجة لعدم النظافة الشخصية </a:t>
            </a:r>
          </a:p>
          <a:p>
            <a:pPr>
              <a:buFont typeface="Wingdings" pitchFamily="2" charset="2"/>
              <a:buChar char="v"/>
            </a:pPr>
            <a:r>
              <a:rPr lang="ar-SA" sz="2000" dirty="0" smtClean="0">
                <a:solidFill>
                  <a:schemeClr val="bg1"/>
                </a:solidFill>
                <a:latin typeface="Andalus" pitchFamily="18" charset="-78"/>
                <a:cs typeface="Andalus" pitchFamily="18" charset="-78"/>
              </a:rPr>
              <a:t>أظافر طويلة وقذرة </a:t>
            </a:r>
          </a:p>
          <a:p>
            <a:pPr>
              <a:buFont typeface="Wingdings" pitchFamily="2" charset="2"/>
              <a:buChar char="v"/>
            </a:pPr>
            <a:r>
              <a:rPr lang="ar-SA" sz="2000" dirty="0" smtClean="0">
                <a:solidFill>
                  <a:schemeClr val="bg1"/>
                </a:solidFill>
                <a:latin typeface="Andalus" pitchFamily="18" charset="-78"/>
                <a:cs typeface="Andalus" pitchFamily="18" charset="-78"/>
              </a:rPr>
              <a:t>شعر طويل غير نظيف وغير ممشط </a:t>
            </a:r>
          </a:p>
          <a:p>
            <a:pPr>
              <a:buFont typeface="Wingdings" pitchFamily="2" charset="2"/>
              <a:buChar char="v"/>
            </a:pPr>
            <a:endParaRPr lang="ar-SA" sz="2000" dirty="0" smtClean="0">
              <a:solidFill>
                <a:schemeClr val="bg1"/>
              </a:solidFill>
              <a:latin typeface="Andalus" pitchFamily="18" charset="-78"/>
              <a:cs typeface="Andalus" pitchFamily="18" charset="-78"/>
            </a:endParaRPr>
          </a:p>
        </p:txBody>
      </p:sp>
      <p:pic>
        <p:nvPicPr>
          <p:cNvPr id="4" name="صورة 3" descr="69469_324826197624272_1809779210_n.jpg"/>
          <p:cNvPicPr>
            <a:picLocks noChangeAspect="1"/>
          </p:cNvPicPr>
          <p:nvPr/>
        </p:nvPicPr>
        <p:blipFill>
          <a:blip r:embed="rId2"/>
          <a:stretch>
            <a:fillRect/>
          </a:stretch>
        </p:blipFill>
        <p:spPr>
          <a:xfrm>
            <a:off x="714348" y="1142984"/>
            <a:ext cx="3071834" cy="2352668"/>
          </a:xfrm>
          <a:prstGeom prst="rect">
            <a:avLst/>
          </a:prstGeom>
        </p:spPr>
      </p:pic>
      <p:pic>
        <p:nvPicPr>
          <p:cNvPr id="5" name="صورة 4" descr="1300395112393517215.jpg"/>
          <p:cNvPicPr>
            <a:picLocks noChangeAspect="1"/>
          </p:cNvPicPr>
          <p:nvPr/>
        </p:nvPicPr>
        <p:blipFill>
          <a:blip r:embed="rId3"/>
          <a:stretch>
            <a:fillRect/>
          </a:stretch>
        </p:blipFill>
        <p:spPr>
          <a:xfrm>
            <a:off x="714347" y="3643314"/>
            <a:ext cx="3055993" cy="2286016"/>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7" end="7"/>
                                            </p:txEl>
                                          </p:spTgt>
                                        </p:tgtEl>
                                        <p:attrNameLst>
                                          <p:attrName>style.visibility</p:attrName>
                                        </p:attrNameLst>
                                      </p:cBhvr>
                                      <p:to>
                                        <p:strVal val="visible"/>
                                      </p:to>
                                    </p:set>
                                    <p:animEffect transition="in" filter="wipe(down)">
                                      <p:cBhvr>
                                        <p:cTn id="97" dur="580">
                                          <p:stCondLst>
                                            <p:cond delay="0"/>
                                          </p:stCondLst>
                                        </p:cTn>
                                        <p:tgtEl>
                                          <p:spTgt spid="3">
                                            <p:txEl>
                                              <p:pRg st="7" end="7"/>
                                            </p:txEl>
                                          </p:spTgt>
                                        </p:tgtEl>
                                      </p:cBhvr>
                                    </p:animEffect>
                                    <p:anim calcmode="lin" valueType="num">
                                      <p:cBhvr>
                                        <p:cTn id="9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7" end="7"/>
                                            </p:txEl>
                                          </p:spTgt>
                                        </p:tgtEl>
                                      </p:cBhvr>
                                      <p:to x="100000" y="60000"/>
                                    </p:animScale>
                                    <p:animScale>
                                      <p:cBhvr>
                                        <p:cTn id="104" dur="166" decel="50000">
                                          <p:stCondLst>
                                            <p:cond delay="676"/>
                                          </p:stCondLst>
                                        </p:cTn>
                                        <p:tgtEl>
                                          <p:spTgt spid="3">
                                            <p:txEl>
                                              <p:pRg st="7" end="7"/>
                                            </p:txEl>
                                          </p:spTgt>
                                        </p:tgtEl>
                                      </p:cBhvr>
                                      <p:to x="100000" y="100000"/>
                                    </p:animScale>
                                    <p:animScale>
                                      <p:cBhvr>
                                        <p:cTn id="105" dur="26">
                                          <p:stCondLst>
                                            <p:cond delay="1312"/>
                                          </p:stCondLst>
                                        </p:cTn>
                                        <p:tgtEl>
                                          <p:spTgt spid="3">
                                            <p:txEl>
                                              <p:pRg st="7" end="7"/>
                                            </p:txEl>
                                          </p:spTgt>
                                        </p:tgtEl>
                                      </p:cBhvr>
                                      <p:to x="100000" y="80000"/>
                                    </p:animScale>
                                    <p:animScale>
                                      <p:cBhvr>
                                        <p:cTn id="106" dur="166" decel="50000">
                                          <p:stCondLst>
                                            <p:cond delay="1338"/>
                                          </p:stCondLst>
                                        </p:cTn>
                                        <p:tgtEl>
                                          <p:spTgt spid="3">
                                            <p:txEl>
                                              <p:pRg st="7" end="7"/>
                                            </p:txEl>
                                          </p:spTgt>
                                        </p:tgtEl>
                                      </p:cBhvr>
                                      <p:to x="100000" y="100000"/>
                                    </p:animScale>
                                    <p:animScale>
                                      <p:cBhvr>
                                        <p:cTn id="107" dur="26">
                                          <p:stCondLst>
                                            <p:cond delay="1642"/>
                                          </p:stCondLst>
                                        </p:cTn>
                                        <p:tgtEl>
                                          <p:spTgt spid="3">
                                            <p:txEl>
                                              <p:pRg st="7" end="7"/>
                                            </p:txEl>
                                          </p:spTgt>
                                        </p:tgtEl>
                                      </p:cBhvr>
                                      <p:to x="100000" y="90000"/>
                                    </p:animScale>
                                    <p:animScale>
                                      <p:cBhvr>
                                        <p:cTn id="108" dur="166" decel="50000">
                                          <p:stCondLst>
                                            <p:cond delay="1668"/>
                                          </p:stCondLst>
                                        </p:cTn>
                                        <p:tgtEl>
                                          <p:spTgt spid="3">
                                            <p:txEl>
                                              <p:pRg st="7" end="7"/>
                                            </p:txEl>
                                          </p:spTgt>
                                        </p:tgtEl>
                                      </p:cBhvr>
                                      <p:to x="100000" y="100000"/>
                                    </p:animScale>
                                    <p:animScale>
                                      <p:cBhvr>
                                        <p:cTn id="109" dur="26">
                                          <p:stCondLst>
                                            <p:cond delay="1808"/>
                                          </p:stCondLst>
                                        </p:cTn>
                                        <p:tgtEl>
                                          <p:spTgt spid="3">
                                            <p:txEl>
                                              <p:pRg st="7" end="7"/>
                                            </p:txEl>
                                          </p:spTgt>
                                        </p:tgtEl>
                                      </p:cBhvr>
                                      <p:to x="100000" y="95000"/>
                                    </p:animScale>
                                    <p:animScale>
                                      <p:cBhvr>
                                        <p:cTn id="110" dur="166" decel="50000">
                                          <p:stCondLst>
                                            <p:cond delay="1834"/>
                                          </p:stCondLst>
                                        </p:cTn>
                                        <p:tgtEl>
                                          <p:spTgt spid="3">
                                            <p:txEl>
                                              <p:pRg st="7" end="7"/>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8" end="8"/>
                                            </p:txEl>
                                          </p:spTgt>
                                        </p:tgtEl>
                                        <p:attrNameLst>
                                          <p:attrName>style.visibility</p:attrName>
                                        </p:attrNameLst>
                                      </p:cBhvr>
                                      <p:to>
                                        <p:strVal val="visible"/>
                                      </p:to>
                                    </p:set>
                                    <p:animEffect transition="in" filter="wipe(down)">
                                      <p:cBhvr>
                                        <p:cTn id="115" dur="580">
                                          <p:stCondLst>
                                            <p:cond delay="0"/>
                                          </p:stCondLst>
                                        </p:cTn>
                                        <p:tgtEl>
                                          <p:spTgt spid="3">
                                            <p:txEl>
                                              <p:pRg st="8" end="8"/>
                                            </p:txEl>
                                          </p:spTgt>
                                        </p:tgtEl>
                                      </p:cBhvr>
                                    </p:animEffect>
                                    <p:anim calcmode="lin" valueType="num">
                                      <p:cBhvr>
                                        <p:cTn id="116"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8" end="8"/>
                                            </p:txEl>
                                          </p:spTgt>
                                        </p:tgtEl>
                                      </p:cBhvr>
                                      <p:to x="100000" y="60000"/>
                                    </p:animScale>
                                    <p:animScale>
                                      <p:cBhvr>
                                        <p:cTn id="122" dur="166" decel="50000">
                                          <p:stCondLst>
                                            <p:cond delay="676"/>
                                          </p:stCondLst>
                                        </p:cTn>
                                        <p:tgtEl>
                                          <p:spTgt spid="3">
                                            <p:txEl>
                                              <p:pRg st="8" end="8"/>
                                            </p:txEl>
                                          </p:spTgt>
                                        </p:tgtEl>
                                      </p:cBhvr>
                                      <p:to x="100000" y="100000"/>
                                    </p:animScale>
                                    <p:animScale>
                                      <p:cBhvr>
                                        <p:cTn id="123" dur="26">
                                          <p:stCondLst>
                                            <p:cond delay="1312"/>
                                          </p:stCondLst>
                                        </p:cTn>
                                        <p:tgtEl>
                                          <p:spTgt spid="3">
                                            <p:txEl>
                                              <p:pRg st="8" end="8"/>
                                            </p:txEl>
                                          </p:spTgt>
                                        </p:tgtEl>
                                      </p:cBhvr>
                                      <p:to x="100000" y="80000"/>
                                    </p:animScale>
                                    <p:animScale>
                                      <p:cBhvr>
                                        <p:cTn id="124" dur="166" decel="50000">
                                          <p:stCondLst>
                                            <p:cond delay="1338"/>
                                          </p:stCondLst>
                                        </p:cTn>
                                        <p:tgtEl>
                                          <p:spTgt spid="3">
                                            <p:txEl>
                                              <p:pRg st="8" end="8"/>
                                            </p:txEl>
                                          </p:spTgt>
                                        </p:tgtEl>
                                      </p:cBhvr>
                                      <p:to x="100000" y="100000"/>
                                    </p:animScale>
                                    <p:animScale>
                                      <p:cBhvr>
                                        <p:cTn id="125" dur="26">
                                          <p:stCondLst>
                                            <p:cond delay="1642"/>
                                          </p:stCondLst>
                                        </p:cTn>
                                        <p:tgtEl>
                                          <p:spTgt spid="3">
                                            <p:txEl>
                                              <p:pRg st="8" end="8"/>
                                            </p:txEl>
                                          </p:spTgt>
                                        </p:tgtEl>
                                      </p:cBhvr>
                                      <p:to x="100000" y="90000"/>
                                    </p:animScale>
                                    <p:animScale>
                                      <p:cBhvr>
                                        <p:cTn id="126" dur="166" decel="50000">
                                          <p:stCondLst>
                                            <p:cond delay="1668"/>
                                          </p:stCondLst>
                                        </p:cTn>
                                        <p:tgtEl>
                                          <p:spTgt spid="3">
                                            <p:txEl>
                                              <p:pRg st="8" end="8"/>
                                            </p:txEl>
                                          </p:spTgt>
                                        </p:tgtEl>
                                      </p:cBhvr>
                                      <p:to x="100000" y="100000"/>
                                    </p:animScale>
                                    <p:animScale>
                                      <p:cBhvr>
                                        <p:cTn id="127" dur="26">
                                          <p:stCondLst>
                                            <p:cond delay="1808"/>
                                          </p:stCondLst>
                                        </p:cTn>
                                        <p:tgtEl>
                                          <p:spTgt spid="3">
                                            <p:txEl>
                                              <p:pRg st="8" end="8"/>
                                            </p:txEl>
                                          </p:spTgt>
                                        </p:tgtEl>
                                      </p:cBhvr>
                                      <p:to x="100000" y="95000"/>
                                    </p:animScale>
                                    <p:animScale>
                                      <p:cBhvr>
                                        <p:cTn id="128" dur="166" decel="50000">
                                          <p:stCondLst>
                                            <p:cond delay="1834"/>
                                          </p:stCondLst>
                                        </p:cTn>
                                        <p:tgtEl>
                                          <p:spTgt spid="3">
                                            <p:txEl>
                                              <p:pRg st="8" end="8"/>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9" end="9"/>
                                            </p:txEl>
                                          </p:spTgt>
                                        </p:tgtEl>
                                        <p:attrNameLst>
                                          <p:attrName>style.visibility</p:attrName>
                                        </p:attrNameLst>
                                      </p:cBhvr>
                                      <p:to>
                                        <p:strVal val="visible"/>
                                      </p:to>
                                    </p:set>
                                    <p:animEffect transition="in" filter="wipe(down)">
                                      <p:cBhvr>
                                        <p:cTn id="133" dur="580">
                                          <p:stCondLst>
                                            <p:cond delay="0"/>
                                          </p:stCondLst>
                                        </p:cTn>
                                        <p:tgtEl>
                                          <p:spTgt spid="3">
                                            <p:txEl>
                                              <p:pRg st="9" end="9"/>
                                            </p:txEl>
                                          </p:spTgt>
                                        </p:tgtEl>
                                      </p:cBhvr>
                                    </p:animEffect>
                                    <p:anim calcmode="lin" valueType="num">
                                      <p:cBhvr>
                                        <p:cTn id="134"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9" end="9"/>
                                            </p:txEl>
                                          </p:spTgt>
                                        </p:tgtEl>
                                      </p:cBhvr>
                                      <p:to x="100000" y="60000"/>
                                    </p:animScale>
                                    <p:animScale>
                                      <p:cBhvr>
                                        <p:cTn id="140" dur="166" decel="50000">
                                          <p:stCondLst>
                                            <p:cond delay="676"/>
                                          </p:stCondLst>
                                        </p:cTn>
                                        <p:tgtEl>
                                          <p:spTgt spid="3">
                                            <p:txEl>
                                              <p:pRg st="9" end="9"/>
                                            </p:txEl>
                                          </p:spTgt>
                                        </p:tgtEl>
                                      </p:cBhvr>
                                      <p:to x="100000" y="100000"/>
                                    </p:animScale>
                                    <p:animScale>
                                      <p:cBhvr>
                                        <p:cTn id="141" dur="26">
                                          <p:stCondLst>
                                            <p:cond delay="1312"/>
                                          </p:stCondLst>
                                        </p:cTn>
                                        <p:tgtEl>
                                          <p:spTgt spid="3">
                                            <p:txEl>
                                              <p:pRg st="9" end="9"/>
                                            </p:txEl>
                                          </p:spTgt>
                                        </p:tgtEl>
                                      </p:cBhvr>
                                      <p:to x="100000" y="80000"/>
                                    </p:animScale>
                                    <p:animScale>
                                      <p:cBhvr>
                                        <p:cTn id="142" dur="166" decel="50000">
                                          <p:stCondLst>
                                            <p:cond delay="1338"/>
                                          </p:stCondLst>
                                        </p:cTn>
                                        <p:tgtEl>
                                          <p:spTgt spid="3">
                                            <p:txEl>
                                              <p:pRg st="9" end="9"/>
                                            </p:txEl>
                                          </p:spTgt>
                                        </p:tgtEl>
                                      </p:cBhvr>
                                      <p:to x="100000" y="100000"/>
                                    </p:animScale>
                                    <p:animScale>
                                      <p:cBhvr>
                                        <p:cTn id="143" dur="26">
                                          <p:stCondLst>
                                            <p:cond delay="1642"/>
                                          </p:stCondLst>
                                        </p:cTn>
                                        <p:tgtEl>
                                          <p:spTgt spid="3">
                                            <p:txEl>
                                              <p:pRg st="9" end="9"/>
                                            </p:txEl>
                                          </p:spTgt>
                                        </p:tgtEl>
                                      </p:cBhvr>
                                      <p:to x="100000" y="90000"/>
                                    </p:animScale>
                                    <p:animScale>
                                      <p:cBhvr>
                                        <p:cTn id="144" dur="166" decel="50000">
                                          <p:stCondLst>
                                            <p:cond delay="1668"/>
                                          </p:stCondLst>
                                        </p:cTn>
                                        <p:tgtEl>
                                          <p:spTgt spid="3">
                                            <p:txEl>
                                              <p:pRg st="9" end="9"/>
                                            </p:txEl>
                                          </p:spTgt>
                                        </p:tgtEl>
                                      </p:cBhvr>
                                      <p:to x="100000" y="100000"/>
                                    </p:animScale>
                                    <p:animScale>
                                      <p:cBhvr>
                                        <p:cTn id="145" dur="26">
                                          <p:stCondLst>
                                            <p:cond delay="1808"/>
                                          </p:stCondLst>
                                        </p:cTn>
                                        <p:tgtEl>
                                          <p:spTgt spid="3">
                                            <p:txEl>
                                              <p:pRg st="9" end="9"/>
                                            </p:txEl>
                                          </p:spTgt>
                                        </p:tgtEl>
                                      </p:cBhvr>
                                      <p:to x="100000" y="95000"/>
                                    </p:animScale>
                                    <p:animScale>
                                      <p:cBhvr>
                                        <p:cTn id="146" dur="166" decel="50000">
                                          <p:stCondLst>
                                            <p:cond delay="1834"/>
                                          </p:stCondLst>
                                        </p:cTn>
                                        <p:tgtEl>
                                          <p:spTgt spid="3">
                                            <p:txEl>
                                              <p:pRg st="9" end="9"/>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10" end="10"/>
                                            </p:txEl>
                                          </p:spTgt>
                                        </p:tgtEl>
                                        <p:attrNameLst>
                                          <p:attrName>style.visibility</p:attrName>
                                        </p:attrNameLst>
                                      </p:cBhvr>
                                      <p:to>
                                        <p:strVal val="visible"/>
                                      </p:to>
                                    </p:set>
                                    <p:animEffect transition="in" filter="wipe(down)">
                                      <p:cBhvr>
                                        <p:cTn id="151" dur="580">
                                          <p:stCondLst>
                                            <p:cond delay="0"/>
                                          </p:stCondLst>
                                        </p:cTn>
                                        <p:tgtEl>
                                          <p:spTgt spid="3">
                                            <p:txEl>
                                              <p:pRg st="10" end="10"/>
                                            </p:txEl>
                                          </p:spTgt>
                                        </p:tgtEl>
                                      </p:cBhvr>
                                    </p:animEffect>
                                    <p:anim calcmode="lin" valueType="num">
                                      <p:cBhvr>
                                        <p:cTn id="152"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10" end="10"/>
                                            </p:txEl>
                                          </p:spTgt>
                                        </p:tgtEl>
                                      </p:cBhvr>
                                      <p:to x="100000" y="60000"/>
                                    </p:animScale>
                                    <p:animScale>
                                      <p:cBhvr>
                                        <p:cTn id="158" dur="166" decel="50000">
                                          <p:stCondLst>
                                            <p:cond delay="676"/>
                                          </p:stCondLst>
                                        </p:cTn>
                                        <p:tgtEl>
                                          <p:spTgt spid="3">
                                            <p:txEl>
                                              <p:pRg st="10" end="10"/>
                                            </p:txEl>
                                          </p:spTgt>
                                        </p:tgtEl>
                                      </p:cBhvr>
                                      <p:to x="100000" y="100000"/>
                                    </p:animScale>
                                    <p:animScale>
                                      <p:cBhvr>
                                        <p:cTn id="159" dur="26">
                                          <p:stCondLst>
                                            <p:cond delay="1312"/>
                                          </p:stCondLst>
                                        </p:cTn>
                                        <p:tgtEl>
                                          <p:spTgt spid="3">
                                            <p:txEl>
                                              <p:pRg st="10" end="10"/>
                                            </p:txEl>
                                          </p:spTgt>
                                        </p:tgtEl>
                                      </p:cBhvr>
                                      <p:to x="100000" y="80000"/>
                                    </p:animScale>
                                    <p:animScale>
                                      <p:cBhvr>
                                        <p:cTn id="160" dur="166" decel="50000">
                                          <p:stCondLst>
                                            <p:cond delay="1338"/>
                                          </p:stCondLst>
                                        </p:cTn>
                                        <p:tgtEl>
                                          <p:spTgt spid="3">
                                            <p:txEl>
                                              <p:pRg st="10" end="10"/>
                                            </p:txEl>
                                          </p:spTgt>
                                        </p:tgtEl>
                                      </p:cBhvr>
                                      <p:to x="100000" y="100000"/>
                                    </p:animScale>
                                    <p:animScale>
                                      <p:cBhvr>
                                        <p:cTn id="161" dur="26">
                                          <p:stCondLst>
                                            <p:cond delay="1642"/>
                                          </p:stCondLst>
                                        </p:cTn>
                                        <p:tgtEl>
                                          <p:spTgt spid="3">
                                            <p:txEl>
                                              <p:pRg st="10" end="10"/>
                                            </p:txEl>
                                          </p:spTgt>
                                        </p:tgtEl>
                                      </p:cBhvr>
                                      <p:to x="100000" y="90000"/>
                                    </p:animScale>
                                    <p:animScale>
                                      <p:cBhvr>
                                        <p:cTn id="162" dur="166" decel="50000">
                                          <p:stCondLst>
                                            <p:cond delay="1668"/>
                                          </p:stCondLst>
                                        </p:cTn>
                                        <p:tgtEl>
                                          <p:spTgt spid="3">
                                            <p:txEl>
                                              <p:pRg st="10" end="10"/>
                                            </p:txEl>
                                          </p:spTgt>
                                        </p:tgtEl>
                                      </p:cBhvr>
                                      <p:to x="100000" y="100000"/>
                                    </p:animScale>
                                    <p:animScale>
                                      <p:cBhvr>
                                        <p:cTn id="163" dur="26">
                                          <p:stCondLst>
                                            <p:cond delay="1808"/>
                                          </p:stCondLst>
                                        </p:cTn>
                                        <p:tgtEl>
                                          <p:spTgt spid="3">
                                            <p:txEl>
                                              <p:pRg st="10" end="10"/>
                                            </p:txEl>
                                          </p:spTgt>
                                        </p:tgtEl>
                                      </p:cBhvr>
                                      <p:to x="100000" y="95000"/>
                                    </p:animScale>
                                    <p:animScale>
                                      <p:cBhvr>
                                        <p:cTn id="164" dur="166" decel="50000">
                                          <p:stCondLst>
                                            <p:cond delay="1834"/>
                                          </p:stCondLst>
                                        </p:cTn>
                                        <p:tgtEl>
                                          <p:spTgt spid="3">
                                            <p:txEl>
                                              <p:pRg st="10" end="10"/>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
                                            <p:txEl>
                                              <p:pRg st="11" end="11"/>
                                            </p:txEl>
                                          </p:spTgt>
                                        </p:tgtEl>
                                        <p:attrNameLst>
                                          <p:attrName>style.visibility</p:attrName>
                                        </p:attrNameLst>
                                      </p:cBhvr>
                                      <p:to>
                                        <p:strVal val="visible"/>
                                      </p:to>
                                    </p:set>
                                    <p:animEffect transition="in" filter="wipe(down)">
                                      <p:cBhvr>
                                        <p:cTn id="169" dur="580">
                                          <p:stCondLst>
                                            <p:cond delay="0"/>
                                          </p:stCondLst>
                                        </p:cTn>
                                        <p:tgtEl>
                                          <p:spTgt spid="3">
                                            <p:txEl>
                                              <p:pRg st="11" end="11"/>
                                            </p:txEl>
                                          </p:spTgt>
                                        </p:tgtEl>
                                      </p:cBhvr>
                                    </p:animEffect>
                                    <p:anim calcmode="lin" valueType="num">
                                      <p:cBhvr>
                                        <p:cTn id="170" dur="1822" tmFilter="0,0; 0.14,0.36; 0.43,0.73; 0.71,0.91; 1.0,1.0">
                                          <p:stCondLst>
                                            <p:cond delay="0"/>
                                          </p:stCondLst>
                                        </p:cTn>
                                        <p:tgtEl>
                                          <p:spTgt spid="3">
                                            <p:txEl>
                                              <p:pRg st="11" end="11"/>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
                                            <p:txEl>
                                              <p:pRg st="11" end="11"/>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
                                            <p:txEl>
                                              <p:pRg st="11" end="11"/>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
                                            <p:txEl>
                                              <p:pRg st="11" end="11"/>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
                                            <p:txEl>
                                              <p:pRg st="11" end="11"/>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3">
                                            <p:txEl>
                                              <p:pRg st="11" end="11"/>
                                            </p:txEl>
                                          </p:spTgt>
                                        </p:tgtEl>
                                      </p:cBhvr>
                                      <p:to x="100000" y="60000"/>
                                    </p:animScale>
                                    <p:animScale>
                                      <p:cBhvr>
                                        <p:cTn id="176" dur="166" decel="50000">
                                          <p:stCondLst>
                                            <p:cond delay="676"/>
                                          </p:stCondLst>
                                        </p:cTn>
                                        <p:tgtEl>
                                          <p:spTgt spid="3">
                                            <p:txEl>
                                              <p:pRg st="11" end="11"/>
                                            </p:txEl>
                                          </p:spTgt>
                                        </p:tgtEl>
                                      </p:cBhvr>
                                      <p:to x="100000" y="100000"/>
                                    </p:animScale>
                                    <p:animScale>
                                      <p:cBhvr>
                                        <p:cTn id="177" dur="26">
                                          <p:stCondLst>
                                            <p:cond delay="1312"/>
                                          </p:stCondLst>
                                        </p:cTn>
                                        <p:tgtEl>
                                          <p:spTgt spid="3">
                                            <p:txEl>
                                              <p:pRg st="11" end="11"/>
                                            </p:txEl>
                                          </p:spTgt>
                                        </p:tgtEl>
                                      </p:cBhvr>
                                      <p:to x="100000" y="80000"/>
                                    </p:animScale>
                                    <p:animScale>
                                      <p:cBhvr>
                                        <p:cTn id="178" dur="166" decel="50000">
                                          <p:stCondLst>
                                            <p:cond delay="1338"/>
                                          </p:stCondLst>
                                        </p:cTn>
                                        <p:tgtEl>
                                          <p:spTgt spid="3">
                                            <p:txEl>
                                              <p:pRg st="11" end="11"/>
                                            </p:txEl>
                                          </p:spTgt>
                                        </p:tgtEl>
                                      </p:cBhvr>
                                      <p:to x="100000" y="100000"/>
                                    </p:animScale>
                                    <p:animScale>
                                      <p:cBhvr>
                                        <p:cTn id="179" dur="26">
                                          <p:stCondLst>
                                            <p:cond delay="1642"/>
                                          </p:stCondLst>
                                        </p:cTn>
                                        <p:tgtEl>
                                          <p:spTgt spid="3">
                                            <p:txEl>
                                              <p:pRg st="11" end="11"/>
                                            </p:txEl>
                                          </p:spTgt>
                                        </p:tgtEl>
                                      </p:cBhvr>
                                      <p:to x="100000" y="90000"/>
                                    </p:animScale>
                                    <p:animScale>
                                      <p:cBhvr>
                                        <p:cTn id="180" dur="166" decel="50000">
                                          <p:stCondLst>
                                            <p:cond delay="1668"/>
                                          </p:stCondLst>
                                        </p:cTn>
                                        <p:tgtEl>
                                          <p:spTgt spid="3">
                                            <p:txEl>
                                              <p:pRg st="11" end="11"/>
                                            </p:txEl>
                                          </p:spTgt>
                                        </p:tgtEl>
                                      </p:cBhvr>
                                      <p:to x="100000" y="100000"/>
                                    </p:animScale>
                                    <p:animScale>
                                      <p:cBhvr>
                                        <p:cTn id="181" dur="26">
                                          <p:stCondLst>
                                            <p:cond delay="1808"/>
                                          </p:stCondLst>
                                        </p:cTn>
                                        <p:tgtEl>
                                          <p:spTgt spid="3">
                                            <p:txEl>
                                              <p:pRg st="11" end="11"/>
                                            </p:txEl>
                                          </p:spTgt>
                                        </p:tgtEl>
                                      </p:cBhvr>
                                      <p:to x="100000" y="95000"/>
                                    </p:animScale>
                                    <p:animScale>
                                      <p:cBhvr>
                                        <p:cTn id="182" dur="166" decel="50000">
                                          <p:stCondLst>
                                            <p:cond delay="1834"/>
                                          </p:stCondLst>
                                        </p:cTn>
                                        <p:tgtEl>
                                          <p:spTgt spid="3">
                                            <p:txEl>
                                              <p:pRg st="11" end="11"/>
                                            </p:txEl>
                                          </p:spTgt>
                                        </p:tgtEl>
                                      </p:cBhvr>
                                      <p:to x="100000" y="100000"/>
                                    </p:animScale>
                                  </p:child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grpId="0" nodeType="clickEffect">
                                  <p:stCondLst>
                                    <p:cond delay="0"/>
                                  </p:stCondLst>
                                  <p:childTnLst>
                                    <p:set>
                                      <p:cBhvr>
                                        <p:cTn id="186" dur="1" fill="hold">
                                          <p:stCondLst>
                                            <p:cond delay="0"/>
                                          </p:stCondLst>
                                        </p:cTn>
                                        <p:tgtEl>
                                          <p:spTgt spid="3">
                                            <p:txEl>
                                              <p:pRg st="12" end="12"/>
                                            </p:txEl>
                                          </p:spTgt>
                                        </p:tgtEl>
                                        <p:attrNameLst>
                                          <p:attrName>style.visibility</p:attrName>
                                        </p:attrNameLst>
                                      </p:cBhvr>
                                      <p:to>
                                        <p:strVal val="visible"/>
                                      </p:to>
                                    </p:set>
                                    <p:animEffect transition="in" filter="wipe(down)">
                                      <p:cBhvr>
                                        <p:cTn id="187" dur="580">
                                          <p:stCondLst>
                                            <p:cond delay="0"/>
                                          </p:stCondLst>
                                        </p:cTn>
                                        <p:tgtEl>
                                          <p:spTgt spid="3">
                                            <p:txEl>
                                              <p:pRg st="12" end="12"/>
                                            </p:txEl>
                                          </p:spTgt>
                                        </p:tgtEl>
                                      </p:cBhvr>
                                    </p:animEffect>
                                    <p:anim calcmode="lin" valueType="num">
                                      <p:cBhvr>
                                        <p:cTn id="188"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193" dur="26">
                                          <p:stCondLst>
                                            <p:cond delay="650"/>
                                          </p:stCondLst>
                                        </p:cTn>
                                        <p:tgtEl>
                                          <p:spTgt spid="3">
                                            <p:txEl>
                                              <p:pRg st="12" end="12"/>
                                            </p:txEl>
                                          </p:spTgt>
                                        </p:tgtEl>
                                      </p:cBhvr>
                                      <p:to x="100000" y="60000"/>
                                    </p:animScale>
                                    <p:animScale>
                                      <p:cBhvr>
                                        <p:cTn id="194" dur="166" decel="50000">
                                          <p:stCondLst>
                                            <p:cond delay="676"/>
                                          </p:stCondLst>
                                        </p:cTn>
                                        <p:tgtEl>
                                          <p:spTgt spid="3">
                                            <p:txEl>
                                              <p:pRg st="12" end="12"/>
                                            </p:txEl>
                                          </p:spTgt>
                                        </p:tgtEl>
                                      </p:cBhvr>
                                      <p:to x="100000" y="100000"/>
                                    </p:animScale>
                                    <p:animScale>
                                      <p:cBhvr>
                                        <p:cTn id="195" dur="26">
                                          <p:stCondLst>
                                            <p:cond delay="1312"/>
                                          </p:stCondLst>
                                        </p:cTn>
                                        <p:tgtEl>
                                          <p:spTgt spid="3">
                                            <p:txEl>
                                              <p:pRg st="12" end="12"/>
                                            </p:txEl>
                                          </p:spTgt>
                                        </p:tgtEl>
                                      </p:cBhvr>
                                      <p:to x="100000" y="80000"/>
                                    </p:animScale>
                                    <p:animScale>
                                      <p:cBhvr>
                                        <p:cTn id="196" dur="166" decel="50000">
                                          <p:stCondLst>
                                            <p:cond delay="1338"/>
                                          </p:stCondLst>
                                        </p:cTn>
                                        <p:tgtEl>
                                          <p:spTgt spid="3">
                                            <p:txEl>
                                              <p:pRg st="12" end="12"/>
                                            </p:txEl>
                                          </p:spTgt>
                                        </p:tgtEl>
                                      </p:cBhvr>
                                      <p:to x="100000" y="100000"/>
                                    </p:animScale>
                                    <p:animScale>
                                      <p:cBhvr>
                                        <p:cTn id="197" dur="26">
                                          <p:stCondLst>
                                            <p:cond delay="1642"/>
                                          </p:stCondLst>
                                        </p:cTn>
                                        <p:tgtEl>
                                          <p:spTgt spid="3">
                                            <p:txEl>
                                              <p:pRg st="12" end="12"/>
                                            </p:txEl>
                                          </p:spTgt>
                                        </p:tgtEl>
                                      </p:cBhvr>
                                      <p:to x="100000" y="90000"/>
                                    </p:animScale>
                                    <p:animScale>
                                      <p:cBhvr>
                                        <p:cTn id="198" dur="166" decel="50000">
                                          <p:stCondLst>
                                            <p:cond delay="1668"/>
                                          </p:stCondLst>
                                        </p:cTn>
                                        <p:tgtEl>
                                          <p:spTgt spid="3">
                                            <p:txEl>
                                              <p:pRg st="12" end="12"/>
                                            </p:txEl>
                                          </p:spTgt>
                                        </p:tgtEl>
                                      </p:cBhvr>
                                      <p:to x="100000" y="100000"/>
                                    </p:animScale>
                                    <p:animScale>
                                      <p:cBhvr>
                                        <p:cTn id="199" dur="26">
                                          <p:stCondLst>
                                            <p:cond delay="1808"/>
                                          </p:stCondLst>
                                        </p:cTn>
                                        <p:tgtEl>
                                          <p:spTgt spid="3">
                                            <p:txEl>
                                              <p:pRg st="12" end="12"/>
                                            </p:txEl>
                                          </p:spTgt>
                                        </p:tgtEl>
                                      </p:cBhvr>
                                      <p:to x="100000" y="95000"/>
                                    </p:animScale>
                                    <p:animScale>
                                      <p:cBhvr>
                                        <p:cTn id="200" dur="166" decel="50000">
                                          <p:stCondLst>
                                            <p:cond delay="1834"/>
                                          </p:stCondLst>
                                        </p:cTn>
                                        <p:tgtEl>
                                          <p:spTgt spid="3">
                                            <p:txEl>
                                              <p:pRg st="12" end="12"/>
                                            </p:txEl>
                                          </p:spTgt>
                                        </p:tgtEl>
                                      </p:cBhvr>
                                      <p:to x="100000" y="100000"/>
                                    </p:animScale>
                                  </p:childTnLst>
                                </p:cTn>
                              </p:par>
                            </p:childTnLst>
                          </p:cTn>
                        </p:par>
                      </p:childTnLst>
                    </p:cTn>
                  </p:par>
                  <p:par>
                    <p:cTn id="201" fill="hold">
                      <p:stCondLst>
                        <p:cond delay="indefinite"/>
                      </p:stCondLst>
                      <p:childTnLst>
                        <p:par>
                          <p:cTn id="202" fill="hold">
                            <p:stCondLst>
                              <p:cond delay="0"/>
                            </p:stCondLst>
                            <p:childTnLst>
                              <p:par>
                                <p:cTn id="203" presetID="34" presetClass="entr" presetSubtype="0" fill="hold" nodeType="clickEffect">
                                  <p:stCondLst>
                                    <p:cond delay="0"/>
                                  </p:stCondLst>
                                  <p:childTnLst>
                                    <p:set>
                                      <p:cBhvr>
                                        <p:cTn id="204" dur="1" fill="hold">
                                          <p:stCondLst>
                                            <p:cond delay="0"/>
                                          </p:stCondLst>
                                        </p:cTn>
                                        <p:tgtEl>
                                          <p:spTgt spid="4"/>
                                        </p:tgtEl>
                                        <p:attrNameLst>
                                          <p:attrName>style.visibility</p:attrName>
                                        </p:attrNameLst>
                                      </p:cBhvr>
                                      <p:to>
                                        <p:strVal val="visible"/>
                                      </p:to>
                                    </p:set>
                                    <p:anim from="(-#ppt_w/2)" to="(#ppt_x)" calcmode="lin" valueType="num">
                                      <p:cBhvr>
                                        <p:cTn id="205" dur="600" fill="hold">
                                          <p:stCondLst>
                                            <p:cond delay="0"/>
                                          </p:stCondLst>
                                        </p:cTn>
                                        <p:tgtEl>
                                          <p:spTgt spid="4"/>
                                        </p:tgtEl>
                                        <p:attrNameLst>
                                          <p:attrName>ppt_x</p:attrName>
                                        </p:attrNameLst>
                                      </p:cBhvr>
                                    </p:anim>
                                    <p:anim from="0" to="-1.0" calcmode="lin" valueType="num">
                                      <p:cBhvr>
                                        <p:cTn id="206" dur="200" decel="50000" autoRev="1" fill="hold">
                                          <p:stCondLst>
                                            <p:cond delay="600"/>
                                          </p:stCondLst>
                                        </p:cTn>
                                        <p:tgtEl>
                                          <p:spTgt spid="4"/>
                                        </p:tgtEl>
                                        <p:attrNameLst>
                                          <p:attrName>xshear</p:attrName>
                                        </p:attrNameLst>
                                      </p:cBhvr>
                                    </p:anim>
                                    <p:animScale>
                                      <p:cBhvr>
                                        <p:cTn id="207" dur="200" decel="100000" autoRev="1" fill="hold">
                                          <p:stCondLst>
                                            <p:cond delay="600"/>
                                          </p:stCondLst>
                                        </p:cTn>
                                        <p:tgtEl>
                                          <p:spTgt spid="4"/>
                                        </p:tgtEl>
                                      </p:cBhvr>
                                      <p:from x="100000" y="100000"/>
                                      <p:to x="80000" y="100000"/>
                                    </p:animScale>
                                    <p:anim by="(#ppt_h/3+#ppt_w*0.1)" calcmode="lin" valueType="num">
                                      <p:cBhvr additive="sum">
                                        <p:cTn id="208" dur="200" decel="100000" autoRev="1" fill="hold">
                                          <p:stCondLst>
                                            <p:cond delay="600"/>
                                          </p:stCondLst>
                                        </p:cTn>
                                        <p:tgtEl>
                                          <p:spTgt spid="4"/>
                                        </p:tgtEl>
                                        <p:attrNameLst>
                                          <p:attrName>ppt_x</p:attrName>
                                        </p:attrNameLst>
                                      </p:cBhvr>
                                    </p:anim>
                                  </p:childTnLst>
                                </p:cTn>
                              </p:par>
                              <p:par>
                                <p:cTn id="209" presetID="34" presetClass="entr" presetSubtype="0" fill="hold" nodeType="withEffect">
                                  <p:stCondLst>
                                    <p:cond delay="0"/>
                                  </p:stCondLst>
                                  <p:childTnLst>
                                    <p:set>
                                      <p:cBhvr>
                                        <p:cTn id="210" dur="1" fill="hold">
                                          <p:stCondLst>
                                            <p:cond delay="0"/>
                                          </p:stCondLst>
                                        </p:cTn>
                                        <p:tgtEl>
                                          <p:spTgt spid="5"/>
                                        </p:tgtEl>
                                        <p:attrNameLst>
                                          <p:attrName>style.visibility</p:attrName>
                                        </p:attrNameLst>
                                      </p:cBhvr>
                                      <p:to>
                                        <p:strVal val="visible"/>
                                      </p:to>
                                    </p:set>
                                    <p:anim from="(-#ppt_w/2)" to="(#ppt_x)" calcmode="lin" valueType="num">
                                      <p:cBhvr>
                                        <p:cTn id="211" dur="600" fill="hold">
                                          <p:stCondLst>
                                            <p:cond delay="0"/>
                                          </p:stCondLst>
                                        </p:cTn>
                                        <p:tgtEl>
                                          <p:spTgt spid="5"/>
                                        </p:tgtEl>
                                        <p:attrNameLst>
                                          <p:attrName>ppt_x</p:attrName>
                                        </p:attrNameLst>
                                      </p:cBhvr>
                                    </p:anim>
                                    <p:anim from="0" to="-1.0" calcmode="lin" valueType="num">
                                      <p:cBhvr>
                                        <p:cTn id="212" dur="200" decel="50000" autoRev="1" fill="hold">
                                          <p:stCondLst>
                                            <p:cond delay="600"/>
                                          </p:stCondLst>
                                        </p:cTn>
                                        <p:tgtEl>
                                          <p:spTgt spid="5"/>
                                        </p:tgtEl>
                                        <p:attrNameLst>
                                          <p:attrName>xshear</p:attrName>
                                        </p:attrNameLst>
                                      </p:cBhvr>
                                    </p:anim>
                                    <p:animScale>
                                      <p:cBhvr>
                                        <p:cTn id="213" dur="200" decel="100000" autoRev="1" fill="hold">
                                          <p:stCondLst>
                                            <p:cond delay="600"/>
                                          </p:stCondLst>
                                        </p:cTn>
                                        <p:tgtEl>
                                          <p:spTgt spid="5"/>
                                        </p:tgtEl>
                                      </p:cBhvr>
                                      <p:from x="100000" y="100000"/>
                                      <p:to x="80000" y="100000"/>
                                    </p:animScale>
                                    <p:anim by="(#ppt_h/3+#ppt_w*0.1)" calcmode="lin" valueType="num">
                                      <p:cBhvr additive="sum">
                                        <p:cTn id="214" dur="200" decel="100000" autoRev="1" fill="hold">
                                          <p:stCondLst>
                                            <p:cond delay="6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pPr>
              <a:buNone/>
            </a:pPr>
            <a:r>
              <a:rPr lang="ar-SA" sz="3200" dirty="0" smtClean="0">
                <a:solidFill>
                  <a:schemeClr val="bg1"/>
                </a:solidFill>
                <a:latin typeface="Andalus" pitchFamily="18" charset="-78"/>
                <a:cs typeface="Andalus" pitchFamily="18" charset="-78"/>
              </a:rPr>
              <a:t>المظاهر الصحية .</a:t>
            </a:r>
          </a:p>
          <a:p>
            <a:pPr>
              <a:buFont typeface="Wingdings" pitchFamily="2" charset="2"/>
              <a:buChar char="q"/>
            </a:pPr>
            <a:r>
              <a:rPr lang="ar-SA" sz="3200" dirty="0" smtClean="0">
                <a:solidFill>
                  <a:schemeClr val="bg1"/>
                </a:solidFill>
                <a:latin typeface="Andalus" pitchFamily="18" charset="-78"/>
                <a:cs typeface="Andalus" pitchFamily="18" charset="-78"/>
              </a:rPr>
              <a:t>تعاني معظم الحالات من أنميا وضعف عام </a:t>
            </a:r>
          </a:p>
          <a:p>
            <a:pPr>
              <a:buFont typeface="Wingdings" pitchFamily="2" charset="2"/>
              <a:buChar char="q"/>
            </a:pPr>
            <a:r>
              <a:rPr lang="ar-SA" sz="3200" dirty="0" smtClean="0">
                <a:solidFill>
                  <a:schemeClr val="bg1"/>
                </a:solidFill>
                <a:latin typeface="Andalus" pitchFamily="18" charset="-78"/>
                <a:cs typeface="Andalus" pitchFamily="18" charset="-78"/>
              </a:rPr>
              <a:t>تتفشى الأمراض الجلدية بصورة ملحوظة ( الجرب )</a:t>
            </a:r>
          </a:p>
          <a:p>
            <a:pPr>
              <a:buFont typeface="Wingdings" pitchFamily="2" charset="2"/>
              <a:buChar char="q"/>
            </a:pPr>
            <a:r>
              <a:rPr lang="ar-SA" sz="3200" dirty="0" smtClean="0">
                <a:solidFill>
                  <a:schemeClr val="bg1"/>
                </a:solidFill>
                <a:latin typeface="Andalus" pitchFamily="18" charset="-78"/>
                <a:cs typeface="Andalus" pitchFamily="18" charset="-78"/>
              </a:rPr>
              <a:t>أمراض الشعر والرأس ( القمل – القرع – الثعلبة )</a:t>
            </a:r>
          </a:p>
          <a:p>
            <a:pPr>
              <a:buFont typeface="Wingdings" pitchFamily="2" charset="2"/>
              <a:buChar char="q"/>
            </a:pPr>
            <a:r>
              <a:rPr lang="ar-SA" sz="3200" dirty="0" smtClean="0">
                <a:solidFill>
                  <a:schemeClr val="bg1"/>
                </a:solidFill>
                <a:latin typeface="Andalus" pitchFamily="18" charset="-78"/>
                <a:cs typeface="Andalus" pitchFamily="18" charset="-78"/>
              </a:rPr>
              <a:t>إصابة معظمهم بالديدان أو البلهارسيا </a:t>
            </a:r>
          </a:p>
          <a:p>
            <a:pPr>
              <a:buFont typeface="Wingdings" pitchFamily="2" charset="2"/>
              <a:buChar char="q"/>
            </a:pPr>
            <a:r>
              <a:rPr lang="ar-SA" sz="3200" dirty="0" smtClean="0">
                <a:solidFill>
                  <a:schemeClr val="bg1"/>
                </a:solidFill>
                <a:latin typeface="Andalus" pitchFamily="18" charset="-78"/>
                <a:cs typeface="Andalus" pitchFamily="18" charset="-78"/>
              </a:rPr>
              <a:t>انتشار ظاهرة التبول اللاإرادي نتيجة لعدم الإحساس بالأمان </a:t>
            </a:r>
          </a:p>
          <a:p>
            <a:pPr>
              <a:buFont typeface="Wingdings" pitchFamily="2" charset="2"/>
              <a:buChar char="q"/>
            </a:pPr>
            <a:r>
              <a:rPr lang="ar-SA" sz="3200" dirty="0" smtClean="0">
                <a:solidFill>
                  <a:schemeClr val="bg1"/>
                </a:solidFill>
                <a:latin typeface="Andalus" pitchFamily="18" charset="-78"/>
                <a:cs typeface="Andalus" pitchFamily="18" charset="-78"/>
              </a:rPr>
              <a:t>بعض أمراض العيون مثل الرمد </a:t>
            </a:r>
          </a:p>
          <a:p>
            <a:pPr>
              <a:buFont typeface="Wingdings" pitchFamily="2" charset="2"/>
              <a:buChar char="q"/>
            </a:pPr>
            <a:r>
              <a:rPr lang="ar-SA" sz="3200" dirty="0" smtClean="0">
                <a:solidFill>
                  <a:schemeClr val="bg1"/>
                </a:solidFill>
                <a:latin typeface="Andalus" pitchFamily="18" charset="-78"/>
                <a:cs typeface="Andalus" pitchFamily="18" charset="-78"/>
              </a:rPr>
              <a:t>أمراض تناسلية نتيجة للشذوذ لجنسي بينهم مثل السيلان والزهري </a:t>
            </a:r>
          </a:p>
          <a:p>
            <a:pPr>
              <a:buFont typeface="Wingdings" pitchFamily="2" charset="2"/>
              <a:buChar char="q"/>
            </a:pPr>
            <a:r>
              <a:rPr lang="ar-SA" sz="3200" dirty="0" smtClean="0">
                <a:solidFill>
                  <a:schemeClr val="bg1"/>
                </a:solidFill>
                <a:latin typeface="Andalus" pitchFamily="18" charset="-78"/>
                <a:cs typeface="Andalus" pitchFamily="18" charset="-78"/>
              </a:rPr>
              <a:t>في حالات كثيرة نجد هؤلاء الأطفال حالتهم الصحية  جيده نتيجة للمناعة المكتسبة </a:t>
            </a:r>
          </a:p>
          <a:p>
            <a:endParaRPr lang="ar-SA"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500694" y="214290"/>
            <a:ext cx="3143272" cy="428604"/>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ar-SA" sz="2800" dirty="0" smtClean="0"/>
              <a:t>من حيث الشخصية </a:t>
            </a:r>
            <a:endParaRPr lang="ar-SA" sz="2800" dirty="0"/>
          </a:p>
        </p:txBody>
      </p:sp>
      <p:sp>
        <p:nvSpPr>
          <p:cNvPr id="3" name="عنصر نائب للمحتوى 2"/>
          <p:cNvSpPr>
            <a:spLocks noGrp="1"/>
          </p:cNvSpPr>
          <p:nvPr>
            <p:ph idx="1"/>
          </p:nvPr>
        </p:nvSpPr>
        <p:spPr>
          <a:xfrm>
            <a:off x="214282" y="714356"/>
            <a:ext cx="8715436" cy="5929354"/>
          </a:xfrm>
        </p:spPr>
        <p:txBody>
          <a:bodyPr>
            <a:normAutofit/>
          </a:bodyPr>
          <a:lstStyle/>
          <a:p>
            <a:r>
              <a:rPr lang="ar-SA" sz="2000" dirty="0" smtClean="0">
                <a:solidFill>
                  <a:schemeClr val="bg1"/>
                </a:solidFill>
                <a:cs typeface="Akhbar MT" pitchFamily="2" charset="-78"/>
              </a:rPr>
              <a:t>معظم أطفال الشارع يتمتعون بذكاء عالي ونضج مبكر يساعدهم على تحمل المسؤولية وسد معظم حاجاتهم المختلفة </a:t>
            </a:r>
          </a:p>
          <a:p>
            <a:r>
              <a:rPr lang="ar-SA" sz="2000" dirty="0" smtClean="0">
                <a:solidFill>
                  <a:schemeClr val="bg1"/>
                </a:solidFill>
                <a:cs typeface="Akhbar MT" pitchFamily="2" charset="-78"/>
              </a:rPr>
              <a:t>تختلف طبيعة شخصية الطفل في الشارع من طفل لأخر بعضهم انطوائي نتيجة لعدم الثقة بالنفس وهو ضعيف الشخصية خاضعا للآخرين وسهل الاقتياد </a:t>
            </a:r>
          </a:p>
          <a:p>
            <a:r>
              <a:rPr lang="ar-SA" sz="2000" dirty="0" smtClean="0">
                <a:solidFill>
                  <a:schemeClr val="bg1"/>
                </a:solidFill>
                <a:cs typeface="Akhbar MT" pitchFamily="2" charset="-78"/>
              </a:rPr>
              <a:t>نوع أخر قيادي يميل إلى التحكم والسيطرة </a:t>
            </a:r>
          </a:p>
          <a:p>
            <a:r>
              <a:rPr lang="ar-SA" sz="2000" dirty="0" smtClean="0">
                <a:solidFill>
                  <a:schemeClr val="bg1"/>
                </a:solidFill>
                <a:cs typeface="Akhbar MT" pitchFamily="2" charset="-78"/>
              </a:rPr>
              <a:t>هناك فئة أخرى عدوانيه نتيجة للكبت الذي عانوه وتجمع لخبرات طفولتهم السيئة وهذه ذات شخصيه متذبذبة </a:t>
            </a:r>
          </a:p>
          <a:p>
            <a:endParaRPr lang="ar-SA" sz="2000" dirty="0" smtClean="0">
              <a:solidFill>
                <a:schemeClr val="bg1"/>
              </a:solidFill>
              <a:cs typeface="Akhbar MT" pitchFamily="2" charset="-78"/>
            </a:endParaRPr>
          </a:p>
          <a:p>
            <a:endParaRPr lang="ar-SA" sz="2000" dirty="0">
              <a:solidFill>
                <a:schemeClr val="bg1"/>
              </a:solidFill>
              <a:cs typeface="Akhbar MT" pitchFamily="2" charset="-78"/>
            </a:endParaRPr>
          </a:p>
        </p:txBody>
      </p:sp>
      <p:pic>
        <p:nvPicPr>
          <p:cNvPr id="6" name="صورة 5" descr="imagesCA27I6A0.jpg"/>
          <p:cNvPicPr>
            <a:picLocks noChangeAspect="1"/>
          </p:cNvPicPr>
          <p:nvPr/>
        </p:nvPicPr>
        <p:blipFill>
          <a:blip r:embed="rId2"/>
          <a:stretch>
            <a:fillRect/>
          </a:stretch>
        </p:blipFill>
        <p:spPr>
          <a:xfrm>
            <a:off x="2928926" y="2759510"/>
            <a:ext cx="4572032" cy="3384134"/>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72066" y="214290"/>
            <a:ext cx="3714776" cy="500042"/>
          </a:xfrm>
        </p:spPr>
        <p:style>
          <a:lnRef idx="0">
            <a:schemeClr val="accent5"/>
          </a:lnRef>
          <a:fillRef idx="3">
            <a:schemeClr val="accent5"/>
          </a:fillRef>
          <a:effectRef idx="3">
            <a:schemeClr val="accent5"/>
          </a:effectRef>
          <a:fontRef idx="minor">
            <a:schemeClr val="lt1"/>
          </a:fontRef>
        </p:style>
        <p:txBody>
          <a:bodyPr>
            <a:normAutofit/>
          </a:bodyPr>
          <a:lstStyle/>
          <a:p>
            <a:r>
              <a:rPr lang="ar-SA" sz="2000" dirty="0" smtClean="0"/>
              <a:t>الأنماط السلوكية لأطفال الشارع </a:t>
            </a:r>
            <a:endParaRPr lang="ar-SA" sz="2000" dirty="0"/>
          </a:p>
        </p:txBody>
      </p:sp>
      <p:sp>
        <p:nvSpPr>
          <p:cNvPr id="3" name="عنصر نائب للمحتوى 2"/>
          <p:cNvSpPr>
            <a:spLocks noGrp="1"/>
          </p:cNvSpPr>
          <p:nvPr>
            <p:ph idx="1"/>
          </p:nvPr>
        </p:nvSpPr>
        <p:spPr>
          <a:xfrm>
            <a:off x="214282" y="857232"/>
            <a:ext cx="8786874" cy="5786478"/>
          </a:xfrm>
        </p:spPr>
        <p:txBody>
          <a:bodyPr>
            <a:noAutofit/>
          </a:bodyPr>
          <a:lstStyle/>
          <a:p>
            <a:pPr>
              <a:buFont typeface="Wingdings" pitchFamily="2" charset="2"/>
              <a:buChar char="Ø"/>
            </a:pPr>
            <a:r>
              <a:rPr lang="ar-SA" sz="2000" dirty="0" smtClean="0">
                <a:solidFill>
                  <a:schemeClr val="bg1"/>
                </a:solidFill>
                <a:latin typeface="Aparajita" pitchFamily="34" charset="0"/>
              </a:rPr>
              <a:t>سمة المتعة اللحظية والوقتية </a:t>
            </a:r>
          </a:p>
          <a:p>
            <a:pPr>
              <a:buFont typeface="Wingdings" pitchFamily="2" charset="2"/>
              <a:buChar char="Ø"/>
            </a:pPr>
            <a:r>
              <a:rPr lang="ar-SA" sz="2000" dirty="0" smtClean="0">
                <a:solidFill>
                  <a:schemeClr val="bg1"/>
                </a:solidFill>
                <a:latin typeface="Aparajita" pitchFamily="34" charset="0"/>
              </a:rPr>
              <a:t>حب التملك والمساواة مع الطفل الكبير </a:t>
            </a:r>
          </a:p>
          <a:p>
            <a:pPr>
              <a:buFont typeface="Wingdings" pitchFamily="2" charset="2"/>
              <a:buChar char="Ø"/>
            </a:pPr>
            <a:r>
              <a:rPr lang="ar-SA" sz="2000" dirty="0" smtClean="0">
                <a:solidFill>
                  <a:schemeClr val="bg1"/>
                </a:solidFill>
                <a:latin typeface="Aparajita" pitchFamily="34" charset="0"/>
              </a:rPr>
              <a:t>الشغب والميول للعدوانية </a:t>
            </a:r>
          </a:p>
          <a:p>
            <a:pPr>
              <a:buFont typeface="Wingdings" pitchFamily="2" charset="2"/>
              <a:buChar char="Ø"/>
            </a:pPr>
            <a:r>
              <a:rPr lang="ar-SA" sz="2000" dirty="0" smtClean="0">
                <a:solidFill>
                  <a:schemeClr val="bg1"/>
                </a:solidFill>
                <a:latin typeface="Aparajita" pitchFamily="34" charset="0"/>
              </a:rPr>
              <a:t>الانفعال والغيرة الشديدة </a:t>
            </a:r>
          </a:p>
          <a:p>
            <a:pPr>
              <a:buFont typeface="Wingdings" pitchFamily="2" charset="2"/>
              <a:buChar char="Ø"/>
            </a:pPr>
            <a:r>
              <a:rPr lang="ar-SA" sz="2000" dirty="0" smtClean="0">
                <a:solidFill>
                  <a:schemeClr val="bg1"/>
                </a:solidFill>
                <a:latin typeface="Aparajita" pitchFamily="34" charset="0"/>
              </a:rPr>
              <a:t>حب اللعب الجماعي</a:t>
            </a:r>
          </a:p>
          <a:p>
            <a:pPr>
              <a:buFont typeface="Wingdings" pitchFamily="2" charset="2"/>
              <a:buChar char="Ø"/>
            </a:pPr>
            <a:r>
              <a:rPr lang="ar-SA" sz="2000" dirty="0" smtClean="0">
                <a:solidFill>
                  <a:schemeClr val="bg1"/>
                </a:solidFill>
                <a:latin typeface="Aparajita" pitchFamily="34" charset="0"/>
              </a:rPr>
              <a:t>التمثيل والكذب </a:t>
            </a:r>
          </a:p>
          <a:p>
            <a:pPr>
              <a:buFont typeface="Wingdings" pitchFamily="2" charset="2"/>
              <a:buChar char="Ø"/>
            </a:pPr>
            <a:r>
              <a:rPr lang="ar-SA" sz="2000" dirty="0" smtClean="0">
                <a:solidFill>
                  <a:schemeClr val="bg1"/>
                </a:solidFill>
                <a:latin typeface="Aparajita" pitchFamily="34" charset="0"/>
              </a:rPr>
              <a:t>التشتت العاطفي</a:t>
            </a:r>
          </a:p>
          <a:p>
            <a:pPr>
              <a:buFont typeface="Wingdings" pitchFamily="2" charset="2"/>
              <a:buChar char="Ø"/>
            </a:pPr>
            <a:r>
              <a:rPr lang="ar-SA" sz="2000" dirty="0" smtClean="0">
                <a:solidFill>
                  <a:schemeClr val="bg1"/>
                </a:solidFill>
                <a:latin typeface="Aparajita" pitchFamily="34" charset="0"/>
              </a:rPr>
              <a:t>عدم التركيز</a:t>
            </a:r>
          </a:p>
          <a:p>
            <a:pPr>
              <a:buFont typeface="Wingdings" pitchFamily="2" charset="2"/>
              <a:buChar char="Ø"/>
            </a:pPr>
            <a:r>
              <a:rPr lang="ar-SA" sz="2000" dirty="0" smtClean="0">
                <a:solidFill>
                  <a:schemeClr val="bg1"/>
                </a:solidFill>
                <a:latin typeface="Aparajita" pitchFamily="34" charset="0"/>
              </a:rPr>
              <a:t>لا يوجد لديهم مبدأ الثواب </a:t>
            </a:r>
            <a:r>
              <a:rPr lang="ar-SA" sz="2000" dirty="0" smtClean="0">
                <a:solidFill>
                  <a:schemeClr val="bg1"/>
                </a:solidFill>
                <a:latin typeface="Aparajita" pitchFamily="34" charset="0"/>
              </a:rPr>
              <a:t>والعقاب</a:t>
            </a:r>
            <a:endParaRPr lang="ar-SA" sz="2000" dirty="0" smtClean="0">
              <a:solidFill>
                <a:schemeClr val="bg1"/>
              </a:solidFill>
              <a:latin typeface="Aparajita" pitchFamily="34" charset="0"/>
            </a:endParaRPr>
          </a:p>
        </p:txBody>
      </p:sp>
      <p:pic>
        <p:nvPicPr>
          <p:cNvPr id="5" name="صورة 4" descr="232002.jpg"/>
          <p:cNvPicPr>
            <a:picLocks noChangeAspect="1"/>
          </p:cNvPicPr>
          <p:nvPr/>
        </p:nvPicPr>
        <p:blipFill>
          <a:blip r:embed="rId2"/>
          <a:stretch>
            <a:fillRect/>
          </a:stretch>
        </p:blipFill>
        <p:spPr>
          <a:xfrm>
            <a:off x="285720" y="285728"/>
            <a:ext cx="3934908" cy="3071834"/>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dissolv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dissolv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dissolve">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6"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barn(inHorizontal)">
                                      <p:cBhvr>
                                        <p:cTn id="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928670"/>
            <a:ext cx="8186766" cy="5483245"/>
          </a:xfrm>
        </p:spPr>
        <p:txBody>
          <a:bodyPr>
            <a:normAutofit/>
          </a:bodyPr>
          <a:lstStyle/>
          <a:p>
            <a:pPr>
              <a:buNone/>
            </a:pPr>
            <a:r>
              <a:rPr lang="ar-SA" sz="2000" b="1" dirty="0" smtClean="0">
                <a:solidFill>
                  <a:schemeClr val="bg1"/>
                </a:solidFill>
                <a:latin typeface="Andalus" pitchFamily="18" charset="-78"/>
                <a:cs typeface="Andalus" pitchFamily="18" charset="-78"/>
              </a:rPr>
              <a:t>إعمالهم </a:t>
            </a:r>
          </a:p>
          <a:p>
            <a:pPr>
              <a:buNone/>
            </a:pPr>
            <a:r>
              <a:rPr lang="ar-SA" sz="2000" dirty="0" smtClean="0">
                <a:solidFill>
                  <a:schemeClr val="bg1"/>
                </a:solidFill>
                <a:latin typeface="Andalus" pitchFamily="18" charset="-78"/>
                <a:cs typeface="Andalus" pitchFamily="18" charset="-78"/>
              </a:rPr>
              <a:t>مفهوم العمل يرتبط بالعائد المادي بغض النظر عن نوع العمل</a:t>
            </a:r>
          </a:p>
          <a:p>
            <a:pPr>
              <a:buNone/>
            </a:pPr>
            <a:r>
              <a:rPr lang="ar-SA" sz="2000" dirty="0" smtClean="0">
                <a:solidFill>
                  <a:schemeClr val="bg1"/>
                </a:solidFill>
                <a:latin typeface="Andalus" pitchFamily="18" charset="-78"/>
                <a:cs typeface="Andalus" pitchFamily="18" charset="-78"/>
              </a:rPr>
              <a:t>تسول  </a:t>
            </a:r>
            <a:r>
              <a:rPr lang="ar-SA" sz="2000" dirty="0" smtClean="0">
                <a:solidFill>
                  <a:schemeClr val="bg1"/>
                </a:solidFill>
                <a:latin typeface="Andalus" pitchFamily="18" charset="-78"/>
                <a:cs typeface="Andalus" pitchFamily="18" charset="-78"/>
              </a:rPr>
              <a:t>,</a:t>
            </a:r>
          </a:p>
          <a:p>
            <a:pPr>
              <a:buNone/>
            </a:pPr>
            <a:r>
              <a:rPr lang="ar-SA" sz="2000" dirty="0" smtClean="0">
                <a:solidFill>
                  <a:schemeClr val="bg1"/>
                </a:solidFill>
                <a:latin typeface="Andalus" pitchFamily="18" charset="-78"/>
                <a:cs typeface="Andalus" pitchFamily="18" charset="-78"/>
              </a:rPr>
              <a:t> </a:t>
            </a:r>
            <a:r>
              <a:rPr lang="ar-SA" sz="2000" dirty="0" smtClean="0">
                <a:solidFill>
                  <a:schemeClr val="bg1"/>
                </a:solidFill>
                <a:latin typeface="Andalus" pitchFamily="18" charset="-78"/>
                <a:cs typeface="Andalus" pitchFamily="18" charset="-78"/>
              </a:rPr>
              <a:t>نصب , </a:t>
            </a: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سرقة </a:t>
            </a:r>
            <a:r>
              <a:rPr lang="ar-SA" sz="2000" dirty="0" smtClean="0">
                <a:solidFill>
                  <a:schemeClr val="bg1"/>
                </a:solidFill>
                <a:latin typeface="Andalus" pitchFamily="18" charset="-78"/>
                <a:cs typeface="Andalus" pitchFamily="18" charset="-78"/>
              </a:rPr>
              <a:t>, </a:t>
            </a: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استغلال </a:t>
            </a:r>
            <a:r>
              <a:rPr lang="ar-SA" sz="2000" dirty="0" smtClean="0">
                <a:solidFill>
                  <a:schemeClr val="bg1"/>
                </a:solidFill>
                <a:latin typeface="Andalus" pitchFamily="18" charset="-78"/>
                <a:cs typeface="Andalus" pitchFamily="18" charset="-78"/>
              </a:rPr>
              <a:t>جنسي , </a:t>
            </a:r>
            <a:endParaRPr lang="ar-SA" sz="2000" dirty="0" smtClean="0">
              <a:solidFill>
                <a:schemeClr val="bg1"/>
              </a:solidFill>
              <a:latin typeface="Andalus" pitchFamily="18" charset="-78"/>
              <a:cs typeface="Andalus" pitchFamily="18" charset="-78"/>
            </a:endParaRPr>
          </a:p>
          <a:p>
            <a:pPr>
              <a:buNone/>
            </a:pPr>
            <a:r>
              <a:rPr lang="ar-SA" sz="2000" dirty="0" smtClean="0">
                <a:solidFill>
                  <a:schemeClr val="bg1"/>
                </a:solidFill>
                <a:latin typeface="Andalus" pitchFamily="18" charset="-78"/>
                <a:cs typeface="Andalus" pitchFamily="18" charset="-78"/>
              </a:rPr>
              <a:t>ترويج </a:t>
            </a:r>
            <a:r>
              <a:rPr lang="ar-SA" sz="2000" dirty="0" smtClean="0">
                <a:solidFill>
                  <a:schemeClr val="bg1"/>
                </a:solidFill>
                <a:latin typeface="Andalus" pitchFamily="18" charset="-78"/>
                <a:cs typeface="Andalus" pitchFamily="18" charset="-78"/>
              </a:rPr>
              <a:t>مخدرات </a:t>
            </a:r>
          </a:p>
          <a:p>
            <a:endParaRPr lang="ar-SA" sz="2000" dirty="0">
              <a:latin typeface="Andalus" pitchFamily="18" charset="-78"/>
              <a:cs typeface="Andalus" pitchFamily="18" charset="-78"/>
            </a:endParaRPr>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571480"/>
            <a:ext cx="7467600" cy="4525963"/>
          </a:xfrm>
        </p:spPr>
        <p:txBody>
          <a:bodyPr>
            <a:normAutofit fontScale="77500" lnSpcReduction="20000"/>
          </a:bodyPr>
          <a:lstStyle/>
          <a:p>
            <a:pPr>
              <a:buNone/>
            </a:pPr>
            <a:r>
              <a:rPr lang="ar-SA" sz="3200" b="1" dirty="0" smtClean="0">
                <a:solidFill>
                  <a:schemeClr val="bg1"/>
                </a:solidFill>
                <a:latin typeface="Andalus" pitchFamily="18" charset="-78"/>
                <a:cs typeface="Andalus" pitchFamily="18" charset="-78"/>
              </a:rPr>
              <a:t>المشاكل والمخاطر </a:t>
            </a:r>
            <a:r>
              <a:rPr lang="ar-SA" sz="3200" b="1" dirty="0" smtClean="0">
                <a:solidFill>
                  <a:schemeClr val="bg1"/>
                </a:solidFill>
                <a:latin typeface="Andalus" pitchFamily="18" charset="-78"/>
                <a:cs typeface="Andalus" pitchFamily="18" charset="-78"/>
              </a:rPr>
              <a:t>التي </a:t>
            </a:r>
            <a:r>
              <a:rPr lang="ar-SA" sz="3200" b="1" dirty="0" smtClean="0">
                <a:solidFill>
                  <a:schemeClr val="bg1"/>
                </a:solidFill>
                <a:latin typeface="Andalus" pitchFamily="18" charset="-78"/>
                <a:cs typeface="Andalus" pitchFamily="18" charset="-78"/>
              </a:rPr>
              <a:t>يتعرض لها الطفل في الشارع :</a:t>
            </a:r>
          </a:p>
          <a:p>
            <a:pPr>
              <a:buNone/>
            </a:pPr>
            <a:r>
              <a:rPr lang="ar-SA" sz="3200" dirty="0" smtClean="0">
                <a:solidFill>
                  <a:schemeClr val="bg1"/>
                </a:solidFill>
                <a:latin typeface="Andalus" pitchFamily="18" charset="-78"/>
                <a:cs typeface="Andalus" pitchFamily="18" charset="-78"/>
              </a:rPr>
              <a:t>هناك العديد من المشاكل والسلبيات </a:t>
            </a:r>
            <a:r>
              <a:rPr lang="ar-SA" sz="3200" dirty="0" smtClean="0">
                <a:solidFill>
                  <a:schemeClr val="bg1"/>
                </a:solidFill>
                <a:latin typeface="Andalus" pitchFamily="18" charset="-78"/>
                <a:cs typeface="Andalus" pitchFamily="18" charset="-78"/>
              </a:rPr>
              <a:t>التي </a:t>
            </a:r>
            <a:r>
              <a:rPr lang="ar-SA" sz="3200" dirty="0" smtClean="0">
                <a:solidFill>
                  <a:schemeClr val="bg1"/>
                </a:solidFill>
                <a:latin typeface="Andalus" pitchFamily="18" charset="-78"/>
                <a:cs typeface="Andalus" pitchFamily="18" charset="-78"/>
              </a:rPr>
              <a:t>يتعرض لها هؤلاء الأطفال وهي تنعكس على المجتمع بآسره أهمها :</a:t>
            </a:r>
          </a:p>
          <a:p>
            <a:pPr marL="550926" indent="-514350">
              <a:buFont typeface="+mj-lt"/>
              <a:buAutoNum type="arabicPeriod"/>
            </a:pPr>
            <a:r>
              <a:rPr lang="ar-SA" sz="3200" dirty="0" smtClean="0">
                <a:solidFill>
                  <a:schemeClr val="bg1"/>
                </a:solidFill>
                <a:latin typeface="Andalus" pitchFamily="18" charset="-78"/>
                <a:cs typeface="Andalus" pitchFamily="18" charset="-78"/>
              </a:rPr>
              <a:t>التسرب في التعليم . مما لا شك فيه أن أكثرهم أميين وتعليمهم منخفض </a:t>
            </a:r>
          </a:p>
          <a:p>
            <a:pPr marL="550926" indent="-514350">
              <a:buFont typeface="+mj-lt"/>
              <a:buAutoNum type="arabicPeriod"/>
            </a:pPr>
            <a:r>
              <a:rPr lang="ar-SA" sz="3200" dirty="0" smtClean="0">
                <a:solidFill>
                  <a:schemeClr val="bg1"/>
                </a:solidFill>
                <a:latin typeface="Andalus" pitchFamily="18" charset="-78"/>
                <a:cs typeface="Andalus" pitchFamily="18" charset="-78"/>
              </a:rPr>
              <a:t>وراثة الفقر والمكانة المهنية المنخفضة </a:t>
            </a:r>
          </a:p>
          <a:p>
            <a:pPr marL="550926" indent="-514350">
              <a:buFont typeface="+mj-lt"/>
              <a:buAutoNum type="arabicPeriod"/>
            </a:pPr>
            <a:r>
              <a:rPr lang="ar-SA" sz="3200" dirty="0" smtClean="0">
                <a:solidFill>
                  <a:schemeClr val="bg1"/>
                </a:solidFill>
                <a:latin typeface="Andalus" pitchFamily="18" charset="-78"/>
                <a:cs typeface="Andalus" pitchFamily="18" charset="-78"/>
              </a:rPr>
              <a:t>الاستغلال الجنسي . وهو اخطر ما يتعرض له أطفال الشارع سواء من العصابات أو الأفراد المستغلين ضعفهم  لعدم قدرتهم على الدفاع عن النفس</a:t>
            </a:r>
          </a:p>
          <a:p>
            <a:pPr marL="550926" indent="-514350">
              <a:buFont typeface="+mj-lt"/>
              <a:buAutoNum type="arabicPeriod"/>
            </a:pPr>
            <a:r>
              <a:rPr lang="ar-SA" sz="3200" dirty="0" smtClean="0">
                <a:solidFill>
                  <a:schemeClr val="bg1"/>
                </a:solidFill>
                <a:latin typeface="Andalus" pitchFamily="18" charset="-78"/>
                <a:cs typeface="Andalus" pitchFamily="18" charset="-78"/>
              </a:rPr>
              <a:t>مخاطر الطريق : حوادث سيارات – ركوب أسطح القطارات – </a:t>
            </a:r>
          </a:p>
          <a:p>
            <a:pPr marL="550926" indent="-514350">
              <a:buFont typeface="+mj-lt"/>
              <a:buAutoNum type="arabicPeriod"/>
            </a:pPr>
            <a:r>
              <a:rPr lang="ar-SA" sz="3200" dirty="0" smtClean="0">
                <a:solidFill>
                  <a:schemeClr val="bg1"/>
                </a:solidFill>
                <a:latin typeface="Andalus" pitchFamily="18" charset="-78"/>
                <a:cs typeface="Andalus" pitchFamily="18" charset="-78"/>
              </a:rPr>
              <a:t>مخاطر صحية : تعتبر المشكلات الصحية من أهم المشاكل </a:t>
            </a:r>
            <a:r>
              <a:rPr lang="ar-SA" sz="3200" dirty="0" smtClean="0">
                <a:solidFill>
                  <a:schemeClr val="bg1"/>
                </a:solidFill>
                <a:latin typeface="Andalus" pitchFamily="18" charset="-78"/>
                <a:cs typeface="Andalus" pitchFamily="18" charset="-78"/>
              </a:rPr>
              <a:t>التي </a:t>
            </a:r>
            <a:r>
              <a:rPr lang="ar-SA" sz="3200" dirty="0" smtClean="0">
                <a:solidFill>
                  <a:schemeClr val="bg1"/>
                </a:solidFill>
                <a:latin typeface="Andalus" pitchFamily="18" charset="-78"/>
                <a:cs typeface="Andalus" pitchFamily="18" charset="-78"/>
              </a:rPr>
              <a:t>تواجههم يمكن تقسيمها إلى نوعين </a:t>
            </a:r>
          </a:p>
          <a:p>
            <a:pPr marL="550926" indent="-514350">
              <a:buNone/>
            </a:pPr>
            <a:r>
              <a:rPr lang="ar-SA" sz="3200" dirty="0" smtClean="0">
                <a:solidFill>
                  <a:schemeClr val="bg1"/>
                </a:solidFill>
                <a:latin typeface="Andalus" pitchFamily="18" charset="-78"/>
                <a:cs typeface="Andalus" pitchFamily="18" charset="-78"/>
              </a:rPr>
              <a:t>                          أمراض بيئيه            إصابات </a:t>
            </a:r>
          </a:p>
          <a:p>
            <a:endParaRPr lang="ar-SA" dirty="0">
              <a:latin typeface="Andalus" pitchFamily="18" charset="-78"/>
              <a:cs typeface="Andalus" pitchFamily="18" charset="-78"/>
            </a:endParaRPr>
          </a:p>
        </p:txBody>
      </p:sp>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57884" y="214290"/>
            <a:ext cx="2967006" cy="571480"/>
          </a:xfrm>
          <a:ln/>
        </p:spPr>
        <p:style>
          <a:lnRef idx="0">
            <a:schemeClr val="accent5"/>
          </a:lnRef>
          <a:fillRef idx="3">
            <a:schemeClr val="accent5"/>
          </a:fillRef>
          <a:effectRef idx="3">
            <a:schemeClr val="accent5"/>
          </a:effectRef>
          <a:fontRef idx="minor">
            <a:schemeClr val="lt1"/>
          </a:fontRef>
        </p:style>
        <p:txBody>
          <a:bodyPr>
            <a:normAutofit/>
          </a:bodyPr>
          <a:lstStyle/>
          <a:p>
            <a:r>
              <a:rPr lang="ar-SA" sz="2800" dirty="0" smtClean="0"/>
              <a:t>المراجع والمصادر :</a:t>
            </a:r>
            <a:endParaRPr lang="ar-SA" sz="2800" dirty="0"/>
          </a:p>
        </p:txBody>
      </p:sp>
      <p:sp>
        <p:nvSpPr>
          <p:cNvPr id="3" name="عنصر نائب للمحتوى 2"/>
          <p:cNvSpPr>
            <a:spLocks noGrp="1"/>
          </p:cNvSpPr>
          <p:nvPr>
            <p:ph idx="1"/>
          </p:nvPr>
        </p:nvSpPr>
        <p:spPr>
          <a:xfrm>
            <a:off x="214282" y="928670"/>
            <a:ext cx="8715436" cy="5643602"/>
          </a:xfrm>
        </p:spPr>
        <p:txBody>
          <a:bodyPr>
            <a:normAutofit/>
          </a:bodyPr>
          <a:lstStyle/>
          <a:p>
            <a:r>
              <a:rPr lang="ar-SA" sz="1800" dirty="0" smtClean="0">
                <a:solidFill>
                  <a:schemeClr val="bg1"/>
                </a:solidFill>
                <a:cs typeface="Akhbar MT" pitchFamily="2" charset="-78"/>
              </a:rPr>
              <a:t>الدليل الإرشادي لحماية أطفال الشوارع من المخدرات </a:t>
            </a:r>
          </a:p>
          <a:p>
            <a:endParaRPr lang="ar-SA" sz="1800" dirty="0" smtClean="0">
              <a:solidFill>
                <a:schemeClr val="bg1"/>
              </a:solidFill>
              <a:cs typeface="Akhbar MT" pitchFamily="2" charset="-78"/>
            </a:endParaRPr>
          </a:p>
          <a:p>
            <a:r>
              <a:rPr lang="ar-SA" sz="1800" dirty="0" smtClean="0">
                <a:solidFill>
                  <a:schemeClr val="bg1"/>
                </a:solidFill>
                <a:cs typeface="Akhbar MT" pitchFamily="2" charset="-78"/>
              </a:rPr>
              <a:t>إعداد المجلس القومي للطفولة والأمومة  </a:t>
            </a:r>
          </a:p>
          <a:p>
            <a:endParaRPr lang="ar-SA" sz="1800" dirty="0" smtClean="0">
              <a:solidFill>
                <a:schemeClr val="bg1"/>
              </a:solidFill>
              <a:cs typeface="Akhbar MT" pitchFamily="2" charset="-78"/>
            </a:endParaRPr>
          </a:p>
          <a:p>
            <a:r>
              <a:rPr lang="ar-SA" sz="1800" dirty="0" smtClean="0">
                <a:solidFill>
                  <a:schemeClr val="bg1"/>
                </a:solidFill>
                <a:cs typeface="Akhbar MT" pitchFamily="2" charset="-78"/>
              </a:rPr>
              <a:t>طبعة 2007 </a:t>
            </a:r>
          </a:p>
          <a:p>
            <a:endParaRPr lang="ar-SA" sz="1800" dirty="0" smtClean="0">
              <a:solidFill>
                <a:schemeClr val="bg1"/>
              </a:solidFill>
              <a:cs typeface="Akhbar MT" pitchFamily="2" charset="-78"/>
            </a:endParaRPr>
          </a:p>
          <a:p>
            <a:r>
              <a:rPr lang="ar-SA" sz="1800" dirty="0" smtClean="0">
                <a:solidFill>
                  <a:schemeClr val="bg1"/>
                </a:solidFill>
                <a:cs typeface="Akhbar MT" pitchFamily="2" charset="-78"/>
              </a:rPr>
              <a:t>(1) تعريف الظاهرة صفحة 16 </a:t>
            </a:r>
          </a:p>
          <a:p>
            <a:endParaRPr lang="ar-SA" sz="1800" dirty="0" smtClean="0">
              <a:solidFill>
                <a:schemeClr val="bg1"/>
              </a:solidFill>
              <a:cs typeface="Akhbar MT" pitchFamily="2" charset="-78"/>
            </a:endParaRPr>
          </a:p>
          <a:p>
            <a:r>
              <a:rPr lang="ar-SA" sz="1800" dirty="0" smtClean="0">
                <a:solidFill>
                  <a:schemeClr val="bg1"/>
                </a:solidFill>
                <a:cs typeface="Akhbar MT" pitchFamily="2" charset="-78"/>
              </a:rPr>
              <a:t>(2) تعريف المجلس القومي للطفولة والأمومة لطفل الشارع صفحة 16</a:t>
            </a:r>
          </a:p>
          <a:p>
            <a:r>
              <a:rPr lang="ar-SA" sz="1800" dirty="0" smtClean="0">
                <a:solidFill>
                  <a:schemeClr val="bg1"/>
                </a:solidFill>
                <a:cs typeface="Akhbar MT" pitchFamily="2" charset="-78"/>
              </a:rPr>
              <a:t> </a:t>
            </a:r>
          </a:p>
          <a:p>
            <a:r>
              <a:rPr lang="ar-SA" sz="1800" dirty="0" smtClean="0">
                <a:solidFill>
                  <a:schemeClr val="bg1"/>
                </a:solidFill>
                <a:cs typeface="Akhbar MT" pitchFamily="2" charset="-78"/>
              </a:rPr>
              <a:t>(3) حجم الظاهرة عالميا وعربيا صفحة 18</a:t>
            </a:r>
          </a:p>
          <a:p>
            <a:endParaRPr lang="ar-SA" sz="1800" dirty="0" smtClean="0">
              <a:solidFill>
                <a:schemeClr val="bg1"/>
              </a:solidFill>
              <a:cs typeface="Akhbar MT" pitchFamily="2" charset="-78"/>
            </a:endParaRPr>
          </a:p>
          <a:p>
            <a:endParaRPr lang="ar-SA" sz="1800" dirty="0" smtClean="0">
              <a:solidFill>
                <a:schemeClr val="bg1"/>
              </a:solidFill>
              <a:cs typeface="Akhbar MT" pitchFamily="2" charset="-78"/>
            </a:endParaRPr>
          </a:p>
          <a:p>
            <a:r>
              <a:rPr lang="ar-SA" sz="1800" dirty="0" smtClean="0">
                <a:solidFill>
                  <a:schemeClr val="bg1"/>
                </a:solidFill>
                <a:cs typeface="Akhbar MT" pitchFamily="2" charset="-78"/>
              </a:rPr>
              <a:t>سفيرة</a:t>
            </a:r>
            <a:r>
              <a:rPr lang="en-US" sz="1800" dirty="0" smtClean="0">
                <a:solidFill>
                  <a:schemeClr val="bg1"/>
                </a:solidFill>
                <a:cs typeface="Akhbar MT" pitchFamily="2" charset="-78"/>
              </a:rPr>
              <a:t>/ </a:t>
            </a:r>
            <a:r>
              <a:rPr lang="ar-SA" sz="1800" dirty="0" smtClean="0">
                <a:solidFill>
                  <a:schemeClr val="bg1"/>
                </a:solidFill>
                <a:cs typeface="Akhbar MT" pitchFamily="2" charset="-78"/>
              </a:rPr>
              <a:t> مشيرة خطاب </a:t>
            </a:r>
          </a:p>
          <a:p>
            <a:r>
              <a:rPr lang="ar-SA" sz="1800" dirty="0" smtClean="0">
                <a:solidFill>
                  <a:schemeClr val="bg1"/>
                </a:solidFill>
                <a:cs typeface="Akhbar MT" pitchFamily="2" charset="-78"/>
              </a:rPr>
              <a:t>الأمين العام للمجلس القومي للطفولة والأمومة</a:t>
            </a:r>
          </a:p>
          <a:p>
            <a:pPr>
              <a:buNone/>
            </a:pPr>
            <a:endParaRPr lang="ar-SA" sz="1800" dirty="0" smtClean="0">
              <a:solidFill>
                <a:schemeClr val="bg1"/>
              </a:solidFill>
              <a:cs typeface="Akhbar MT" pitchFamily="2" charset="-78"/>
            </a:endParaRPr>
          </a:p>
        </p:txBody>
      </p:sp>
      <p:pic>
        <p:nvPicPr>
          <p:cNvPr id="4" name="صورة 3" descr=",mn.PNG"/>
          <p:cNvPicPr>
            <a:picLocks noChangeAspect="1"/>
          </p:cNvPicPr>
          <p:nvPr/>
        </p:nvPicPr>
        <p:blipFill>
          <a:blip r:embed="rId2"/>
          <a:stretch>
            <a:fillRect/>
          </a:stretch>
        </p:blipFill>
        <p:spPr>
          <a:xfrm>
            <a:off x="357158" y="785794"/>
            <a:ext cx="3943901" cy="5515745"/>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Effect transition="in" filter="fade">
                                      <p:cBhvr>
                                        <p:cTn id="60" dur="1000"/>
                                        <p:tgtEl>
                                          <p:spTgt spid="3">
                                            <p:txEl>
                                              <p:pRg st="10" end="10"/>
                                            </p:txEl>
                                          </p:spTgt>
                                        </p:tgtEl>
                                      </p:cBhvr>
                                    </p:animEffect>
                                    <p:anim calcmode="lin" valueType="num">
                                      <p:cBhvr>
                                        <p:cTn id="6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grpId="0" nodeType="clickEffect">
                                  <p:stCondLst>
                                    <p:cond delay="0"/>
                                  </p:stCondLst>
                                  <p:childTnLst>
                                    <p:set>
                                      <p:cBhvr>
                                        <p:cTn id="67" dur="1" fill="hold">
                                          <p:stCondLst>
                                            <p:cond delay="0"/>
                                          </p:stCondLst>
                                        </p:cTn>
                                        <p:tgtEl>
                                          <p:spTgt spid="3">
                                            <p:txEl>
                                              <p:pRg st="13" end="13"/>
                                            </p:txEl>
                                          </p:spTgt>
                                        </p:tgtEl>
                                        <p:attrNameLst>
                                          <p:attrName>style.visibility</p:attrName>
                                        </p:attrNameLst>
                                      </p:cBhvr>
                                      <p:to>
                                        <p:strVal val="visible"/>
                                      </p:to>
                                    </p:set>
                                    <p:animEffect transition="in" filter="fade">
                                      <p:cBhvr>
                                        <p:cTn id="68" dur="1000"/>
                                        <p:tgtEl>
                                          <p:spTgt spid="3">
                                            <p:txEl>
                                              <p:pRg st="13" end="13"/>
                                            </p:txEl>
                                          </p:spTgt>
                                        </p:tgtEl>
                                      </p:cBhvr>
                                    </p:animEffect>
                                    <p:anim calcmode="lin" valueType="num">
                                      <p:cBhvr>
                                        <p:cTn id="69"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3">
                                            <p:txEl>
                                              <p:pRg st="13" end="13"/>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3">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7" presetClass="entr" presetSubtype="0" fill="hold" grpId="0" nodeType="clickEffect">
                                  <p:stCondLst>
                                    <p:cond delay="0"/>
                                  </p:stCondLst>
                                  <p:childTnLst>
                                    <p:set>
                                      <p:cBhvr>
                                        <p:cTn id="75" dur="1" fill="hold">
                                          <p:stCondLst>
                                            <p:cond delay="0"/>
                                          </p:stCondLst>
                                        </p:cTn>
                                        <p:tgtEl>
                                          <p:spTgt spid="3">
                                            <p:txEl>
                                              <p:pRg st="14" end="14"/>
                                            </p:txEl>
                                          </p:spTgt>
                                        </p:tgtEl>
                                        <p:attrNameLst>
                                          <p:attrName>style.visibility</p:attrName>
                                        </p:attrNameLst>
                                      </p:cBhvr>
                                      <p:to>
                                        <p:strVal val="visible"/>
                                      </p:to>
                                    </p:set>
                                    <p:animEffect transition="in" filter="fade">
                                      <p:cBhvr>
                                        <p:cTn id="76" dur="1000"/>
                                        <p:tgtEl>
                                          <p:spTgt spid="3">
                                            <p:txEl>
                                              <p:pRg st="14" end="14"/>
                                            </p:txEl>
                                          </p:spTgt>
                                        </p:tgtEl>
                                      </p:cBhvr>
                                    </p:animEffect>
                                    <p:anim calcmode="lin" valueType="num">
                                      <p:cBhvr>
                                        <p:cTn id="7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8" dur="900" decel="100000" fill="hold"/>
                                        <p:tgtEl>
                                          <p:spTgt spid="3">
                                            <p:txEl>
                                              <p:pRg st="14" end="14"/>
                                            </p:txEl>
                                          </p:spTgt>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
                                            <p:txEl>
                                              <p:pRg st="14" end="14"/>
                                            </p:txEl>
                                          </p:spTgt>
                                        </p:tgtEl>
                                        <p:attrNameLst>
                                          <p:attrName>ppt_y</p:attrName>
                                        </p:attrNameLst>
                                      </p:cBhvr>
                                      <p:tavLst>
                                        <p:tav tm="0">
                                          <p:val>
                                            <p:strVal val="#ppt_y-.03"/>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51" presetClass="entr" presetSubtype="0" fill="hold" nodeType="click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70" decel="100000"/>
                                        <p:tgtEl>
                                          <p:spTgt spid="4"/>
                                        </p:tgtEl>
                                      </p:cBhvr>
                                    </p:animEffect>
                                    <p:animScale>
                                      <p:cBhvr>
                                        <p:cTn id="85" dur="770" decel="100000"/>
                                        <p:tgtEl>
                                          <p:spTgt spid="4"/>
                                        </p:tgtEl>
                                      </p:cBhvr>
                                      <p:from x="10000" y="10000"/>
                                      <p:to x="200000" y="450000"/>
                                    </p:animScale>
                                    <p:animScale>
                                      <p:cBhvr>
                                        <p:cTn id="86" dur="1230" accel="100000" fill="hold">
                                          <p:stCondLst>
                                            <p:cond delay="770"/>
                                          </p:stCondLst>
                                        </p:cTn>
                                        <p:tgtEl>
                                          <p:spTgt spid="4"/>
                                        </p:tgtEl>
                                      </p:cBhvr>
                                      <p:from x="200000" y="450000"/>
                                      <p:to x="100000" y="100000"/>
                                    </p:animScale>
                                    <p:set>
                                      <p:cBhvr>
                                        <p:cTn id="87" dur="770" fill="hold"/>
                                        <p:tgtEl>
                                          <p:spTgt spid="4"/>
                                        </p:tgtEl>
                                        <p:attrNameLst>
                                          <p:attrName>ppt_x</p:attrName>
                                        </p:attrNameLst>
                                      </p:cBhvr>
                                      <p:to>
                                        <p:strVal val="(0.5)"/>
                                      </p:to>
                                    </p:set>
                                    <p:anim from="(0.5)" to="(#ppt_x)" calcmode="lin" valueType="num">
                                      <p:cBhvr>
                                        <p:cTn id="88" dur="1230" accel="100000" fill="hold">
                                          <p:stCondLst>
                                            <p:cond delay="770"/>
                                          </p:stCondLst>
                                        </p:cTn>
                                        <p:tgtEl>
                                          <p:spTgt spid="4"/>
                                        </p:tgtEl>
                                        <p:attrNameLst>
                                          <p:attrName>ppt_x</p:attrName>
                                        </p:attrNameLst>
                                      </p:cBhvr>
                                    </p:anim>
                                    <p:set>
                                      <p:cBhvr>
                                        <p:cTn id="89" dur="770" fill="hold"/>
                                        <p:tgtEl>
                                          <p:spTgt spid="4"/>
                                        </p:tgtEl>
                                        <p:attrNameLst>
                                          <p:attrName>ppt_y</p:attrName>
                                        </p:attrNameLst>
                                      </p:cBhvr>
                                      <p:to>
                                        <p:strVal val="(#ppt_y+0.4)"/>
                                      </p:to>
                                    </p:set>
                                    <p:anim from="(#ppt_y+0.4)" to="(#ppt_y)" calcmode="lin" valueType="num">
                                      <p:cBhvr>
                                        <p:cTn id="90"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572264" y="214290"/>
            <a:ext cx="1714512" cy="500066"/>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ar-SA" sz="3200" dirty="0" smtClean="0"/>
              <a:t>مخرج....</a:t>
            </a:r>
            <a:endParaRPr lang="ar-SA" sz="3200" dirty="0"/>
          </a:p>
        </p:txBody>
      </p:sp>
      <p:sp>
        <p:nvSpPr>
          <p:cNvPr id="3" name="عنصر نائب للمحتوى 2"/>
          <p:cNvSpPr>
            <a:spLocks noGrp="1"/>
          </p:cNvSpPr>
          <p:nvPr>
            <p:ph idx="1"/>
          </p:nvPr>
        </p:nvSpPr>
        <p:spPr>
          <a:xfrm>
            <a:off x="785786" y="928670"/>
            <a:ext cx="8215370" cy="4286280"/>
          </a:xfrm>
        </p:spPr>
        <p:txBody>
          <a:bodyPr>
            <a:noAutofit/>
          </a:bodyPr>
          <a:lstStyle/>
          <a:p>
            <a:r>
              <a:rPr lang="ar-SA" sz="1200" b="1" dirty="0" smtClean="0">
                <a:solidFill>
                  <a:schemeClr val="bg1"/>
                </a:solidFill>
                <a:latin typeface="ALW Cool Andalus." pitchFamily="2" charset="0"/>
              </a:rPr>
              <a:t>لمحة أمل </a:t>
            </a:r>
          </a:p>
          <a:p>
            <a:endParaRPr lang="ar-SA" sz="1200" b="1" dirty="0" smtClean="0">
              <a:solidFill>
                <a:schemeClr val="bg1"/>
              </a:solidFill>
              <a:latin typeface="ALW Cool Andalus." pitchFamily="2" charset="0"/>
            </a:endParaRPr>
          </a:p>
          <a:p>
            <a:r>
              <a:rPr lang="ar-SA" sz="1200" dirty="0" smtClean="0">
                <a:solidFill>
                  <a:schemeClr val="bg1"/>
                </a:solidFill>
                <a:latin typeface="ALW Cool Jeddah Slit. " pitchFamily="2" charset="0"/>
              </a:rPr>
              <a:t>مدوا لهم يد العون وساعدوهم على تجاوز صعوبات الحياة في الشارع </a:t>
            </a:r>
          </a:p>
          <a:p>
            <a:endParaRPr lang="ar-SA" sz="1200" dirty="0" smtClean="0">
              <a:solidFill>
                <a:schemeClr val="bg1"/>
              </a:solidFill>
              <a:latin typeface="ALW Cool Jeddah Slit. " pitchFamily="2" charset="0"/>
            </a:endParaRPr>
          </a:p>
          <a:p>
            <a:r>
              <a:rPr lang="ar-SA" sz="1200" dirty="0" smtClean="0">
                <a:solidFill>
                  <a:schemeClr val="bg1"/>
                </a:solidFill>
                <a:latin typeface="ALW Cool Jeddah Slit. " pitchFamily="2" charset="0"/>
              </a:rPr>
              <a:t>يتوجب علينا كأفراد مجتمع نتمتع بخيرات هذه البلاد أن نقوم بإنشاء جمعية خيرية تخص أطفال الشوارع </a:t>
            </a:r>
          </a:p>
          <a:p>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لينعموا بالمستوى التعليمي المرموق والنظافة الشخصية والصحة الجسدية والنفسية الجيدة </a:t>
            </a:r>
          </a:p>
          <a:p>
            <a:pPr>
              <a:buNone/>
            </a:pPr>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أعطوهم قليل من الأمل ليعيشوا كغيرهم من أبناء هذا البلد نحن لا نعلم مدى الألم الذي يشعرون به عندما يشاهدون </a:t>
            </a:r>
          </a:p>
          <a:p>
            <a:pPr>
              <a:buNone/>
            </a:pPr>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الأطفال الآخرين يركضون لأحضان والديهم ويتواصلون مع أقاربهم </a:t>
            </a:r>
          </a:p>
          <a:p>
            <a:pPr>
              <a:buNone/>
            </a:pPr>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ويدخلون كل صباح إلى ذلك العالم الصغير المسمى مدرسة </a:t>
            </a:r>
          </a:p>
          <a:p>
            <a:pPr>
              <a:buNone/>
            </a:pPr>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لا يملكون سوى الجلوس في تلك الزاوية من الشارع والنظر بحقد إلى هؤلاء الأطفال ويزداد كرههم لوالديهم </a:t>
            </a:r>
          </a:p>
          <a:p>
            <a:pPr>
              <a:buNone/>
            </a:pPr>
            <a:endParaRPr lang="ar-SA" sz="1200" dirty="0" smtClean="0">
              <a:solidFill>
                <a:schemeClr val="bg1"/>
              </a:solidFill>
              <a:latin typeface="ALW Cool Jeddah Slit. " pitchFamily="2" charset="0"/>
            </a:endParaRPr>
          </a:p>
          <a:p>
            <a:pPr>
              <a:buNone/>
            </a:pPr>
            <a:r>
              <a:rPr lang="ar-SA" sz="1200" dirty="0" smtClean="0">
                <a:solidFill>
                  <a:schemeClr val="bg1"/>
                </a:solidFill>
                <a:latin typeface="ALW Cool Jeddah Slit. " pitchFamily="2" charset="0"/>
              </a:rPr>
              <a:t>الذين كانوا سبب في بقائهم في الشارع </a:t>
            </a: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a:p>
            <a:pPr>
              <a:buNone/>
            </a:pPr>
            <a:endParaRPr lang="ar-SA" sz="1200" dirty="0" smtClean="0">
              <a:solidFill>
                <a:schemeClr val="bg1"/>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4)">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4)">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heel(4)">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heel(4)">
                                      <p:cBhvr>
                                        <p:cTn id="32" dur="20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heel(4)">
                                      <p:cBhvr>
                                        <p:cTn id="37" dur="20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wheel(4)">
                                      <p:cBhvr>
                                        <p:cTn id="42" dur="2000"/>
                                        <p:tgtEl>
                                          <p:spTgt spid="3">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4"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wheel(4)">
                                      <p:cBhvr>
                                        <p:cTn id="47" dur="2000"/>
                                        <p:tgtEl>
                                          <p:spTgt spid="3">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4" fill="hold" grpId="0" nodeType="clickEffect">
                                  <p:stCondLst>
                                    <p:cond delay="0"/>
                                  </p:stCondLst>
                                  <p:childTnLst>
                                    <p:set>
                                      <p:cBhvr>
                                        <p:cTn id="51" dur="1" fill="hold">
                                          <p:stCondLst>
                                            <p:cond delay="0"/>
                                          </p:stCondLst>
                                        </p:cTn>
                                        <p:tgtEl>
                                          <p:spTgt spid="3">
                                            <p:txEl>
                                              <p:pRg st="16" end="16"/>
                                            </p:txEl>
                                          </p:spTgt>
                                        </p:tgtEl>
                                        <p:attrNameLst>
                                          <p:attrName>style.visibility</p:attrName>
                                        </p:attrNameLst>
                                      </p:cBhvr>
                                      <p:to>
                                        <p:strVal val="visible"/>
                                      </p:to>
                                    </p:set>
                                    <p:animEffect transition="in" filter="wheel(4)">
                                      <p:cBhvr>
                                        <p:cTn id="52" dur="2000"/>
                                        <p:tgtEl>
                                          <p:spTgt spid="3">
                                            <p:txEl>
                                              <p:pRg st="16" end="1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4" presetClass="entr" presetSubtype="0" fill="hold" grpId="1"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 from="(-#ppt_w/2)" to="(#ppt_x)" calcmode="lin" valueType="num">
                                      <p:cBhvr>
                                        <p:cTn id="57" dur="600" fill="hold">
                                          <p:stCondLst>
                                            <p:cond delay="0"/>
                                          </p:stCondLst>
                                        </p:cTn>
                                        <p:tgtEl>
                                          <p:spTgt spid="3">
                                            <p:txEl>
                                              <p:pRg st="0" end="0"/>
                                            </p:txEl>
                                          </p:spTgt>
                                        </p:tgtEl>
                                        <p:attrNameLst>
                                          <p:attrName>ppt_x</p:attrName>
                                        </p:attrNameLst>
                                      </p:cBhvr>
                                    </p:anim>
                                    <p:anim from="0" to="-1.0" calcmode="lin" valueType="num">
                                      <p:cBhvr>
                                        <p:cTn id="58" dur="200" decel="50000" autoRev="1" fill="hold">
                                          <p:stCondLst>
                                            <p:cond delay="600"/>
                                          </p:stCondLst>
                                        </p:cTn>
                                        <p:tgtEl>
                                          <p:spTgt spid="3">
                                            <p:txEl>
                                              <p:pRg st="0" end="0"/>
                                            </p:txEl>
                                          </p:spTgt>
                                        </p:tgtEl>
                                        <p:attrNameLst>
                                          <p:attrName>xshear</p:attrName>
                                        </p:attrNameLst>
                                      </p:cBhvr>
                                    </p:anim>
                                    <p:animScale>
                                      <p:cBhvr>
                                        <p:cTn id="59" dur="200" decel="100000" autoRev="1" fill="hold">
                                          <p:stCondLst>
                                            <p:cond delay="600"/>
                                          </p:stCondLst>
                                        </p:cTn>
                                        <p:tgtEl>
                                          <p:spTgt spid="3">
                                            <p:txEl>
                                              <p:pRg st="0" end="0"/>
                                            </p:txEl>
                                          </p:spTgt>
                                        </p:tgtEl>
                                      </p:cBhvr>
                                      <p:from x="100000" y="100000"/>
                                      <p:to x="80000" y="100000"/>
                                    </p:animScale>
                                    <p:anim by="(#ppt_h/3+#ppt_w*0.1)" calcmode="lin" valueType="num">
                                      <p:cBhvr additive="sum">
                                        <p:cTn id="6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61" fill="hold">
                      <p:stCondLst>
                        <p:cond delay="indefinite"/>
                      </p:stCondLst>
                      <p:childTnLst>
                        <p:par>
                          <p:cTn id="62" fill="hold">
                            <p:stCondLst>
                              <p:cond delay="0"/>
                            </p:stCondLst>
                            <p:childTnLst>
                              <p:par>
                                <p:cTn id="63" presetID="34" presetClass="entr" presetSubtype="0" fill="hold" grpId="1" nodeType="clickEffect">
                                  <p:stCondLst>
                                    <p:cond delay="0"/>
                                  </p:stCondLst>
                                  <p:childTnLst>
                                    <p:set>
                                      <p:cBhvr>
                                        <p:cTn id="64" dur="1" fill="hold">
                                          <p:stCondLst>
                                            <p:cond delay="0"/>
                                          </p:stCondLst>
                                        </p:cTn>
                                        <p:tgtEl>
                                          <p:spTgt spid="3">
                                            <p:txEl>
                                              <p:pRg st="2" end="2"/>
                                            </p:txEl>
                                          </p:spTgt>
                                        </p:tgtEl>
                                        <p:attrNameLst>
                                          <p:attrName>style.visibility</p:attrName>
                                        </p:attrNameLst>
                                      </p:cBhvr>
                                      <p:to>
                                        <p:strVal val="visible"/>
                                      </p:to>
                                    </p:set>
                                    <p:anim from="(-#ppt_w/2)" to="(#ppt_x)" calcmode="lin" valueType="num">
                                      <p:cBhvr>
                                        <p:cTn id="65" dur="600" fill="hold">
                                          <p:stCondLst>
                                            <p:cond delay="0"/>
                                          </p:stCondLst>
                                        </p:cTn>
                                        <p:tgtEl>
                                          <p:spTgt spid="3">
                                            <p:txEl>
                                              <p:pRg st="2" end="2"/>
                                            </p:txEl>
                                          </p:spTgt>
                                        </p:tgtEl>
                                        <p:attrNameLst>
                                          <p:attrName>ppt_x</p:attrName>
                                        </p:attrNameLst>
                                      </p:cBhvr>
                                    </p:anim>
                                    <p:anim from="0" to="-1.0" calcmode="lin" valueType="num">
                                      <p:cBhvr>
                                        <p:cTn id="66" dur="200" decel="50000" autoRev="1" fill="hold">
                                          <p:stCondLst>
                                            <p:cond delay="600"/>
                                          </p:stCondLst>
                                        </p:cTn>
                                        <p:tgtEl>
                                          <p:spTgt spid="3">
                                            <p:txEl>
                                              <p:pRg st="2" end="2"/>
                                            </p:txEl>
                                          </p:spTgt>
                                        </p:tgtEl>
                                        <p:attrNameLst>
                                          <p:attrName>xshear</p:attrName>
                                        </p:attrNameLst>
                                      </p:cBhvr>
                                    </p:anim>
                                    <p:animScale>
                                      <p:cBhvr>
                                        <p:cTn id="67" dur="200" decel="100000" autoRev="1" fill="hold">
                                          <p:stCondLst>
                                            <p:cond delay="600"/>
                                          </p:stCondLst>
                                        </p:cTn>
                                        <p:tgtEl>
                                          <p:spTgt spid="3">
                                            <p:txEl>
                                              <p:pRg st="2" end="2"/>
                                            </p:txEl>
                                          </p:spTgt>
                                        </p:tgtEl>
                                      </p:cBhvr>
                                      <p:from x="100000" y="100000"/>
                                      <p:to x="80000" y="100000"/>
                                    </p:animScale>
                                    <p:anim by="(#ppt_h/3+#ppt_w*0.1)" calcmode="lin" valueType="num">
                                      <p:cBhvr additive="sum">
                                        <p:cTn id="68"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69" fill="hold">
                      <p:stCondLst>
                        <p:cond delay="indefinite"/>
                      </p:stCondLst>
                      <p:childTnLst>
                        <p:par>
                          <p:cTn id="70" fill="hold">
                            <p:stCondLst>
                              <p:cond delay="0"/>
                            </p:stCondLst>
                            <p:childTnLst>
                              <p:par>
                                <p:cTn id="71" presetID="34" presetClass="entr" presetSubtype="0" fill="hold" grpId="1" nodeType="click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 from="(-#ppt_w/2)" to="(#ppt_x)" calcmode="lin" valueType="num">
                                      <p:cBhvr>
                                        <p:cTn id="73" dur="600" fill="hold">
                                          <p:stCondLst>
                                            <p:cond delay="0"/>
                                          </p:stCondLst>
                                        </p:cTn>
                                        <p:tgtEl>
                                          <p:spTgt spid="3">
                                            <p:txEl>
                                              <p:pRg st="4" end="4"/>
                                            </p:txEl>
                                          </p:spTgt>
                                        </p:tgtEl>
                                        <p:attrNameLst>
                                          <p:attrName>ppt_x</p:attrName>
                                        </p:attrNameLst>
                                      </p:cBhvr>
                                    </p:anim>
                                    <p:anim from="0" to="-1.0" calcmode="lin" valueType="num">
                                      <p:cBhvr>
                                        <p:cTn id="74" dur="200" decel="50000" autoRev="1" fill="hold">
                                          <p:stCondLst>
                                            <p:cond delay="600"/>
                                          </p:stCondLst>
                                        </p:cTn>
                                        <p:tgtEl>
                                          <p:spTgt spid="3">
                                            <p:txEl>
                                              <p:pRg st="4" end="4"/>
                                            </p:txEl>
                                          </p:spTgt>
                                        </p:tgtEl>
                                        <p:attrNameLst>
                                          <p:attrName>xshear</p:attrName>
                                        </p:attrNameLst>
                                      </p:cBhvr>
                                    </p:anim>
                                    <p:animScale>
                                      <p:cBhvr>
                                        <p:cTn id="75" dur="200" decel="100000" autoRev="1" fill="hold">
                                          <p:stCondLst>
                                            <p:cond delay="600"/>
                                          </p:stCondLst>
                                        </p:cTn>
                                        <p:tgtEl>
                                          <p:spTgt spid="3">
                                            <p:txEl>
                                              <p:pRg st="4" end="4"/>
                                            </p:txEl>
                                          </p:spTgt>
                                        </p:tgtEl>
                                      </p:cBhvr>
                                      <p:from x="100000" y="100000"/>
                                      <p:to x="80000" y="100000"/>
                                    </p:animScale>
                                    <p:anim by="(#ppt_h/3+#ppt_w*0.1)" calcmode="lin" valueType="num">
                                      <p:cBhvr additive="sum">
                                        <p:cTn id="76"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77" fill="hold">
                      <p:stCondLst>
                        <p:cond delay="indefinite"/>
                      </p:stCondLst>
                      <p:childTnLst>
                        <p:par>
                          <p:cTn id="78" fill="hold">
                            <p:stCondLst>
                              <p:cond delay="0"/>
                            </p:stCondLst>
                            <p:childTnLst>
                              <p:par>
                                <p:cTn id="79" presetID="34" presetClass="entr" presetSubtype="0" fill="hold" grpId="1"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 from="(-#ppt_w/2)" to="(#ppt_x)" calcmode="lin" valueType="num">
                                      <p:cBhvr>
                                        <p:cTn id="81" dur="600" fill="hold">
                                          <p:stCondLst>
                                            <p:cond delay="0"/>
                                          </p:stCondLst>
                                        </p:cTn>
                                        <p:tgtEl>
                                          <p:spTgt spid="3">
                                            <p:txEl>
                                              <p:pRg st="6" end="6"/>
                                            </p:txEl>
                                          </p:spTgt>
                                        </p:tgtEl>
                                        <p:attrNameLst>
                                          <p:attrName>ppt_x</p:attrName>
                                        </p:attrNameLst>
                                      </p:cBhvr>
                                    </p:anim>
                                    <p:anim from="0" to="-1.0" calcmode="lin" valueType="num">
                                      <p:cBhvr>
                                        <p:cTn id="82" dur="200" decel="50000" autoRev="1" fill="hold">
                                          <p:stCondLst>
                                            <p:cond delay="600"/>
                                          </p:stCondLst>
                                        </p:cTn>
                                        <p:tgtEl>
                                          <p:spTgt spid="3">
                                            <p:txEl>
                                              <p:pRg st="6" end="6"/>
                                            </p:txEl>
                                          </p:spTgt>
                                        </p:tgtEl>
                                        <p:attrNameLst>
                                          <p:attrName>xshear</p:attrName>
                                        </p:attrNameLst>
                                      </p:cBhvr>
                                    </p:anim>
                                    <p:animScale>
                                      <p:cBhvr>
                                        <p:cTn id="83" dur="200" decel="100000" autoRev="1" fill="hold">
                                          <p:stCondLst>
                                            <p:cond delay="600"/>
                                          </p:stCondLst>
                                        </p:cTn>
                                        <p:tgtEl>
                                          <p:spTgt spid="3">
                                            <p:txEl>
                                              <p:pRg st="6" end="6"/>
                                            </p:txEl>
                                          </p:spTgt>
                                        </p:tgtEl>
                                      </p:cBhvr>
                                      <p:from x="100000" y="100000"/>
                                      <p:to x="80000" y="100000"/>
                                    </p:animScale>
                                    <p:anim by="(#ppt_h/3+#ppt_w*0.1)" calcmode="lin" valueType="num">
                                      <p:cBhvr additive="sum">
                                        <p:cTn id="84"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85" fill="hold">
                      <p:stCondLst>
                        <p:cond delay="indefinite"/>
                      </p:stCondLst>
                      <p:childTnLst>
                        <p:par>
                          <p:cTn id="86" fill="hold">
                            <p:stCondLst>
                              <p:cond delay="0"/>
                            </p:stCondLst>
                            <p:childTnLst>
                              <p:par>
                                <p:cTn id="87" presetID="34" presetClass="entr" presetSubtype="0" fill="hold" grpId="1" nodeType="clickEffect">
                                  <p:stCondLst>
                                    <p:cond delay="0"/>
                                  </p:stCondLst>
                                  <p:childTnLst>
                                    <p:set>
                                      <p:cBhvr>
                                        <p:cTn id="88" dur="1" fill="hold">
                                          <p:stCondLst>
                                            <p:cond delay="0"/>
                                          </p:stCondLst>
                                        </p:cTn>
                                        <p:tgtEl>
                                          <p:spTgt spid="3">
                                            <p:txEl>
                                              <p:pRg st="8" end="8"/>
                                            </p:txEl>
                                          </p:spTgt>
                                        </p:tgtEl>
                                        <p:attrNameLst>
                                          <p:attrName>style.visibility</p:attrName>
                                        </p:attrNameLst>
                                      </p:cBhvr>
                                      <p:to>
                                        <p:strVal val="visible"/>
                                      </p:to>
                                    </p:set>
                                    <p:anim from="(-#ppt_w/2)" to="(#ppt_x)" calcmode="lin" valueType="num">
                                      <p:cBhvr>
                                        <p:cTn id="89" dur="600" fill="hold">
                                          <p:stCondLst>
                                            <p:cond delay="0"/>
                                          </p:stCondLst>
                                        </p:cTn>
                                        <p:tgtEl>
                                          <p:spTgt spid="3">
                                            <p:txEl>
                                              <p:pRg st="8" end="8"/>
                                            </p:txEl>
                                          </p:spTgt>
                                        </p:tgtEl>
                                        <p:attrNameLst>
                                          <p:attrName>ppt_x</p:attrName>
                                        </p:attrNameLst>
                                      </p:cBhvr>
                                    </p:anim>
                                    <p:anim from="0" to="-1.0" calcmode="lin" valueType="num">
                                      <p:cBhvr>
                                        <p:cTn id="90" dur="200" decel="50000" autoRev="1" fill="hold">
                                          <p:stCondLst>
                                            <p:cond delay="600"/>
                                          </p:stCondLst>
                                        </p:cTn>
                                        <p:tgtEl>
                                          <p:spTgt spid="3">
                                            <p:txEl>
                                              <p:pRg st="8" end="8"/>
                                            </p:txEl>
                                          </p:spTgt>
                                        </p:tgtEl>
                                        <p:attrNameLst>
                                          <p:attrName>xshear</p:attrName>
                                        </p:attrNameLst>
                                      </p:cBhvr>
                                    </p:anim>
                                    <p:animScale>
                                      <p:cBhvr>
                                        <p:cTn id="91" dur="200" decel="100000" autoRev="1" fill="hold">
                                          <p:stCondLst>
                                            <p:cond delay="600"/>
                                          </p:stCondLst>
                                        </p:cTn>
                                        <p:tgtEl>
                                          <p:spTgt spid="3">
                                            <p:txEl>
                                              <p:pRg st="8" end="8"/>
                                            </p:txEl>
                                          </p:spTgt>
                                        </p:tgtEl>
                                      </p:cBhvr>
                                      <p:from x="100000" y="100000"/>
                                      <p:to x="80000" y="100000"/>
                                    </p:animScale>
                                    <p:anim by="(#ppt_h/3+#ppt_w*0.1)" calcmode="lin" valueType="num">
                                      <p:cBhvr additive="sum">
                                        <p:cTn id="92" dur="200" decel="100000" autoRev="1" fill="hold">
                                          <p:stCondLst>
                                            <p:cond delay="600"/>
                                          </p:stCondLst>
                                        </p:cTn>
                                        <p:tgtEl>
                                          <p:spTgt spid="3">
                                            <p:txEl>
                                              <p:pRg st="8" end="8"/>
                                            </p:txEl>
                                          </p:spTgt>
                                        </p:tgtEl>
                                        <p:attrNameLst>
                                          <p:attrName>ppt_x</p:attrName>
                                        </p:attrNameLst>
                                      </p:cBhvr>
                                    </p:anim>
                                  </p:childTnLst>
                                </p:cTn>
                              </p:par>
                            </p:childTnLst>
                          </p:cTn>
                        </p:par>
                      </p:childTnLst>
                    </p:cTn>
                  </p:par>
                  <p:par>
                    <p:cTn id="93" fill="hold">
                      <p:stCondLst>
                        <p:cond delay="indefinite"/>
                      </p:stCondLst>
                      <p:childTnLst>
                        <p:par>
                          <p:cTn id="94" fill="hold">
                            <p:stCondLst>
                              <p:cond delay="0"/>
                            </p:stCondLst>
                            <p:childTnLst>
                              <p:par>
                                <p:cTn id="95" presetID="34" presetClass="entr" presetSubtype="0" fill="hold" grpId="1" nodeType="clickEffect">
                                  <p:stCondLst>
                                    <p:cond delay="0"/>
                                  </p:stCondLst>
                                  <p:childTnLst>
                                    <p:set>
                                      <p:cBhvr>
                                        <p:cTn id="96" dur="1" fill="hold">
                                          <p:stCondLst>
                                            <p:cond delay="0"/>
                                          </p:stCondLst>
                                        </p:cTn>
                                        <p:tgtEl>
                                          <p:spTgt spid="3">
                                            <p:txEl>
                                              <p:pRg st="10" end="10"/>
                                            </p:txEl>
                                          </p:spTgt>
                                        </p:tgtEl>
                                        <p:attrNameLst>
                                          <p:attrName>style.visibility</p:attrName>
                                        </p:attrNameLst>
                                      </p:cBhvr>
                                      <p:to>
                                        <p:strVal val="visible"/>
                                      </p:to>
                                    </p:set>
                                    <p:anim from="(-#ppt_w/2)" to="(#ppt_x)" calcmode="lin" valueType="num">
                                      <p:cBhvr>
                                        <p:cTn id="97" dur="600" fill="hold">
                                          <p:stCondLst>
                                            <p:cond delay="0"/>
                                          </p:stCondLst>
                                        </p:cTn>
                                        <p:tgtEl>
                                          <p:spTgt spid="3">
                                            <p:txEl>
                                              <p:pRg st="10" end="10"/>
                                            </p:txEl>
                                          </p:spTgt>
                                        </p:tgtEl>
                                        <p:attrNameLst>
                                          <p:attrName>ppt_x</p:attrName>
                                        </p:attrNameLst>
                                      </p:cBhvr>
                                    </p:anim>
                                    <p:anim from="0" to="-1.0" calcmode="lin" valueType="num">
                                      <p:cBhvr>
                                        <p:cTn id="98" dur="200" decel="50000" autoRev="1" fill="hold">
                                          <p:stCondLst>
                                            <p:cond delay="600"/>
                                          </p:stCondLst>
                                        </p:cTn>
                                        <p:tgtEl>
                                          <p:spTgt spid="3">
                                            <p:txEl>
                                              <p:pRg st="10" end="10"/>
                                            </p:txEl>
                                          </p:spTgt>
                                        </p:tgtEl>
                                        <p:attrNameLst>
                                          <p:attrName>xshear</p:attrName>
                                        </p:attrNameLst>
                                      </p:cBhvr>
                                    </p:anim>
                                    <p:animScale>
                                      <p:cBhvr>
                                        <p:cTn id="99" dur="200" decel="100000" autoRev="1" fill="hold">
                                          <p:stCondLst>
                                            <p:cond delay="600"/>
                                          </p:stCondLst>
                                        </p:cTn>
                                        <p:tgtEl>
                                          <p:spTgt spid="3">
                                            <p:txEl>
                                              <p:pRg st="10" end="10"/>
                                            </p:txEl>
                                          </p:spTgt>
                                        </p:tgtEl>
                                      </p:cBhvr>
                                      <p:from x="100000" y="100000"/>
                                      <p:to x="80000" y="100000"/>
                                    </p:animScale>
                                    <p:anim by="(#ppt_h/3+#ppt_w*0.1)" calcmode="lin" valueType="num">
                                      <p:cBhvr additive="sum">
                                        <p:cTn id="100" dur="200" decel="100000" autoRev="1" fill="hold">
                                          <p:stCondLst>
                                            <p:cond delay="600"/>
                                          </p:stCondLst>
                                        </p:cTn>
                                        <p:tgtEl>
                                          <p:spTgt spid="3">
                                            <p:txEl>
                                              <p:pRg st="10" end="10"/>
                                            </p:txEl>
                                          </p:spTgt>
                                        </p:tgtEl>
                                        <p:attrNameLst>
                                          <p:attrName>ppt_x</p:attrName>
                                        </p:attrNameLst>
                                      </p:cBhvr>
                                    </p:anim>
                                  </p:childTnLst>
                                </p:cTn>
                              </p:par>
                            </p:childTnLst>
                          </p:cTn>
                        </p:par>
                      </p:childTnLst>
                    </p:cTn>
                  </p:par>
                  <p:par>
                    <p:cTn id="101" fill="hold">
                      <p:stCondLst>
                        <p:cond delay="indefinite"/>
                      </p:stCondLst>
                      <p:childTnLst>
                        <p:par>
                          <p:cTn id="102" fill="hold">
                            <p:stCondLst>
                              <p:cond delay="0"/>
                            </p:stCondLst>
                            <p:childTnLst>
                              <p:par>
                                <p:cTn id="103" presetID="34" presetClass="entr" presetSubtype="0" fill="hold" grpId="1" nodeType="clickEffect">
                                  <p:stCondLst>
                                    <p:cond delay="0"/>
                                  </p:stCondLst>
                                  <p:childTnLst>
                                    <p:set>
                                      <p:cBhvr>
                                        <p:cTn id="104" dur="1" fill="hold">
                                          <p:stCondLst>
                                            <p:cond delay="0"/>
                                          </p:stCondLst>
                                        </p:cTn>
                                        <p:tgtEl>
                                          <p:spTgt spid="3">
                                            <p:txEl>
                                              <p:pRg st="12" end="12"/>
                                            </p:txEl>
                                          </p:spTgt>
                                        </p:tgtEl>
                                        <p:attrNameLst>
                                          <p:attrName>style.visibility</p:attrName>
                                        </p:attrNameLst>
                                      </p:cBhvr>
                                      <p:to>
                                        <p:strVal val="visible"/>
                                      </p:to>
                                    </p:set>
                                    <p:anim from="(-#ppt_w/2)" to="(#ppt_x)" calcmode="lin" valueType="num">
                                      <p:cBhvr>
                                        <p:cTn id="105" dur="600" fill="hold">
                                          <p:stCondLst>
                                            <p:cond delay="0"/>
                                          </p:stCondLst>
                                        </p:cTn>
                                        <p:tgtEl>
                                          <p:spTgt spid="3">
                                            <p:txEl>
                                              <p:pRg st="12" end="12"/>
                                            </p:txEl>
                                          </p:spTgt>
                                        </p:tgtEl>
                                        <p:attrNameLst>
                                          <p:attrName>ppt_x</p:attrName>
                                        </p:attrNameLst>
                                      </p:cBhvr>
                                    </p:anim>
                                    <p:anim from="0" to="-1.0" calcmode="lin" valueType="num">
                                      <p:cBhvr>
                                        <p:cTn id="106" dur="200" decel="50000" autoRev="1" fill="hold">
                                          <p:stCondLst>
                                            <p:cond delay="600"/>
                                          </p:stCondLst>
                                        </p:cTn>
                                        <p:tgtEl>
                                          <p:spTgt spid="3">
                                            <p:txEl>
                                              <p:pRg st="12" end="12"/>
                                            </p:txEl>
                                          </p:spTgt>
                                        </p:tgtEl>
                                        <p:attrNameLst>
                                          <p:attrName>xshear</p:attrName>
                                        </p:attrNameLst>
                                      </p:cBhvr>
                                    </p:anim>
                                    <p:animScale>
                                      <p:cBhvr>
                                        <p:cTn id="107" dur="200" decel="100000" autoRev="1" fill="hold">
                                          <p:stCondLst>
                                            <p:cond delay="600"/>
                                          </p:stCondLst>
                                        </p:cTn>
                                        <p:tgtEl>
                                          <p:spTgt spid="3">
                                            <p:txEl>
                                              <p:pRg st="12" end="12"/>
                                            </p:txEl>
                                          </p:spTgt>
                                        </p:tgtEl>
                                      </p:cBhvr>
                                      <p:from x="100000" y="100000"/>
                                      <p:to x="80000" y="100000"/>
                                    </p:animScale>
                                    <p:anim by="(#ppt_h/3+#ppt_w*0.1)" calcmode="lin" valueType="num">
                                      <p:cBhvr additive="sum">
                                        <p:cTn id="108" dur="200" decel="100000" autoRev="1" fill="hold">
                                          <p:stCondLst>
                                            <p:cond delay="600"/>
                                          </p:stCondLst>
                                        </p:cTn>
                                        <p:tgtEl>
                                          <p:spTgt spid="3">
                                            <p:txEl>
                                              <p:pRg st="12" end="12"/>
                                            </p:txEl>
                                          </p:spTgt>
                                        </p:tgtEl>
                                        <p:attrNameLst>
                                          <p:attrName>ppt_x</p:attrName>
                                        </p:attrNameLst>
                                      </p:cBhvr>
                                    </p:anim>
                                  </p:childTnLst>
                                </p:cTn>
                              </p:par>
                            </p:childTnLst>
                          </p:cTn>
                        </p:par>
                      </p:childTnLst>
                    </p:cTn>
                  </p:par>
                  <p:par>
                    <p:cTn id="109" fill="hold">
                      <p:stCondLst>
                        <p:cond delay="indefinite"/>
                      </p:stCondLst>
                      <p:childTnLst>
                        <p:par>
                          <p:cTn id="110" fill="hold">
                            <p:stCondLst>
                              <p:cond delay="0"/>
                            </p:stCondLst>
                            <p:childTnLst>
                              <p:par>
                                <p:cTn id="111" presetID="34" presetClass="entr" presetSubtype="0" fill="hold" grpId="1" nodeType="clickEffect">
                                  <p:stCondLst>
                                    <p:cond delay="0"/>
                                  </p:stCondLst>
                                  <p:childTnLst>
                                    <p:set>
                                      <p:cBhvr>
                                        <p:cTn id="112" dur="1" fill="hold">
                                          <p:stCondLst>
                                            <p:cond delay="0"/>
                                          </p:stCondLst>
                                        </p:cTn>
                                        <p:tgtEl>
                                          <p:spTgt spid="3">
                                            <p:txEl>
                                              <p:pRg st="14" end="14"/>
                                            </p:txEl>
                                          </p:spTgt>
                                        </p:tgtEl>
                                        <p:attrNameLst>
                                          <p:attrName>style.visibility</p:attrName>
                                        </p:attrNameLst>
                                      </p:cBhvr>
                                      <p:to>
                                        <p:strVal val="visible"/>
                                      </p:to>
                                    </p:set>
                                    <p:anim from="(-#ppt_w/2)" to="(#ppt_x)" calcmode="lin" valueType="num">
                                      <p:cBhvr>
                                        <p:cTn id="113" dur="600" fill="hold">
                                          <p:stCondLst>
                                            <p:cond delay="0"/>
                                          </p:stCondLst>
                                        </p:cTn>
                                        <p:tgtEl>
                                          <p:spTgt spid="3">
                                            <p:txEl>
                                              <p:pRg st="14" end="14"/>
                                            </p:txEl>
                                          </p:spTgt>
                                        </p:tgtEl>
                                        <p:attrNameLst>
                                          <p:attrName>ppt_x</p:attrName>
                                        </p:attrNameLst>
                                      </p:cBhvr>
                                    </p:anim>
                                    <p:anim from="0" to="-1.0" calcmode="lin" valueType="num">
                                      <p:cBhvr>
                                        <p:cTn id="114" dur="200" decel="50000" autoRev="1" fill="hold">
                                          <p:stCondLst>
                                            <p:cond delay="600"/>
                                          </p:stCondLst>
                                        </p:cTn>
                                        <p:tgtEl>
                                          <p:spTgt spid="3">
                                            <p:txEl>
                                              <p:pRg st="14" end="14"/>
                                            </p:txEl>
                                          </p:spTgt>
                                        </p:tgtEl>
                                        <p:attrNameLst>
                                          <p:attrName>xshear</p:attrName>
                                        </p:attrNameLst>
                                      </p:cBhvr>
                                    </p:anim>
                                    <p:animScale>
                                      <p:cBhvr>
                                        <p:cTn id="115" dur="200" decel="100000" autoRev="1" fill="hold">
                                          <p:stCondLst>
                                            <p:cond delay="600"/>
                                          </p:stCondLst>
                                        </p:cTn>
                                        <p:tgtEl>
                                          <p:spTgt spid="3">
                                            <p:txEl>
                                              <p:pRg st="14" end="14"/>
                                            </p:txEl>
                                          </p:spTgt>
                                        </p:tgtEl>
                                      </p:cBhvr>
                                      <p:from x="100000" y="100000"/>
                                      <p:to x="80000" y="100000"/>
                                    </p:animScale>
                                    <p:anim by="(#ppt_h/3+#ppt_w*0.1)" calcmode="lin" valueType="num">
                                      <p:cBhvr additive="sum">
                                        <p:cTn id="116" dur="200" decel="100000" autoRev="1" fill="hold">
                                          <p:stCondLst>
                                            <p:cond delay="600"/>
                                          </p:stCondLst>
                                        </p:cTn>
                                        <p:tgtEl>
                                          <p:spTgt spid="3">
                                            <p:txEl>
                                              <p:pRg st="14" end="14"/>
                                            </p:txEl>
                                          </p:spTgt>
                                        </p:tgtEl>
                                        <p:attrNameLst>
                                          <p:attrName>ppt_x</p:attrName>
                                        </p:attrNameLst>
                                      </p:cBhvr>
                                    </p:anim>
                                  </p:childTnLst>
                                </p:cTn>
                              </p:par>
                            </p:childTnLst>
                          </p:cTn>
                        </p:par>
                      </p:childTnLst>
                    </p:cTn>
                  </p:par>
                  <p:par>
                    <p:cTn id="117" fill="hold">
                      <p:stCondLst>
                        <p:cond delay="indefinite"/>
                      </p:stCondLst>
                      <p:childTnLst>
                        <p:par>
                          <p:cTn id="118" fill="hold">
                            <p:stCondLst>
                              <p:cond delay="0"/>
                            </p:stCondLst>
                            <p:childTnLst>
                              <p:par>
                                <p:cTn id="119" presetID="34" presetClass="entr" presetSubtype="0" fill="hold" grpId="1" nodeType="clickEffect">
                                  <p:stCondLst>
                                    <p:cond delay="0"/>
                                  </p:stCondLst>
                                  <p:childTnLst>
                                    <p:set>
                                      <p:cBhvr>
                                        <p:cTn id="120" dur="1" fill="hold">
                                          <p:stCondLst>
                                            <p:cond delay="0"/>
                                          </p:stCondLst>
                                        </p:cTn>
                                        <p:tgtEl>
                                          <p:spTgt spid="3">
                                            <p:txEl>
                                              <p:pRg st="16" end="16"/>
                                            </p:txEl>
                                          </p:spTgt>
                                        </p:tgtEl>
                                        <p:attrNameLst>
                                          <p:attrName>style.visibility</p:attrName>
                                        </p:attrNameLst>
                                      </p:cBhvr>
                                      <p:to>
                                        <p:strVal val="visible"/>
                                      </p:to>
                                    </p:set>
                                    <p:anim from="(-#ppt_w/2)" to="(#ppt_x)" calcmode="lin" valueType="num">
                                      <p:cBhvr>
                                        <p:cTn id="121" dur="600" fill="hold">
                                          <p:stCondLst>
                                            <p:cond delay="0"/>
                                          </p:stCondLst>
                                        </p:cTn>
                                        <p:tgtEl>
                                          <p:spTgt spid="3">
                                            <p:txEl>
                                              <p:pRg st="16" end="16"/>
                                            </p:txEl>
                                          </p:spTgt>
                                        </p:tgtEl>
                                        <p:attrNameLst>
                                          <p:attrName>ppt_x</p:attrName>
                                        </p:attrNameLst>
                                      </p:cBhvr>
                                    </p:anim>
                                    <p:anim from="0" to="-1.0" calcmode="lin" valueType="num">
                                      <p:cBhvr>
                                        <p:cTn id="122" dur="200" decel="50000" autoRev="1" fill="hold">
                                          <p:stCondLst>
                                            <p:cond delay="600"/>
                                          </p:stCondLst>
                                        </p:cTn>
                                        <p:tgtEl>
                                          <p:spTgt spid="3">
                                            <p:txEl>
                                              <p:pRg st="16" end="16"/>
                                            </p:txEl>
                                          </p:spTgt>
                                        </p:tgtEl>
                                        <p:attrNameLst>
                                          <p:attrName>xshear</p:attrName>
                                        </p:attrNameLst>
                                      </p:cBhvr>
                                    </p:anim>
                                    <p:animScale>
                                      <p:cBhvr>
                                        <p:cTn id="123" dur="200" decel="100000" autoRev="1" fill="hold">
                                          <p:stCondLst>
                                            <p:cond delay="600"/>
                                          </p:stCondLst>
                                        </p:cTn>
                                        <p:tgtEl>
                                          <p:spTgt spid="3">
                                            <p:txEl>
                                              <p:pRg st="16" end="16"/>
                                            </p:txEl>
                                          </p:spTgt>
                                        </p:tgtEl>
                                      </p:cBhvr>
                                      <p:from x="100000" y="100000"/>
                                      <p:to x="80000" y="100000"/>
                                    </p:animScale>
                                    <p:anim by="(#ppt_h/3+#ppt_w*0.1)" calcmode="lin" valueType="num">
                                      <p:cBhvr additive="sum">
                                        <p:cTn id="124" dur="200" decel="100000" autoRev="1" fill="hold">
                                          <p:stCondLst>
                                            <p:cond delay="600"/>
                                          </p:stCondLst>
                                        </p:cTn>
                                        <p:tgtEl>
                                          <p:spTgt spid="3">
                                            <p:txEl>
                                              <p:pRg st="16" end="1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____1_~1.JPG"/>
          <p:cNvPicPr>
            <a:picLocks noGrp="1" noChangeAspect="1"/>
          </p:cNvPicPr>
          <p:nvPr>
            <p:ph idx="1"/>
          </p:nvPr>
        </p:nvPicPr>
        <p:blipFill>
          <a:blip r:embed="rId2"/>
          <a:stretch>
            <a:fillRect/>
          </a:stretch>
        </p:blipFill>
        <p:spPr>
          <a:xfrm>
            <a:off x="1071538" y="642918"/>
            <a:ext cx="7218561" cy="5278572"/>
          </a:xfrm>
          <a:prstGeom prst="rect">
            <a:avLst/>
          </a:prstGeom>
        </p:spPr>
      </p:pic>
    </p:spTree>
  </p:cSld>
  <p:clrMapOvr>
    <a:masterClrMapping/>
  </p:clrMapOvr>
  <p:transition>
    <p:wedge/>
  </p:transition>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12000</TotalTime>
  <Words>1375</Words>
  <Application>Microsoft Office PowerPoint</Application>
  <PresentationFormat>عرض على الشاشة (3:4)‏</PresentationFormat>
  <Paragraphs>181</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تقنية</vt:lpstr>
      <vt:lpstr>مدخل ...</vt:lpstr>
      <vt:lpstr>الشريحة 2</vt:lpstr>
      <vt:lpstr>الشريحة 3</vt:lpstr>
      <vt:lpstr>الأهداف ....</vt:lpstr>
      <vt:lpstr> تعريف الظاهرة ....  </vt:lpstr>
      <vt:lpstr>تعريف المجلس القومي للطفولة والأمومة لطفل الشارع </vt:lpstr>
      <vt:lpstr>حجم الظاهرة عالميا وعربيا .... </vt:lpstr>
      <vt:lpstr>الأسباب اللتي تدفع الطفل بالشارع .....</vt:lpstr>
      <vt:lpstr>الشريحة 9</vt:lpstr>
      <vt:lpstr>عوامل متعلقة بالطفل :</vt:lpstr>
      <vt:lpstr>مراحل اكتساب حياة الشارع</vt:lpstr>
      <vt:lpstr>الشريحة 12</vt:lpstr>
      <vt:lpstr>الشريحة 13</vt:lpstr>
      <vt:lpstr>من حيث الشخصية </vt:lpstr>
      <vt:lpstr>الأنماط السلوكية لأطفال الشارع </vt:lpstr>
      <vt:lpstr>الشريحة 16</vt:lpstr>
      <vt:lpstr>الشريحة 17</vt:lpstr>
      <vt:lpstr>المراجع والمصادر :</vt:lpstr>
      <vt:lpstr>مخرج....</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مدخل ...</dc:title>
  <dc:creator>m</dc:creator>
  <cp:lastModifiedBy>m</cp:lastModifiedBy>
  <cp:revision>234</cp:revision>
  <dcterms:created xsi:type="dcterms:W3CDTF">2013-09-19T09:20:54Z</dcterms:created>
  <dcterms:modified xsi:type="dcterms:W3CDTF">2013-09-28T21:30:43Z</dcterms:modified>
</cp:coreProperties>
</file>