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أسس الخدمة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نشأة الخدمة الاجتماعية وتطورها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أولا : نشأة الخدمة الاجتماعية وتطورها</a:t>
            </a:r>
          </a:p>
          <a:p>
            <a:r>
              <a:rPr lang="ar-SA" dirty="0"/>
              <a:t> ثانيا : تطور الخدمة الاجتماعية في مصر</a:t>
            </a:r>
          </a:p>
          <a:p>
            <a:r>
              <a:rPr lang="ar-SA" dirty="0"/>
              <a:t> ثالثا : تطور الخدمة الاجتماعية في المملكة العربية السعودية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>
                <a:solidFill>
                  <a:srgbClr val="FF0000"/>
                </a:solidFill>
              </a:rPr>
              <a:t>عناصر المحاضرة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/>
              <a:t> </a:t>
            </a:r>
            <a:r>
              <a:rPr lang="ar-SA" b="1" dirty="0"/>
              <a:t>أولا : </a:t>
            </a:r>
            <a:r>
              <a:rPr lang="ar-SA" b="1" dirty="0">
                <a:solidFill>
                  <a:srgbClr val="FF0000"/>
                </a:solidFill>
              </a:rPr>
              <a:t>نشأة الخدمة الاجتماعية وتطورها </a:t>
            </a:r>
          </a:p>
          <a:p>
            <a:r>
              <a:rPr lang="ar-SA" dirty="0"/>
              <a:t>          نشأت الخدمة الاجتماعية </a:t>
            </a:r>
            <a:r>
              <a:rPr lang="ar-SA" dirty="0">
                <a:solidFill>
                  <a:srgbClr val="0070C0"/>
                </a:solidFill>
              </a:rPr>
              <a:t>كمهنة علمية </a:t>
            </a:r>
            <a:r>
              <a:rPr lang="ar-SA" dirty="0"/>
              <a:t>منذ </a:t>
            </a:r>
            <a:r>
              <a:rPr lang="ar-SA" dirty="0">
                <a:solidFill>
                  <a:srgbClr val="FF0000"/>
                </a:solidFill>
              </a:rPr>
              <a:t>أوائل القرن العشرين</a:t>
            </a:r>
            <a:r>
              <a:rPr lang="ar-SA" dirty="0"/>
              <a:t> وقد مرت بمراحل مختلفة حتى أصبحت </a:t>
            </a:r>
            <a:r>
              <a:rPr lang="ar-SA" dirty="0">
                <a:solidFill>
                  <a:srgbClr val="00B050"/>
                </a:solidFill>
              </a:rPr>
              <a:t>مهنة تُمارس  وتعتمد على مناهج وطرق مختلفة</a:t>
            </a:r>
            <a:r>
              <a:rPr lang="ar-SA" dirty="0"/>
              <a:t> .</a:t>
            </a:r>
          </a:p>
          <a:p>
            <a:endParaRPr lang="ar-SA" dirty="0"/>
          </a:p>
          <a:p>
            <a:r>
              <a:rPr lang="ar-SA" dirty="0"/>
              <a:t>        وهناك مجموعة من </a:t>
            </a:r>
            <a:r>
              <a:rPr lang="ar-SA" dirty="0">
                <a:solidFill>
                  <a:srgbClr val="0070C0"/>
                </a:solidFill>
              </a:rPr>
              <a:t>العوامل التي مهدت لقيام مهنة الخدمة </a:t>
            </a:r>
          </a:p>
          <a:p>
            <a:r>
              <a:rPr lang="ar-SA" dirty="0">
                <a:solidFill>
                  <a:srgbClr val="0070C0"/>
                </a:solidFill>
              </a:rPr>
              <a:t>الاجتماعية</a:t>
            </a:r>
            <a:r>
              <a:rPr lang="ar-SA" dirty="0"/>
              <a:t> يمكن عرضها على النحو التالي :  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 – </a:t>
            </a:r>
            <a:r>
              <a:rPr lang="ar-SA" dirty="0">
                <a:solidFill>
                  <a:srgbClr val="FF0000"/>
                </a:solidFill>
              </a:rPr>
              <a:t>الثورة الصناعية </a:t>
            </a:r>
            <a:r>
              <a:rPr lang="ar-SA" dirty="0"/>
              <a:t>: ومـا صـاحبها مـن مشكلات اجتماعية </a:t>
            </a:r>
          </a:p>
          <a:p>
            <a:r>
              <a:rPr lang="ar-SA" dirty="0"/>
              <a:t>       واقتصاديـة وسكانيـة وغيـرها لـم تكـن مألـوفة مـن قبـل </a:t>
            </a:r>
          </a:p>
          <a:p>
            <a:r>
              <a:rPr lang="ar-SA" dirty="0"/>
              <a:t>        بالمجتمعات .</a:t>
            </a:r>
          </a:p>
          <a:p>
            <a:r>
              <a:rPr lang="ar-SA" dirty="0"/>
              <a:t>  2 – </a:t>
            </a:r>
            <a:r>
              <a:rPr lang="ar-SA" dirty="0">
                <a:solidFill>
                  <a:srgbClr val="FF0000"/>
                </a:solidFill>
              </a:rPr>
              <a:t>الحـروب المتتـالية </a:t>
            </a:r>
            <a:r>
              <a:rPr lang="ar-SA" dirty="0"/>
              <a:t>: ومـا صاحبها مـن تشـريد للمـواطنين ،</a:t>
            </a:r>
          </a:p>
          <a:p>
            <a:r>
              <a:rPr lang="ar-SA" dirty="0"/>
              <a:t>       وعمليات قتل أسفرت عن وجود أعداد من الضحايا والعجزة</a:t>
            </a:r>
          </a:p>
          <a:p>
            <a:r>
              <a:rPr lang="ar-SA" dirty="0"/>
              <a:t>       والأرامل والأيتام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3 – </a:t>
            </a:r>
            <a:r>
              <a:rPr lang="ar-SA" dirty="0">
                <a:solidFill>
                  <a:srgbClr val="FF0000"/>
                </a:solidFill>
              </a:rPr>
              <a:t>انتهاء عهود الإقطاع في أوروبا </a:t>
            </a:r>
            <a:r>
              <a:rPr lang="ar-SA" dirty="0"/>
              <a:t>: حيث أدى ذلك إلى هجرات</a:t>
            </a:r>
          </a:p>
          <a:p>
            <a:r>
              <a:rPr lang="ar-SA" dirty="0"/>
              <a:t>       متـوالية للفـلاحين مـن القـرى إلى المـدن سعياً وراء العمل في </a:t>
            </a:r>
          </a:p>
          <a:p>
            <a:r>
              <a:rPr lang="ar-SA" dirty="0"/>
              <a:t>       وقت </a:t>
            </a:r>
            <a:r>
              <a:rPr lang="ar-SA" dirty="0">
                <a:solidFill>
                  <a:srgbClr val="00B050"/>
                </a:solidFill>
              </a:rPr>
              <a:t>لـم تكـن المدينـة قـد هيأت نفسها لاستيعاب هذه الموجات </a:t>
            </a:r>
          </a:p>
          <a:p>
            <a:r>
              <a:rPr lang="ar-SA" dirty="0">
                <a:solidFill>
                  <a:srgbClr val="00B050"/>
                </a:solidFill>
              </a:rPr>
              <a:t>       المتـلاحقة مـن العمـال </a:t>
            </a:r>
            <a:r>
              <a:rPr lang="ar-SA" dirty="0">
                <a:solidFill>
                  <a:srgbClr val="FF0000"/>
                </a:solidFill>
              </a:rPr>
              <a:t>غيـر المهـرة </a:t>
            </a:r>
            <a:r>
              <a:rPr lang="ar-SA" dirty="0"/>
              <a:t>لتـوظيفهـم فـي المصانـع</a:t>
            </a:r>
          </a:p>
          <a:p>
            <a:r>
              <a:rPr lang="ar-SA" dirty="0"/>
              <a:t>       والمؤسسات . فانتشر </a:t>
            </a:r>
            <a:r>
              <a:rPr lang="ar-SA" dirty="0">
                <a:solidFill>
                  <a:srgbClr val="FF0000"/>
                </a:solidFill>
              </a:rPr>
              <a:t>التسول</a:t>
            </a:r>
            <a:r>
              <a:rPr lang="ar-SA" dirty="0"/>
              <a:t> و</a:t>
            </a:r>
            <a:r>
              <a:rPr lang="ar-SA" dirty="0">
                <a:solidFill>
                  <a:srgbClr val="00B050"/>
                </a:solidFill>
              </a:rPr>
              <a:t>التشرد</a:t>
            </a:r>
            <a:r>
              <a:rPr lang="ar-SA" dirty="0"/>
              <a:t> و</a:t>
            </a:r>
            <a:r>
              <a:rPr lang="ar-SA" dirty="0">
                <a:solidFill>
                  <a:srgbClr val="0070C0"/>
                </a:solidFill>
              </a:rPr>
              <a:t>الانحراف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587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 – </a:t>
            </a:r>
            <a:r>
              <a:rPr lang="ar-SA" dirty="0">
                <a:solidFill>
                  <a:srgbClr val="FF0000"/>
                </a:solidFill>
              </a:rPr>
              <a:t>فشل التشريعات في مواجهة مشكلات الفقر </a:t>
            </a:r>
            <a:r>
              <a:rPr lang="ar-SA" dirty="0"/>
              <a:t>:</a:t>
            </a:r>
          </a:p>
          <a:p>
            <a:r>
              <a:rPr lang="ar-SA" dirty="0"/>
              <a:t>       لم تستطع التشريعات المتوالية مواجهة مشكلات الفقراء </a:t>
            </a:r>
          </a:p>
          <a:p>
            <a:r>
              <a:rPr lang="ar-SA" dirty="0"/>
              <a:t>      ابتداء من </a:t>
            </a:r>
            <a:r>
              <a:rPr lang="ar-SA" dirty="0">
                <a:solidFill>
                  <a:srgbClr val="FF0000"/>
                </a:solidFill>
              </a:rPr>
              <a:t>قانون الفقر </a:t>
            </a:r>
            <a:r>
              <a:rPr lang="ar-SA" dirty="0"/>
              <a:t>الصادر عام </a:t>
            </a:r>
            <a:r>
              <a:rPr lang="ar-SA" dirty="0">
                <a:solidFill>
                  <a:srgbClr val="FF0000"/>
                </a:solidFill>
              </a:rPr>
              <a:t>1601</a:t>
            </a:r>
            <a:r>
              <a:rPr lang="ar-SA" dirty="0"/>
              <a:t> م </a:t>
            </a:r>
            <a:r>
              <a:rPr lang="ar-SA" dirty="0">
                <a:solidFill>
                  <a:srgbClr val="0070C0"/>
                </a:solidFill>
              </a:rPr>
              <a:t>بإنجلترا </a:t>
            </a:r>
            <a:r>
              <a:rPr lang="ar-SA" dirty="0"/>
              <a:t>، وما</a:t>
            </a:r>
          </a:p>
          <a:p>
            <a:r>
              <a:rPr lang="ar-SA" dirty="0"/>
              <a:t>      تبع ذلك من تشريعات تبرز مسئولية الفرد المطلقة عما آل</a:t>
            </a:r>
          </a:p>
          <a:p>
            <a:r>
              <a:rPr lang="ar-SA" dirty="0"/>
              <a:t>      إليه مصيره ، وأنه بالردع والتحقير والسجن يمكن القضاء</a:t>
            </a:r>
          </a:p>
          <a:p>
            <a:r>
              <a:rPr lang="ar-SA" dirty="0"/>
              <a:t>      على ظاهرة الفقر والتسول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12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/>
              <a:t> 5 – </a:t>
            </a:r>
            <a:r>
              <a:rPr lang="ar-SA" dirty="0">
                <a:solidFill>
                  <a:srgbClr val="FF0000"/>
                </a:solidFill>
              </a:rPr>
              <a:t>الاكتشافات العلمية الحديثة التي ظهرت </a:t>
            </a:r>
            <a:r>
              <a:rPr lang="ar-SA" dirty="0"/>
              <a:t>: حيث استطاعت أن</a:t>
            </a:r>
          </a:p>
          <a:p>
            <a:r>
              <a:rPr lang="ar-SA" dirty="0"/>
              <a:t>       تكتشف الكثير عن الإنسان ، ودوافع سلوكه ، وعلاقته بالبيئة</a:t>
            </a:r>
          </a:p>
          <a:p>
            <a:r>
              <a:rPr lang="ar-SA" dirty="0"/>
              <a:t>       المحيطة ، وأهمية التعامل الإنساني . </a:t>
            </a:r>
          </a:p>
          <a:p>
            <a:r>
              <a:rPr lang="ar-SA" dirty="0"/>
              <a:t>  6 – </a:t>
            </a:r>
            <a:r>
              <a:rPr lang="ar-SA" dirty="0">
                <a:solidFill>
                  <a:srgbClr val="FF0000"/>
                </a:solidFill>
              </a:rPr>
              <a:t>ظهور البحوث الاجتماعية  </a:t>
            </a:r>
            <a:r>
              <a:rPr lang="ar-SA" dirty="0"/>
              <a:t>: التي قام بها جماعات المصلحين</a:t>
            </a:r>
          </a:p>
          <a:p>
            <a:r>
              <a:rPr lang="ar-SA" dirty="0"/>
              <a:t>       خاصة في أوروبا وأمريكا ، وارتباط نتائج التفاعل مع البيئة</a:t>
            </a:r>
          </a:p>
          <a:p>
            <a:r>
              <a:rPr lang="ar-SA" dirty="0"/>
              <a:t>        بسمات الإنسان الشخصية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322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7 – </a:t>
            </a:r>
            <a:r>
              <a:rPr lang="ar-SA" dirty="0">
                <a:solidFill>
                  <a:srgbClr val="FF0000"/>
                </a:solidFill>
              </a:rPr>
              <a:t>انتشار حركات تنظيم الإحسان والمحلات الاجتماعية </a:t>
            </a:r>
            <a:r>
              <a:rPr lang="ar-SA" dirty="0"/>
              <a:t>:</a:t>
            </a:r>
          </a:p>
          <a:p>
            <a:r>
              <a:rPr lang="ar-SA" dirty="0"/>
              <a:t>      سعت حركتا الإحسان والمحلات الاجتماعية إلى رفع مستوى </a:t>
            </a:r>
          </a:p>
          <a:p>
            <a:r>
              <a:rPr lang="ar-SA" dirty="0"/>
              <a:t>      مستوى الطبقات المحتاجة اقتصاديا واجتماعيا وثقافيا وصحيا </a:t>
            </a:r>
          </a:p>
          <a:p>
            <a:r>
              <a:rPr lang="ar-SA" dirty="0"/>
              <a:t>     الأمر الذى أدى إلى تطور خدمات الرعاية الاجتماعية وظهور</a:t>
            </a:r>
          </a:p>
          <a:p>
            <a:r>
              <a:rPr lang="ar-SA" dirty="0"/>
              <a:t>     مهنة الخدمة الاجتماعية كمهنة إنسانية تعمل في نطاق الرعاية</a:t>
            </a:r>
          </a:p>
          <a:p>
            <a:r>
              <a:rPr lang="ar-SA" dirty="0"/>
              <a:t>     الاجتماعية 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481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- </a:t>
            </a:r>
            <a:r>
              <a:rPr lang="ar-SA" b="1" dirty="0">
                <a:solidFill>
                  <a:srgbClr val="FF0000"/>
                </a:solidFill>
              </a:rPr>
              <a:t>مراحل تطور الخدمة الاجتماعية </a:t>
            </a:r>
            <a:r>
              <a:rPr lang="ar-SA" dirty="0"/>
              <a:t>:</a:t>
            </a:r>
          </a:p>
          <a:p>
            <a:r>
              <a:rPr lang="ar-SA" dirty="0"/>
              <a:t>  1 – </a:t>
            </a:r>
            <a:r>
              <a:rPr lang="ar-SA" dirty="0">
                <a:solidFill>
                  <a:srgbClr val="0070C0"/>
                </a:solidFill>
              </a:rPr>
              <a:t>أصبحـت الخـدمة الاجتماعية مهنـة تعمل في ميـدان </a:t>
            </a:r>
            <a:r>
              <a:rPr lang="ar-SA" dirty="0">
                <a:solidFill>
                  <a:srgbClr val="FF0000"/>
                </a:solidFill>
              </a:rPr>
              <a:t>الرعاية </a:t>
            </a:r>
          </a:p>
          <a:p>
            <a:r>
              <a:rPr lang="ar-SA" dirty="0">
                <a:solidFill>
                  <a:srgbClr val="FF0000"/>
                </a:solidFill>
              </a:rPr>
              <a:t>الاجتماعية </a:t>
            </a:r>
            <a:r>
              <a:rPr lang="ar-SA" dirty="0"/>
              <a:t>. فلم يعد </a:t>
            </a:r>
            <a:r>
              <a:rPr lang="ar-SA" dirty="0">
                <a:solidFill>
                  <a:srgbClr val="D9791B"/>
                </a:solidFill>
              </a:rPr>
              <a:t>الإحسان</a:t>
            </a:r>
            <a:r>
              <a:rPr lang="ar-SA" dirty="0"/>
              <a:t> ، يمارس من خلال جماعات تطوعية</a:t>
            </a:r>
          </a:p>
          <a:p>
            <a:r>
              <a:rPr lang="ar-SA" dirty="0"/>
              <a:t>بل بدأت تظهر مؤسسات اجتماعية تمـارس الإحسـان لذلك ظهرت </a:t>
            </a:r>
            <a:r>
              <a:rPr lang="ar-SA" dirty="0">
                <a:solidFill>
                  <a:srgbClr val="FF0000"/>
                </a:solidFill>
              </a:rPr>
              <a:t>جمعية تنظيم الإحسان </a:t>
            </a:r>
            <a:r>
              <a:rPr lang="ar-SA" dirty="0"/>
              <a:t>عام </a:t>
            </a:r>
            <a:r>
              <a:rPr lang="ar-SA" dirty="0">
                <a:solidFill>
                  <a:srgbClr val="FF0000"/>
                </a:solidFill>
              </a:rPr>
              <a:t>1869</a:t>
            </a:r>
            <a:r>
              <a:rPr lang="ar-SA" dirty="0"/>
              <a:t>م ، كما ظهـر ما يسمى </a:t>
            </a:r>
            <a:r>
              <a:rPr lang="ar-SA" dirty="0">
                <a:solidFill>
                  <a:srgbClr val="FF0000"/>
                </a:solidFill>
              </a:rPr>
              <a:t>بالصديق</a:t>
            </a:r>
          </a:p>
          <a:p>
            <a:r>
              <a:rPr lang="ar-SA" dirty="0">
                <a:solidFill>
                  <a:srgbClr val="FF0000"/>
                </a:solidFill>
              </a:rPr>
              <a:t>الزائر</a:t>
            </a:r>
            <a:r>
              <a:rPr lang="ar-SA" dirty="0"/>
              <a:t> ، وهم الرواد الأوائل لممارسة المهنة ، ويسعى الصديق الزائر</a:t>
            </a:r>
          </a:p>
          <a:p>
            <a:r>
              <a:rPr lang="ar-SA" dirty="0"/>
              <a:t>إلى </a:t>
            </a:r>
            <a:r>
              <a:rPr lang="ar-SA" dirty="0">
                <a:solidFill>
                  <a:srgbClr val="D9791B"/>
                </a:solidFill>
              </a:rPr>
              <a:t>دراسة حالة الفرد وأسرته </a:t>
            </a:r>
            <a:r>
              <a:rPr lang="ar-SA" dirty="0"/>
              <a:t>بالإضافة الى </a:t>
            </a:r>
            <a:r>
              <a:rPr lang="ar-SA" dirty="0">
                <a:solidFill>
                  <a:srgbClr val="0070C0"/>
                </a:solidFill>
              </a:rPr>
              <a:t>تقديم المساعدات الاقتصادية عند الضرورة</a:t>
            </a:r>
            <a:r>
              <a:rPr lang="ar-SA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454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 – </a:t>
            </a:r>
            <a:r>
              <a:rPr lang="ar-SA" dirty="0">
                <a:solidFill>
                  <a:srgbClr val="FF0000"/>
                </a:solidFill>
              </a:rPr>
              <a:t>جاءت الانطلاقة الحقيقية لمهنة الخدمة الاجتماعية </a:t>
            </a:r>
            <a:r>
              <a:rPr lang="ar-SA" dirty="0"/>
              <a:t>عام </a:t>
            </a:r>
            <a:r>
              <a:rPr lang="ar-SA" dirty="0">
                <a:solidFill>
                  <a:srgbClr val="FF0000"/>
                </a:solidFill>
              </a:rPr>
              <a:t>1917</a:t>
            </a:r>
          </a:p>
          <a:p>
            <a:r>
              <a:rPr lang="ar-SA" dirty="0"/>
              <a:t> علـى يـد الأمـريكيـة « </a:t>
            </a:r>
            <a:r>
              <a:rPr lang="ar-SA" dirty="0">
                <a:solidFill>
                  <a:srgbClr val="0070C0"/>
                </a:solidFill>
              </a:rPr>
              <a:t>مـاري ريتشمونـد</a:t>
            </a:r>
            <a:r>
              <a:rPr lang="ar-SA" dirty="0"/>
              <a:t>» فـي كتـابهـا «</a:t>
            </a:r>
            <a:r>
              <a:rPr lang="ar-SA" dirty="0">
                <a:solidFill>
                  <a:srgbClr val="FF0000"/>
                </a:solidFill>
              </a:rPr>
              <a:t>التشخيـص الاجتمـاعي</a:t>
            </a:r>
            <a:r>
              <a:rPr lang="ar-SA" dirty="0"/>
              <a:t>» والـذى </a:t>
            </a:r>
            <a:r>
              <a:rPr lang="ar-SA" dirty="0">
                <a:solidFill>
                  <a:srgbClr val="7030A0"/>
                </a:solidFill>
              </a:rPr>
              <a:t>أوضـح معالـم خدمـة الفـرد </a:t>
            </a:r>
            <a:r>
              <a:rPr lang="ar-SA" dirty="0"/>
              <a:t>وهـى أولى طرق مهنة الخدمة الاجتماعية في الظهور .</a:t>
            </a:r>
          </a:p>
          <a:p>
            <a:r>
              <a:rPr lang="ar-SA" dirty="0"/>
              <a:t>  3 -  </a:t>
            </a:r>
            <a:r>
              <a:rPr lang="ar-SA" dirty="0">
                <a:solidFill>
                  <a:srgbClr val="FF0000"/>
                </a:solidFill>
              </a:rPr>
              <a:t>وضع أول تعريف لخدمة الجماعة </a:t>
            </a:r>
            <a:r>
              <a:rPr lang="ar-SA" dirty="0"/>
              <a:t>عام </a:t>
            </a:r>
            <a:r>
              <a:rPr lang="ar-SA" dirty="0">
                <a:solidFill>
                  <a:srgbClr val="FF0000"/>
                </a:solidFill>
              </a:rPr>
              <a:t>1933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وتم الاعتراف بهـا رسميـا كطـريقـة ثانيـة للخدمـة الاجتماعيـة عـام </a:t>
            </a:r>
            <a:r>
              <a:rPr lang="ar-SA" dirty="0">
                <a:solidFill>
                  <a:srgbClr val="FF0000"/>
                </a:solidFill>
              </a:rPr>
              <a:t>1936</a:t>
            </a:r>
            <a:r>
              <a:rPr lang="ar-SA" dirty="0">
                <a:solidFill>
                  <a:srgbClr val="7030A0"/>
                </a:solidFill>
              </a:rPr>
              <a:t> فـي المؤتمر القومي للخدمة الاجتماعية</a:t>
            </a:r>
            <a:r>
              <a:rPr lang="ar-SA" dirty="0"/>
              <a:t>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26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8915400" cy="4525963"/>
          </a:xfrm>
        </p:spPr>
        <p:txBody>
          <a:bodyPr/>
          <a:lstStyle/>
          <a:p>
            <a:r>
              <a:rPr lang="ar-SA" dirty="0"/>
              <a:t>4 – </a:t>
            </a:r>
            <a:r>
              <a:rPr lang="ar-SA" dirty="0">
                <a:solidFill>
                  <a:srgbClr val="0070C0"/>
                </a:solidFill>
              </a:rPr>
              <a:t>جاءت طريقة تنظيم المجتمع </a:t>
            </a:r>
            <a:r>
              <a:rPr lang="ar-SA" dirty="0"/>
              <a:t>نتيجة </a:t>
            </a:r>
            <a:r>
              <a:rPr lang="ar-SA" dirty="0">
                <a:solidFill>
                  <a:srgbClr val="FF0000"/>
                </a:solidFill>
              </a:rPr>
              <a:t>لنشأة الجمعية الأمريكية لدراسـة تنظيـم المجتمـع</a:t>
            </a:r>
            <a:r>
              <a:rPr lang="ar-SA" dirty="0"/>
              <a:t> ، وقـد تـم الاعتـراف بهـا كطـريقة ثالثـة في الخدمة الاجتماعية في المؤتمر القومي للخدمة الاجتماعية عام </a:t>
            </a:r>
            <a:r>
              <a:rPr lang="ar-SA" dirty="0">
                <a:solidFill>
                  <a:srgbClr val="FF0000"/>
                </a:solidFill>
              </a:rPr>
              <a:t>1946</a:t>
            </a:r>
            <a:r>
              <a:rPr lang="ar-SA" dirty="0"/>
              <a:t> م . </a:t>
            </a:r>
          </a:p>
          <a:p>
            <a:r>
              <a:rPr lang="ar-SA" dirty="0"/>
              <a:t>  5 – </a:t>
            </a:r>
            <a:r>
              <a:rPr lang="ar-SA" dirty="0">
                <a:solidFill>
                  <a:srgbClr val="FF0000"/>
                </a:solidFill>
              </a:rPr>
              <a:t>تطـورت الخـدمة الاجتمـاعية مـع زيـادة الاهتمـام بتكـويـن </a:t>
            </a:r>
            <a:r>
              <a:rPr lang="ar-SA" dirty="0">
                <a:solidFill>
                  <a:srgbClr val="0070C0"/>
                </a:solidFill>
              </a:rPr>
              <a:t>الجمعيـات المهنيـة للخـدمـة الاجتمـاعيـة </a:t>
            </a:r>
            <a:r>
              <a:rPr lang="ar-SA" dirty="0"/>
              <a:t>، ثـم اهتمت مناهج إعداد الاخصائيين بـدراسـة </a:t>
            </a:r>
            <a:r>
              <a:rPr lang="ar-SA" dirty="0">
                <a:solidFill>
                  <a:srgbClr val="FF0000"/>
                </a:solidFill>
              </a:rPr>
              <a:t>النظـرية الاجتمـاعية </a:t>
            </a:r>
            <a:r>
              <a:rPr lang="ar-SA" dirty="0"/>
              <a:t>والانفتاح  على التراث العلمي الاجتماعي ، ثم أصبحت مهنة الخدمة الاجتماعية تتجه نحو</a:t>
            </a:r>
          </a:p>
          <a:p>
            <a:r>
              <a:rPr lang="ar-SA" dirty="0"/>
              <a:t>منح الترخيص بمزاولة المهنة لخريجي الخدمة الاجتماعية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35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b="1" dirty="0"/>
              <a:t> ثانيا : </a:t>
            </a:r>
            <a:r>
              <a:rPr lang="ar-SA" b="1" dirty="0">
                <a:solidFill>
                  <a:srgbClr val="FF0000"/>
                </a:solidFill>
              </a:rPr>
              <a:t>تطور الخدمة الاجتماعية في مصر</a:t>
            </a:r>
          </a:p>
          <a:p>
            <a:r>
              <a:rPr lang="ar-SA" dirty="0"/>
              <a:t>     مرت الخدمة الاجتماعية في المجتمع المصري بثلاثة مراحل</a:t>
            </a:r>
          </a:p>
          <a:p>
            <a:r>
              <a:rPr lang="ar-SA" dirty="0"/>
              <a:t> وهي :</a:t>
            </a:r>
          </a:p>
          <a:p>
            <a:r>
              <a:rPr lang="ar-SA" dirty="0">
                <a:solidFill>
                  <a:srgbClr val="FF0000"/>
                </a:solidFill>
              </a:rPr>
              <a:t>المرحلة الأولى </a:t>
            </a:r>
            <a:r>
              <a:rPr lang="ar-SA" dirty="0"/>
              <a:t>: </a:t>
            </a:r>
            <a:r>
              <a:rPr lang="ar-SA" dirty="0">
                <a:solidFill>
                  <a:srgbClr val="0070C0"/>
                </a:solidFill>
              </a:rPr>
              <a:t>مرحلة النشاط التطوعي </a:t>
            </a:r>
            <a:r>
              <a:rPr lang="ar-SA" dirty="0"/>
              <a:t>«</a:t>
            </a:r>
            <a:r>
              <a:rPr lang="ar-SA" dirty="0" smtClean="0">
                <a:solidFill>
                  <a:srgbClr val="FF0000"/>
                </a:solidFill>
              </a:rPr>
              <a:t>قبل عام1935 </a:t>
            </a:r>
            <a:r>
              <a:rPr lang="ar-SA" dirty="0" smtClean="0"/>
              <a:t>» </a:t>
            </a:r>
            <a:endParaRPr lang="ar-SA" dirty="0"/>
          </a:p>
          <a:p>
            <a:r>
              <a:rPr lang="ar-SA" dirty="0"/>
              <a:t>          وكانت امتدادا للإحسان وفعل الخير من جانب المتطوعين فنشأت </a:t>
            </a:r>
            <a:r>
              <a:rPr lang="ar-SA" dirty="0">
                <a:solidFill>
                  <a:srgbClr val="FF0000"/>
                </a:solidFill>
              </a:rPr>
              <a:t>محلة الرواد </a:t>
            </a:r>
            <a:r>
              <a:rPr lang="ar-SA" dirty="0">
                <a:solidFill>
                  <a:srgbClr val="D9791B"/>
                </a:solidFill>
              </a:rPr>
              <a:t>بمدينة القاهرة </a:t>
            </a:r>
            <a:r>
              <a:rPr lang="ar-SA" dirty="0"/>
              <a:t>عام </a:t>
            </a:r>
            <a:r>
              <a:rPr lang="ar-SA" dirty="0">
                <a:solidFill>
                  <a:srgbClr val="FF0000"/>
                </a:solidFill>
              </a:rPr>
              <a:t>1930</a:t>
            </a:r>
            <a:r>
              <a:rPr lang="ar-SA" dirty="0"/>
              <a:t> لخدمة أهالي الحي الموجودة فيه وتوجيه سكانه ليكونوا مواطنين صالحين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342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     </a:t>
            </a:r>
          </a:p>
          <a:p>
            <a:r>
              <a:rPr lang="ar-SA" dirty="0"/>
              <a:t> </a:t>
            </a:r>
            <a:r>
              <a:rPr lang="ar-SA" dirty="0" smtClean="0"/>
              <a:t>     كما </a:t>
            </a:r>
            <a:r>
              <a:rPr lang="ar-SA" dirty="0"/>
              <a:t>فكر بعض المصلحين في عام </a:t>
            </a:r>
            <a:r>
              <a:rPr lang="ar-SA" dirty="0">
                <a:solidFill>
                  <a:srgbClr val="FF0000"/>
                </a:solidFill>
              </a:rPr>
              <a:t>1932</a:t>
            </a:r>
            <a:r>
              <a:rPr lang="ar-SA" dirty="0"/>
              <a:t> في </a:t>
            </a:r>
            <a:r>
              <a:rPr lang="ar-SA" dirty="0">
                <a:solidFill>
                  <a:srgbClr val="0070C0"/>
                </a:solidFill>
              </a:rPr>
              <a:t>تكوين جماعة لدراسة النواحي الاجتماعية</a:t>
            </a:r>
            <a:r>
              <a:rPr lang="ar-SA" dirty="0"/>
              <a:t>  ، وكان من نتيجة تلك الدراسة إنشاء نادي للشباب لممارسة الأنشطة والتدريب على الديمقراطية وشغل أوقات الفراغ بشكل بناء يعود عليهم بالنفع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108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المرحلة الثانية </a:t>
            </a:r>
            <a:r>
              <a:rPr lang="ar-SA" dirty="0"/>
              <a:t>: </a:t>
            </a:r>
            <a:r>
              <a:rPr lang="ar-SA" dirty="0">
                <a:solidFill>
                  <a:srgbClr val="0070C0"/>
                </a:solidFill>
              </a:rPr>
              <a:t>بداية الاهتمام بتعليم الخدمة الاجتماعية </a:t>
            </a:r>
            <a:r>
              <a:rPr lang="ar-SA" dirty="0"/>
              <a:t>.</a:t>
            </a:r>
          </a:p>
          <a:p>
            <a:r>
              <a:rPr lang="ar-SA" dirty="0"/>
              <a:t>   في هذه المرحلة بدأت جهود </a:t>
            </a:r>
            <a:r>
              <a:rPr lang="ar-SA" dirty="0">
                <a:solidFill>
                  <a:srgbClr val="00B050"/>
                </a:solidFill>
              </a:rPr>
              <a:t>الجالية اليونانية </a:t>
            </a:r>
            <a:r>
              <a:rPr lang="ar-SA" dirty="0"/>
              <a:t>في عام </a:t>
            </a:r>
            <a:r>
              <a:rPr lang="ar-SA" dirty="0">
                <a:solidFill>
                  <a:srgbClr val="FF0000"/>
                </a:solidFill>
              </a:rPr>
              <a:t>1935</a:t>
            </a:r>
            <a:r>
              <a:rPr lang="ar-SA" dirty="0"/>
              <a:t>بإنشاء </a:t>
            </a:r>
            <a:r>
              <a:rPr lang="ar-SA" dirty="0">
                <a:solidFill>
                  <a:srgbClr val="7030A0"/>
                </a:solidFill>
              </a:rPr>
              <a:t>مدرسـة الخدمـة الاجتمـاعيـة</a:t>
            </a:r>
            <a:r>
              <a:rPr lang="ar-SA" dirty="0"/>
              <a:t> بمـدينـة </a:t>
            </a:r>
            <a:r>
              <a:rPr lang="ar-SA" dirty="0">
                <a:solidFill>
                  <a:srgbClr val="FF0000"/>
                </a:solidFill>
              </a:rPr>
              <a:t>الإسكنـدريـة</a:t>
            </a:r>
            <a:r>
              <a:rPr lang="ar-SA" dirty="0"/>
              <a:t> لتعليـم الأجـانب الذين يعملـون في ميـاديـن الـرعايـة الاجتماعية في مصر حيث  تم تعـريب منـاهجها فيمـا بعـد ،  ثـم تـوالـى إنشـاء المعـاهـد الأهليـة والحكومية لتدريس الخدمة الاجتماعية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49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03207"/>
            <a:ext cx="8915400" cy="4525963"/>
          </a:xfrm>
        </p:spPr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المرحلة الثالثة </a:t>
            </a:r>
            <a:r>
              <a:rPr lang="ar-SA" dirty="0"/>
              <a:t>: </a:t>
            </a:r>
            <a:r>
              <a:rPr lang="ar-SA" dirty="0">
                <a:solidFill>
                  <a:srgbClr val="0070C0"/>
                </a:solidFill>
              </a:rPr>
              <a:t>الاهتمام بالدراسات العليا في الخدمة الاجتماعية                    </a:t>
            </a:r>
            <a:r>
              <a:rPr lang="ar-SA" dirty="0"/>
              <a:t>وهى المرحلة الحالية حيث تـم الاهتمـام فيها </a:t>
            </a:r>
            <a:r>
              <a:rPr lang="ar-SA" dirty="0">
                <a:solidFill>
                  <a:srgbClr val="00B050"/>
                </a:solidFill>
              </a:rPr>
              <a:t>بتخريج متخصصين علـى مستـوى الـدبلـوم والبكـالـوريـوس والمـاجستيـر والدكتـوراه </a:t>
            </a:r>
            <a:r>
              <a:rPr lang="ar-SA" dirty="0">
                <a:solidFill>
                  <a:srgbClr val="0070C0"/>
                </a:solidFill>
              </a:rPr>
              <a:t>وتطويـر منـاهـج إعـداد الأخصـائـي الاجتمـاعـي </a:t>
            </a:r>
            <a:r>
              <a:rPr lang="ar-SA" dirty="0">
                <a:solidFill>
                  <a:srgbClr val="D9791B"/>
                </a:solidFill>
              </a:rPr>
              <a:t>والاهتمـام بعقـد المؤتمرات العلمية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/>
              <a:t>، إلي جانب </a:t>
            </a:r>
            <a:r>
              <a:rPr lang="ar-SA" dirty="0">
                <a:solidFill>
                  <a:srgbClr val="FF0000"/>
                </a:solidFill>
              </a:rPr>
              <a:t>الاعتراف المجتمعي </a:t>
            </a:r>
            <a:r>
              <a:rPr lang="ar-SA" dirty="0"/>
              <a:t>بمهنة الخدمة</a:t>
            </a:r>
          </a:p>
          <a:p>
            <a:r>
              <a:rPr lang="ar-SA" dirty="0"/>
              <a:t>الاجتماعية وذلك بإنشـاء نقابة المهن الاجتماعية في عام </a:t>
            </a:r>
            <a:r>
              <a:rPr lang="ar-SA" dirty="0">
                <a:solidFill>
                  <a:srgbClr val="FF0000"/>
                </a:solidFill>
              </a:rPr>
              <a:t>1973م </a:t>
            </a:r>
          </a:p>
          <a:p>
            <a:r>
              <a:rPr lang="ar-SA" dirty="0"/>
              <a:t>        وقد تميزت هذه المرحلة </a:t>
            </a:r>
            <a:r>
              <a:rPr lang="ar-SA" dirty="0">
                <a:solidFill>
                  <a:srgbClr val="FF0000"/>
                </a:solidFill>
              </a:rPr>
              <a:t>بإنشاء العديد من معاهد الخدمة الاجتماعية لتخريج الأخصائيين الاجتماعيين للعمل في مختلف </a:t>
            </a:r>
          </a:p>
          <a:p>
            <a:r>
              <a:rPr lang="ar-SA" dirty="0">
                <a:solidFill>
                  <a:srgbClr val="FF0000"/>
                </a:solidFill>
              </a:rPr>
              <a:t>المجالات</a:t>
            </a:r>
            <a:r>
              <a:rPr lang="ar-SA" dirty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1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416086"/>
            <a:ext cx="8915400" cy="4525963"/>
          </a:xfrm>
        </p:spPr>
        <p:txBody>
          <a:bodyPr/>
          <a:lstStyle/>
          <a:p>
            <a:r>
              <a:rPr lang="ar-SA" b="1" dirty="0"/>
              <a:t>ثالثا : </a:t>
            </a:r>
            <a:r>
              <a:rPr lang="ar-SA" b="1" dirty="0">
                <a:solidFill>
                  <a:srgbClr val="FF0000"/>
                </a:solidFill>
              </a:rPr>
              <a:t>تطور الخدمة الاجتماعية في المملكة العربية السعودية </a:t>
            </a:r>
          </a:p>
          <a:p>
            <a:r>
              <a:rPr lang="ar-SA" dirty="0"/>
              <a:t>         شهد المجتمع السعودي نمواً اقتصاديا هائلا وتطورا حضاريا</a:t>
            </a:r>
          </a:p>
          <a:p>
            <a:r>
              <a:rPr lang="ar-SA" dirty="0"/>
              <a:t>انعكست آثاره علي أفراد المجتمع وخصائصهم وعلاقاتهم ومشكلاتهم</a:t>
            </a:r>
          </a:p>
          <a:p>
            <a:r>
              <a:rPr lang="ar-SA" dirty="0"/>
              <a:t>الأمر الذى استوجب ضرورة وجود </a:t>
            </a:r>
            <a:r>
              <a:rPr lang="ar-SA" dirty="0">
                <a:solidFill>
                  <a:srgbClr val="FF0000"/>
                </a:solidFill>
              </a:rPr>
              <a:t>مهنة الخدمة الاجتماعية </a:t>
            </a:r>
            <a:r>
              <a:rPr lang="ar-SA" dirty="0"/>
              <a:t>للتعامل</a:t>
            </a:r>
          </a:p>
          <a:p>
            <a:r>
              <a:rPr lang="ar-SA" dirty="0"/>
              <a:t>مع التغيرات الناجمة عن النمو الاقتصادي والتطور الحضاري والتعامل مع المشكلات التي أعقبت هذه التغيرات .</a:t>
            </a:r>
          </a:p>
          <a:p>
            <a:r>
              <a:rPr lang="ar-SA" dirty="0">
                <a:solidFill>
                  <a:srgbClr val="0070C0"/>
                </a:solidFill>
              </a:rPr>
              <a:t>      ويمكن عرض تطور ممارسة الخدمة الاجتماعية في المجتمع</a:t>
            </a:r>
          </a:p>
          <a:p>
            <a:r>
              <a:rPr lang="ar-SA" dirty="0">
                <a:solidFill>
                  <a:srgbClr val="0070C0"/>
                </a:solidFill>
              </a:rPr>
              <a:t>السعودي على النحو التالي </a:t>
            </a:r>
            <a:r>
              <a:rPr lang="ar-SA" dirty="0"/>
              <a:t>: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47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 – </a:t>
            </a:r>
            <a:r>
              <a:rPr lang="ar-SA" dirty="0">
                <a:solidFill>
                  <a:srgbClr val="0070C0"/>
                </a:solidFill>
              </a:rPr>
              <a:t>كانت البداية الحقيقية للخدمة الاجتماعية في المجتمع السعودي</a:t>
            </a:r>
          </a:p>
          <a:p>
            <a:r>
              <a:rPr lang="ar-SA" dirty="0">
                <a:solidFill>
                  <a:srgbClr val="FF0000"/>
                </a:solidFill>
              </a:rPr>
              <a:t>بالمجال المدرسي </a:t>
            </a:r>
            <a:r>
              <a:rPr lang="ar-SA" dirty="0"/>
              <a:t>، حيث قامت وزارة المعارف في المملكة بإنشاء</a:t>
            </a:r>
          </a:p>
          <a:p>
            <a:r>
              <a:rPr lang="ar-SA" dirty="0">
                <a:solidFill>
                  <a:srgbClr val="0070C0"/>
                </a:solidFill>
              </a:rPr>
              <a:t>إدارة للتربية والنشاط الاجتماعي </a:t>
            </a:r>
            <a:r>
              <a:rPr lang="ar-SA" dirty="0"/>
              <a:t>عام </a:t>
            </a:r>
            <a:r>
              <a:rPr lang="ar-SA" dirty="0">
                <a:solidFill>
                  <a:srgbClr val="FF0000"/>
                </a:solidFill>
              </a:rPr>
              <a:t>1954</a:t>
            </a:r>
            <a:r>
              <a:rPr lang="ar-SA" dirty="0"/>
              <a:t>م ومن </a:t>
            </a:r>
            <a:r>
              <a:rPr lang="ar-SA" dirty="0">
                <a:solidFill>
                  <a:srgbClr val="FF0000"/>
                </a:solidFill>
              </a:rPr>
              <a:t>مهامها </a:t>
            </a:r>
            <a:r>
              <a:rPr lang="ar-SA" dirty="0">
                <a:solidFill>
                  <a:srgbClr val="D9791B"/>
                </a:solidFill>
              </a:rPr>
              <a:t>الإشراف</a:t>
            </a:r>
          </a:p>
          <a:p>
            <a:r>
              <a:rPr lang="ar-SA" dirty="0">
                <a:solidFill>
                  <a:srgbClr val="D9791B"/>
                </a:solidFill>
              </a:rPr>
              <a:t>على أوجه الأنشطة المدرسية بجميع أنحاء المملكة ووضع الخطط والبرامج التي تسهم في النهوض  والارتقاء به</a:t>
            </a:r>
            <a:r>
              <a:rPr lang="ar-SA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1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 – اعتمدت وزارة المعارف بالمملكة في البداية لتحقيق النهوض</a:t>
            </a:r>
          </a:p>
          <a:p>
            <a:r>
              <a:rPr lang="ar-SA" dirty="0"/>
              <a:t>والـرقى بالنشـاط المدرسي على </a:t>
            </a:r>
            <a:r>
              <a:rPr lang="ar-SA" dirty="0">
                <a:solidFill>
                  <a:srgbClr val="FF0000"/>
                </a:solidFill>
              </a:rPr>
              <a:t>أخصائيين اجتماعيين مصريين </a:t>
            </a:r>
            <a:r>
              <a:rPr lang="ar-SA" dirty="0"/>
              <a:t>من</a:t>
            </a:r>
          </a:p>
          <a:p>
            <a:r>
              <a:rPr lang="ar-SA" dirty="0"/>
              <a:t>خلال التعاقـدات الشخصية ، </a:t>
            </a:r>
            <a:r>
              <a:rPr lang="ar-SA" dirty="0">
                <a:solidFill>
                  <a:srgbClr val="0070C0"/>
                </a:solidFill>
              </a:rPr>
              <a:t>حيث قامت في البداية بتعيين اثنين من الاخصائيين أحدهما </a:t>
            </a:r>
            <a:r>
              <a:rPr lang="ar-SA" dirty="0">
                <a:solidFill>
                  <a:srgbClr val="FF0000"/>
                </a:solidFill>
              </a:rPr>
              <a:t>بجـدة</a:t>
            </a:r>
            <a:r>
              <a:rPr lang="ar-SA" dirty="0">
                <a:solidFill>
                  <a:srgbClr val="0070C0"/>
                </a:solidFill>
              </a:rPr>
              <a:t> في مدينـة الملك سعـود العلمية ، والأخر في مدارس </a:t>
            </a:r>
            <a:r>
              <a:rPr lang="ar-SA" dirty="0">
                <a:solidFill>
                  <a:srgbClr val="FF0000"/>
                </a:solidFill>
              </a:rPr>
              <a:t>مكـة المكـرمـة </a:t>
            </a:r>
            <a:r>
              <a:rPr lang="ar-SA" dirty="0"/>
              <a:t>، وكانت </a:t>
            </a:r>
            <a:r>
              <a:rPr lang="ar-SA" dirty="0">
                <a:solidFill>
                  <a:srgbClr val="FF0000"/>
                </a:solidFill>
              </a:rPr>
              <a:t>مهامهـم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الإشراف على النشاط</a:t>
            </a:r>
          </a:p>
          <a:p>
            <a:r>
              <a:rPr lang="ar-SA" dirty="0">
                <a:solidFill>
                  <a:srgbClr val="00B050"/>
                </a:solidFill>
              </a:rPr>
              <a:t>الاجتماعي ، والمساهمة في إعداد وتنفيذ خطة إدارة التربية والنشاط</a:t>
            </a:r>
          </a:p>
          <a:p>
            <a:r>
              <a:rPr lang="ar-SA" dirty="0">
                <a:solidFill>
                  <a:srgbClr val="00B050"/>
                </a:solidFill>
              </a:rPr>
              <a:t>الاجتماعي</a:t>
            </a:r>
            <a:r>
              <a:rPr lang="ar-SA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310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 – تعاقدت وزارة المعارف في المملكة عام </a:t>
            </a:r>
            <a:r>
              <a:rPr lang="ar-SA" dirty="0">
                <a:solidFill>
                  <a:srgbClr val="FF0000"/>
                </a:solidFill>
              </a:rPr>
              <a:t>1965</a:t>
            </a:r>
            <a:r>
              <a:rPr lang="ar-SA" dirty="0"/>
              <a:t> م مـع </a:t>
            </a:r>
            <a:r>
              <a:rPr lang="ar-SA" dirty="0">
                <a:solidFill>
                  <a:srgbClr val="00B050"/>
                </a:solidFill>
              </a:rPr>
              <a:t>أربعة</a:t>
            </a:r>
          </a:p>
          <a:p>
            <a:r>
              <a:rPr lang="ar-SA" dirty="0">
                <a:solidFill>
                  <a:srgbClr val="00B050"/>
                </a:solidFill>
              </a:rPr>
              <a:t>وأربعين أخصـائياً اجتمـاعياً مـن مصـر </a:t>
            </a:r>
            <a:r>
              <a:rPr lang="ar-SA" dirty="0"/>
              <a:t>للاستعـانة بهـم في ممارسة الخـدمـة الاجتمـاعيـة نظـراً لعـدم وجـود متخصصـين سعـودييـن ، وقـد عمـل منهـم فـي المـدارس السعـوديـة وعمـل البعـض الآخـر في الوزارة نفسها كموجهين بالإضافة للعمل في بعض المؤسسات مثـل مـؤسسـات المكفـوفيـن ورعـايـة الأحداث والمعاقين ومكاتب الضمان وغيرها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089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 – </a:t>
            </a:r>
            <a:r>
              <a:rPr lang="ar-SA" dirty="0">
                <a:solidFill>
                  <a:srgbClr val="FF0000"/>
                </a:solidFill>
              </a:rPr>
              <a:t>في عام 1973 مورست الخدمة الاجتماعية </a:t>
            </a:r>
            <a:r>
              <a:rPr lang="ar-SA" dirty="0">
                <a:solidFill>
                  <a:srgbClr val="0070C0"/>
                </a:solidFill>
              </a:rPr>
              <a:t>بالمجال الطبي </a:t>
            </a:r>
          </a:p>
          <a:p>
            <a:r>
              <a:rPr lang="ar-SA" dirty="0"/>
              <a:t>إلا أنها كانت قاصرة في البداية على عدد محدود من المستشفيات</a:t>
            </a:r>
          </a:p>
          <a:p>
            <a:r>
              <a:rPr lang="ar-SA" dirty="0">
                <a:solidFill>
                  <a:srgbClr val="7030A0"/>
                </a:solidFill>
              </a:rPr>
              <a:t>كمستشفى الأمراض النفسية </a:t>
            </a:r>
            <a:r>
              <a:rPr lang="ar-SA" dirty="0"/>
              <a:t>.</a:t>
            </a:r>
          </a:p>
          <a:p>
            <a:r>
              <a:rPr lang="ar-SA" dirty="0"/>
              <a:t>  5 – تم التوسـع بعـد ذلك في ممارسـة الخدمة الاجتماعية بالمجال الطبي </a:t>
            </a:r>
            <a:r>
              <a:rPr lang="ar-SA" dirty="0">
                <a:solidFill>
                  <a:srgbClr val="0070C0"/>
                </a:solidFill>
              </a:rPr>
              <a:t>بإنشاء مكتـب للخدمـة الاجتمـاعية بـوزارة الصحـة </a:t>
            </a:r>
            <a:r>
              <a:rPr lang="ar-SA" dirty="0">
                <a:solidFill>
                  <a:srgbClr val="00B050"/>
                </a:solidFill>
              </a:rPr>
              <a:t>ووضـع تـوصيف لعمـل الأخصائي الاجتماعي بهذا المجال </a:t>
            </a:r>
            <a:r>
              <a:rPr lang="ar-SA" dirty="0"/>
              <a:t>كما </a:t>
            </a:r>
            <a:r>
              <a:rPr lang="ar-SA" dirty="0">
                <a:solidFill>
                  <a:srgbClr val="FF0000"/>
                </a:solidFill>
              </a:rPr>
              <a:t>اتسع نطاق</a:t>
            </a:r>
          </a:p>
          <a:p>
            <a:r>
              <a:rPr lang="ar-SA" dirty="0">
                <a:solidFill>
                  <a:srgbClr val="FF0000"/>
                </a:solidFill>
              </a:rPr>
              <a:t>عمل الاخصائي الاجتماعي وشمل كافة المستشفيات ومراكز رعاية الأمومة والطفولة في المملكة </a:t>
            </a:r>
            <a:r>
              <a:rPr lang="ar-SA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46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6 – </a:t>
            </a:r>
            <a:r>
              <a:rPr lang="ar-SA" dirty="0">
                <a:solidFill>
                  <a:srgbClr val="FF0000"/>
                </a:solidFill>
              </a:rPr>
              <a:t>في عام 1974 م استعـانت الرئـاسـة العامـة لرعـاية الشباب</a:t>
            </a:r>
          </a:p>
          <a:p>
            <a:r>
              <a:rPr lang="ar-SA" dirty="0">
                <a:solidFill>
                  <a:srgbClr val="FF0000"/>
                </a:solidFill>
              </a:rPr>
              <a:t>بأخصائيين اجتماعييـن للعمـل </a:t>
            </a:r>
            <a:r>
              <a:rPr lang="ar-SA" dirty="0">
                <a:solidFill>
                  <a:srgbClr val="0070C0"/>
                </a:solidFill>
              </a:rPr>
              <a:t>بالأنـديـة الرياضية </a:t>
            </a:r>
            <a:r>
              <a:rPr lang="ar-SA" dirty="0">
                <a:solidFill>
                  <a:srgbClr val="00B050"/>
                </a:solidFill>
              </a:rPr>
              <a:t>للإشـراف على الأنـشطـة الاجـتمـاعيـة والثـقـافـيـة بالأنـديـة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/>
              <a:t>، كمـا عمـل أيضـاً الأخصـائيـون الاجتمـاعيـون </a:t>
            </a:r>
            <a:r>
              <a:rPr lang="ar-SA" dirty="0">
                <a:solidFill>
                  <a:srgbClr val="D9791B"/>
                </a:solidFill>
              </a:rPr>
              <a:t>كمـرشـدين أكـاديمييـن مـع الشبـاب الجامعي السعودي</a:t>
            </a:r>
            <a:r>
              <a:rPr lang="ar-SA" dirty="0"/>
              <a:t> في الكليات التابعة للرئاسة العامة لتعليم البنات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24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3584" y="1340768"/>
            <a:ext cx="8915400" cy="4525963"/>
          </a:xfrm>
        </p:spPr>
        <p:txBody>
          <a:bodyPr/>
          <a:lstStyle/>
          <a:p>
            <a:r>
              <a:rPr lang="ar-SA" dirty="0"/>
              <a:t>7 – ظلت المملكة العربية السعودية تستعين بأخصائيين اجتماعيين</a:t>
            </a:r>
          </a:p>
          <a:p>
            <a:r>
              <a:rPr lang="ar-SA" dirty="0"/>
              <a:t>من جمهورية مصر العربية إلي أن تم إعداد جيل من المتخصصين</a:t>
            </a:r>
          </a:p>
          <a:p>
            <a:r>
              <a:rPr lang="ar-SA" dirty="0"/>
              <a:t>في الخدمـة الاجتماعية مـن السعوديين وبدأت فكـرة </a:t>
            </a:r>
            <a:r>
              <a:rPr lang="ar-SA" dirty="0">
                <a:solidFill>
                  <a:srgbClr val="FF0000"/>
                </a:solidFill>
              </a:rPr>
              <a:t>سعـودة وظيفة الأخصائي الاجتماعي</a:t>
            </a:r>
            <a:r>
              <a:rPr lang="ar-SA" dirty="0"/>
              <a:t> .</a:t>
            </a:r>
          </a:p>
          <a:p>
            <a:r>
              <a:rPr lang="ar-SA" dirty="0"/>
              <a:t>  8 – أمـا في الوقـت الحـاضـر تهتـم المملكـة بتخصص الخـدمـة الاجتماعية وتدعيمه في </a:t>
            </a:r>
            <a:r>
              <a:rPr lang="ar-SA" dirty="0">
                <a:solidFill>
                  <a:srgbClr val="D9791B"/>
                </a:solidFill>
              </a:rPr>
              <a:t>معظم الجامعات السعـودية </a:t>
            </a:r>
            <a:r>
              <a:rPr lang="ar-SA" dirty="0">
                <a:solidFill>
                  <a:srgbClr val="FF0000"/>
                </a:solidFill>
              </a:rPr>
              <a:t>بهدف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تخريج</a:t>
            </a:r>
          </a:p>
          <a:p>
            <a:r>
              <a:rPr lang="ar-SA" dirty="0">
                <a:solidFill>
                  <a:srgbClr val="0070C0"/>
                </a:solidFill>
              </a:rPr>
              <a:t>جيل مـن الأخصائييـن الاجتماعييـن قـادر على العمل وخدمة كافة القطاعات في المملكة</a:t>
            </a:r>
            <a:r>
              <a:rPr lang="ar-SA" dirty="0"/>
              <a:t> بالإضافة الي </a:t>
            </a:r>
            <a:r>
              <a:rPr lang="ar-SA" dirty="0">
                <a:solidFill>
                  <a:srgbClr val="00B050"/>
                </a:solidFill>
              </a:rPr>
              <a:t>تدعيم الدراسات العليا ورسائل الماجستير والدكتوراه في تخصص الخدمة الاجتماعية </a:t>
            </a:r>
            <a:r>
              <a:rPr lang="ar-SA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13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نموج جديد</Template>
  <TotalTime>41</TotalTime>
  <Words>1234</Words>
  <Application>Microsoft Office PowerPoint</Application>
  <PresentationFormat>A4 Paper (210x297 mm)</PresentationFormat>
  <Paragraphs>152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الأولى</vt:lpstr>
      <vt:lpstr>  عناصر المحاضرة  </vt:lpstr>
      <vt:lpstr> 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dcterms:created xsi:type="dcterms:W3CDTF">2014-06-02T19:28:35Z</dcterms:created>
  <dcterms:modified xsi:type="dcterms:W3CDTF">2014-06-23T04:59:14Z</dcterms:modified>
</cp:coreProperties>
</file>