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5" r:id="rId1"/>
  </p:sldMasterIdLst>
  <p:notesMasterIdLst>
    <p:notesMasterId r:id="rId23"/>
  </p:notesMasterIdLst>
  <p:handoutMasterIdLst>
    <p:handoutMasterId r:id="rId24"/>
  </p:handoutMasterIdLst>
  <p:sldIdLst>
    <p:sldId id="322" r:id="rId2"/>
    <p:sldId id="324" r:id="rId3"/>
    <p:sldId id="326" r:id="rId4"/>
    <p:sldId id="327" r:id="rId5"/>
    <p:sldId id="328" r:id="rId6"/>
    <p:sldId id="332" r:id="rId7"/>
    <p:sldId id="329" r:id="rId8"/>
    <p:sldId id="330" r:id="rId9"/>
    <p:sldId id="335" r:id="rId10"/>
    <p:sldId id="336" r:id="rId11"/>
    <p:sldId id="337" r:id="rId12"/>
    <p:sldId id="338" r:id="rId13"/>
    <p:sldId id="339" r:id="rId14"/>
    <p:sldId id="340" r:id="rId15"/>
    <p:sldId id="341" r:id="rId16"/>
    <p:sldId id="342" r:id="rId17"/>
    <p:sldId id="343" r:id="rId18"/>
    <p:sldId id="344" r:id="rId19"/>
    <p:sldId id="345" r:id="rId20"/>
    <p:sldId id="346" r:id="rId21"/>
    <p:sldId id="325" r:id="rId22"/>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33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p:scale>
          <a:sx n="80" d="100"/>
          <a:sy n="80" d="100"/>
        </p:scale>
        <p:origin x="-540"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3" name="Rectangle 3"/>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0484"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5" name="Rectangle 5"/>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E5857567-6602-4324-8234-F346ACAD1716}"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56BC05F3-BEDE-4FEC-94EA-502D432E63E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94F1D40E-A1FB-4916-B13A-ADD9A105F8DB}" type="slidenum">
              <a:rPr lang="ar-SA"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04D54D37-36EF-4F55-A14C-D6746A2FF688}"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EB98B967-4104-4A00-8196-6D35D111895A}"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576D3E32-46FA-44B6-A94C-DA06898E7EBD}"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D2186D8E-1154-4026-A871-AA67646B6EEC}"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457200" y="1600200"/>
            <a:ext cx="8229600" cy="4533900"/>
          </a:xfrm>
        </p:spPr>
        <p:txBody>
          <a:bodyPr/>
          <a:lstStyle/>
          <a:p>
            <a:pPr lvl="0"/>
            <a:r>
              <a:rPr lang="en-US" noProof="0" smtClean="0"/>
              <a:t>Click icon to add table</a:t>
            </a:r>
            <a:endParaRPr lang="ar-EG"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62483CD3-6D0B-4F35-9B47-C110AAC70C1B}" type="slidenum">
              <a:rPr lang="ar-SA" smtClean="0"/>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xfrm>
            <a:off x="3124200" y="6243638"/>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C72D6C6C-E646-422A-A1FD-1867A22DCA93}" type="slidenum">
              <a:rPr lang="ar-SA" smtClean="0"/>
              <a:pPr>
                <a:defRPr/>
              </a:pPr>
              <a:t>‹#›</a:t>
            </a:fld>
            <a:endParaRPr lang="en-US"/>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5"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572001" y="4648200"/>
            <a:ext cx="457200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323528" y="2708920"/>
            <a:ext cx="4706815" cy="1981200"/>
          </a:xfrm>
          <a:prstGeom prst="rect">
            <a:avLst/>
          </a:prstGeom>
          <a:noFill/>
          <a:ln w="9525">
            <a:noFill/>
            <a:miter lim="800000"/>
            <a:headEnd/>
            <a:tailEnd/>
          </a:ln>
        </p:spPr>
        <p:txBody>
          <a:bodyPr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defRPr/>
            </a:pPr>
            <a:r>
              <a:rPr lang="ar-SA" sz="4000" b="1" dirty="0" smtClean="0">
                <a:solidFill>
                  <a:srgbClr val="7F7F7F"/>
                </a:solidFill>
                <a:latin typeface="Calibri" pitchFamily="34" charset="0"/>
                <a:cs typeface="Times New Roman" pitchFamily="18" charset="0"/>
              </a:rPr>
              <a:t>قـــواعـــــــــد الــبيـانــــات</a:t>
            </a:r>
            <a:endParaRPr lang="en-US" sz="4000" b="1" dirty="0" smtClean="0">
              <a:solidFill>
                <a:srgbClr val="7F7F7F"/>
              </a:solidFill>
              <a:latin typeface="Calibri" pitchFamily="34" charset="0"/>
            </a:endParaRPr>
          </a:p>
          <a:p>
            <a:pPr algn="ctr">
              <a:defRPr/>
            </a:pPr>
            <a:r>
              <a:rPr lang="ar-SA" sz="4000" b="1" dirty="0" smtClean="0">
                <a:solidFill>
                  <a:srgbClr val="7F7F7F"/>
                </a:solidFill>
                <a:latin typeface="Calibri" pitchFamily="34" charset="0"/>
                <a:cs typeface="Times New Roman" pitchFamily="18" charset="0"/>
              </a:rPr>
              <a:t>د. مصــــلح </a:t>
            </a:r>
            <a:r>
              <a:rPr lang="ar-SA" sz="4000" b="1" dirty="0" err="1" smtClean="0">
                <a:solidFill>
                  <a:srgbClr val="7F7F7F"/>
                </a:solidFill>
                <a:latin typeface="Calibri" pitchFamily="34" charset="0"/>
                <a:cs typeface="Times New Roman" pitchFamily="18" charset="0"/>
              </a:rPr>
              <a:t>العضـــــــايله</a:t>
            </a:r>
            <a:endParaRPr lang="en-US" sz="40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latin typeface="ae_AlMateen" pitchFamily="2" charset="-78"/>
                <a:cs typeface="ae_AlMateen" pitchFamily="2" charset="-78"/>
              </a:rPr>
              <a:t>المحاضرة رقم </a:t>
            </a:r>
            <a:r>
              <a:rPr lang="ar-SA" spc="-150" dirty="0" smtClean="0">
                <a:latin typeface="ae_AlMateen" pitchFamily="2" charset="-78"/>
                <a:cs typeface="ae_AlMateen" pitchFamily="2" charset="-78"/>
              </a:rPr>
              <a:t>(8)</a:t>
            </a:r>
            <a:endParaRPr lang="en-US" spc="-150" dirty="0" smtClean="0">
              <a:latin typeface="ae_AlMateen" pitchFamily="2" charset="-78"/>
              <a:cs typeface="ae_AlMateen" pitchFamily="2" charset="-78"/>
            </a:endParaRPr>
          </a:p>
        </p:txBody>
      </p:sp>
      <p:sp>
        <p:nvSpPr>
          <p:cNvPr id="4" name="Subtitle 3"/>
          <p:cNvSpPr>
            <a:spLocks noGrp="1"/>
          </p:cNvSpPr>
          <p:nvPr>
            <p:ph type="subTitle" idx="1"/>
          </p:nvPr>
        </p:nvSpPr>
        <p:spPr>
          <a:xfrm>
            <a:off x="755576" y="3886200"/>
            <a:ext cx="7632848" cy="1752600"/>
          </a:xfrm>
        </p:spPr>
        <p:txBody>
          <a:bodyPr/>
          <a:lstStyle/>
          <a:p>
            <a:r>
              <a:rPr lang="ar-SA" b="1" dirty="0" smtClean="0"/>
              <a:t>تصميم قواعد البيانات العلاقية</a:t>
            </a:r>
          </a:p>
          <a:p>
            <a:r>
              <a:rPr lang="en-US" b="1" dirty="0" smtClean="0"/>
              <a:t>Design of Relational Database</a:t>
            </a:r>
            <a:endParaRPr lang="ar-SA" b="1" dirty="0" smtClean="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429904" y="1494664"/>
            <a:ext cx="8174544" cy="4824535"/>
          </a:xfrm>
        </p:spPr>
        <p:txBody>
          <a:bodyPr>
            <a:normAutofit/>
          </a:bodyPr>
          <a:lstStyle/>
          <a:p>
            <a:pPr lvl="0">
              <a:buFont typeface="Arial" pitchFamily="34" charset="0"/>
              <a:buChar char="•"/>
            </a:pPr>
            <a:r>
              <a:rPr lang="ar-SA" dirty="0" smtClean="0"/>
              <a:t>تحسين قواعد البيانات</a:t>
            </a:r>
          </a:p>
          <a:p>
            <a:pPr lvl="0">
              <a:buFont typeface="Arial" pitchFamily="34" charset="0"/>
              <a:buChar char="•"/>
            </a:pPr>
            <a:r>
              <a:rPr lang="ar-SA" dirty="0" smtClean="0"/>
              <a:t>مفهوم العلاقة الرابطة </a:t>
            </a:r>
            <a:r>
              <a:rPr lang="en-US" dirty="0" smtClean="0"/>
              <a:t>ISA</a:t>
            </a:r>
            <a:endParaRPr lang="ar-SA" dirty="0" smtClean="0"/>
          </a:p>
          <a:p>
            <a:pPr lvl="0">
              <a:buFont typeface="Arial" pitchFamily="34" charset="0"/>
              <a:buChar char="•"/>
            </a:pPr>
            <a:r>
              <a:rPr lang="ar-SA" dirty="0" smtClean="0"/>
              <a:t>تصميم قواعد البيانات من مستندات</a:t>
            </a:r>
          </a:p>
          <a:p>
            <a:pPr lvl="0">
              <a:buFont typeface="Arial" pitchFamily="34" charset="0"/>
              <a:buChar char="•"/>
            </a:pPr>
            <a:r>
              <a:rPr lang="ar-SA" dirty="0" smtClean="0"/>
              <a:t>البيانات الغير ممثلة في قواعد البيانات</a:t>
            </a:r>
          </a:p>
          <a:p>
            <a:pPr>
              <a:buFont typeface="Arial" pitchFamily="34" charset="0"/>
              <a:buChar char="•"/>
            </a:pPr>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تحسين قواعد البيانات</a:t>
            </a:r>
            <a:br>
              <a:rPr lang="ar-SA" dirty="0" smtClean="0"/>
            </a:br>
            <a:endParaRPr lang="ar-SA" dirty="0"/>
          </a:p>
        </p:txBody>
      </p:sp>
      <p:sp>
        <p:nvSpPr>
          <p:cNvPr id="3" name="Content Placeholder 2"/>
          <p:cNvSpPr>
            <a:spLocks noGrp="1"/>
          </p:cNvSpPr>
          <p:nvPr>
            <p:ph idx="1"/>
          </p:nvPr>
        </p:nvSpPr>
        <p:spPr/>
        <p:txBody>
          <a:bodyPr>
            <a:normAutofit fontScale="92500" lnSpcReduction="20000"/>
          </a:bodyPr>
          <a:lstStyle/>
          <a:p>
            <a:pPr algn="just">
              <a:buFont typeface="Arial" pitchFamily="34" charset="0"/>
              <a:buChar char="•"/>
            </a:pPr>
            <a:r>
              <a:rPr lang="ar-SA" dirty="0" smtClean="0"/>
              <a:t>يمكن العمل على تحسين قواعد البيانات باستخدام ما يعرف بتطبيع قواعد البيانات</a:t>
            </a:r>
            <a:r>
              <a:rPr lang="en-US" dirty="0" smtClean="0"/>
              <a:t> </a:t>
            </a:r>
            <a:r>
              <a:rPr lang="ar-SA" dirty="0" smtClean="0"/>
              <a:t> </a:t>
            </a:r>
            <a:r>
              <a:rPr lang="en-US" dirty="0" smtClean="0"/>
              <a:t>Database Normalization</a:t>
            </a:r>
            <a:r>
              <a:rPr lang="ar-SA" dirty="0" smtClean="0"/>
              <a:t>، والذي يستخدم لإزالة عيوب البيانات المخزنة، والوصول إلى مخطط قواعد بيانات متين،و يتم تطبيق التطبيع على أربعة مراحل متتالية</a:t>
            </a:r>
            <a:r>
              <a:rPr lang="ar-SA" dirty="0"/>
              <a:t> </a:t>
            </a:r>
            <a:r>
              <a:rPr lang="ar-SA" dirty="0" smtClean="0"/>
              <a:t>هي:</a:t>
            </a:r>
          </a:p>
          <a:p>
            <a:pPr marL="514350" indent="-514350">
              <a:buAutoNum type="arabicParenR"/>
            </a:pPr>
            <a:r>
              <a:rPr lang="ar-SA" dirty="0" smtClean="0"/>
              <a:t>شكل التطبيع الأول (</a:t>
            </a:r>
            <a:r>
              <a:rPr lang="en-US" dirty="0" smtClean="0"/>
              <a:t>First Normalization Form</a:t>
            </a:r>
            <a:r>
              <a:rPr lang="ar-SA" dirty="0" smtClean="0"/>
              <a:t>)</a:t>
            </a:r>
          </a:p>
          <a:p>
            <a:pPr marL="514350" indent="-514350">
              <a:buAutoNum type="arabicParenR"/>
            </a:pPr>
            <a:r>
              <a:rPr lang="ar-SA" dirty="0" smtClean="0"/>
              <a:t>شكل التطبيع الثاني (</a:t>
            </a:r>
            <a:r>
              <a:rPr lang="en-US" dirty="0" smtClean="0"/>
              <a:t>Second Normalization Form</a:t>
            </a:r>
            <a:r>
              <a:rPr lang="ar-SA" dirty="0" smtClean="0"/>
              <a:t>)</a:t>
            </a:r>
          </a:p>
          <a:p>
            <a:pPr marL="514350" indent="-514350">
              <a:buFont typeface="Arial" pitchFamily="34" charset="0"/>
              <a:buAutoNum type="arabicParenR"/>
            </a:pPr>
            <a:r>
              <a:rPr lang="ar-SA" dirty="0" smtClean="0"/>
              <a:t>شكل التطبيع الثالث (</a:t>
            </a:r>
            <a:r>
              <a:rPr lang="en-US" dirty="0" smtClean="0"/>
              <a:t>Third Normalization Form</a:t>
            </a:r>
            <a:r>
              <a:rPr lang="ar-SA" dirty="0" smtClean="0"/>
              <a:t>)</a:t>
            </a:r>
          </a:p>
          <a:p>
            <a:pPr marL="514350" indent="-514350">
              <a:buFont typeface="Arial" pitchFamily="34" charset="0"/>
              <a:buAutoNum type="arabicParenR"/>
            </a:pPr>
            <a:r>
              <a:rPr lang="ar-SA" dirty="0" smtClean="0"/>
              <a:t>شكل التطبيع الرابع (</a:t>
            </a:r>
            <a:r>
              <a:rPr lang="en-US" dirty="0" smtClean="0"/>
              <a:t>Fourth Normalization Form</a:t>
            </a:r>
            <a:r>
              <a:rPr lang="ar-SA" dirty="0" smtClean="0"/>
              <a:t>)</a:t>
            </a:r>
          </a:p>
          <a:p>
            <a:pPr marL="514350" indent="-514350">
              <a:buFont typeface="Arial" pitchFamily="34" charset="0"/>
              <a:buChar char="•"/>
            </a:pPr>
            <a:r>
              <a:rPr lang="ar-SA" dirty="0" smtClean="0"/>
              <a:t>ونكتفي هنا بذكرها دون الخوض في تفاصيلها</a:t>
            </a:r>
          </a:p>
          <a:p>
            <a:pPr marL="514350" indent="-514350">
              <a:buAutoNum type="arabicParenR"/>
            </a:pP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مفهوم العلاقة الرابطة </a:t>
            </a:r>
            <a:r>
              <a:rPr lang="en-US" dirty="0" smtClean="0"/>
              <a:t>ISA</a:t>
            </a:r>
            <a:endParaRPr lang="ar-SA" dirty="0" smtClean="0"/>
          </a:p>
        </p:txBody>
      </p:sp>
      <p:sp>
        <p:nvSpPr>
          <p:cNvPr id="3" name="Content Placeholder 2"/>
          <p:cNvSpPr>
            <a:spLocks noGrp="1"/>
          </p:cNvSpPr>
          <p:nvPr>
            <p:ph idx="1"/>
          </p:nvPr>
        </p:nvSpPr>
        <p:spPr/>
        <p:txBody>
          <a:bodyPr/>
          <a:lstStyle/>
          <a:p>
            <a:pPr algn="just">
              <a:buFont typeface="Arial" pitchFamily="34" charset="0"/>
              <a:buChar char="•"/>
            </a:pPr>
            <a:r>
              <a:rPr lang="ar-SA" dirty="0" smtClean="0"/>
              <a:t>هي علاقة بين كيانين ،أحدهما طبقة أعلى(أصل أو أب)، والأخرى طبقة أسفل (فرع أو إبن)متفرعة من الطبقة الأصل.</a:t>
            </a:r>
          </a:p>
          <a:p>
            <a:pPr algn="just">
              <a:buFont typeface="Arial" pitchFamily="34" charset="0"/>
              <a:buChar char="•"/>
            </a:pPr>
            <a:r>
              <a:rPr lang="ar-SA" dirty="0" smtClean="0"/>
              <a:t>عملية تحويل العلاقة </a:t>
            </a:r>
            <a:r>
              <a:rPr lang="en-US" dirty="0" smtClean="0"/>
              <a:t>ISA</a:t>
            </a:r>
            <a:r>
              <a:rPr lang="ar-SA" dirty="0" smtClean="0"/>
              <a:t> تختلف ، فهي تربط كيان الفرع بكيان الأصل بإستخدام المفتاح الرئيسي في كيان الأصل، مكونة بذلك جدولا جديدا لكل كيان فرع مكون من حقل المفتاح الرئيسي من من كيان الأصل مضاف إليه خواص كيان الفرع.</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مفهوم العلاقة الرابطة </a:t>
            </a:r>
            <a:r>
              <a:rPr lang="en-US" dirty="0" smtClean="0"/>
              <a:t>ISA</a:t>
            </a:r>
            <a:endParaRPr lang="ar-SA" dirty="0" smtClean="0"/>
          </a:p>
        </p:txBody>
      </p:sp>
      <p:sp>
        <p:nvSpPr>
          <p:cNvPr id="3" name="Content Placeholder 2"/>
          <p:cNvSpPr>
            <a:spLocks noGrp="1"/>
          </p:cNvSpPr>
          <p:nvPr>
            <p:ph idx="1"/>
          </p:nvPr>
        </p:nvSpPr>
        <p:spPr>
          <a:xfrm>
            <a:off x="5508104" y="1412777"/>
            <a:ext cx="3178696" cy="4713388"/>
          </a:xfrm>
        </p:spPr>
        <p:txBody>
          <a:bodyPr/>
          <a:lstStyle/>
          <a:p>
            <a:pPr algn="just">
              <a:buFont typeface="Arial" pitchFamily="34" charset="0"/>
              <a:buChar char="•"/>
            </a:pPr>
            <a:r>
              <a:rPr lang="ar-SA" sz="2800" dirty="0" smtClean="0"/>
              <a:t>مثال:ينتج عن تحويل علاقة </a:t>
            </a:r>
            <a:r>
              <a:rPr lang="en-US" sz="2800" dirty="0" smtClean="0"/>
              <a:t>ISA</a:t>
            </a:r>
            <a:r>
              <a:rPr lang="ar-SA" sz="2800" dirty="0" smtClean="0"/>
              <a:t> في مخطط الكيان العلاقة المقابل الجداول التالية:</a:t>
            </a:r>
            <a:endParaRPr lang="ar-SA" sz="2800" dirty="0"/>
          </a:p>
        </p:txBody>
      </p:sp>
      <p:pic>
        <p:nvPicPr>
          <p:cNvPr id="1026" name="Picture 2" descr="untitled"/>
          <p:cNvPicPr>
            <a:picLocks noChangeAspect="1" noChangeArrowheads="1"/>
          </p:cNvPicPr>
          <p:nvPr/>
        </p:nvPicPr>
        <p:blipFill>
          <a:blip r:embed="rId2" cstate="print"/>
          <a:srcRect r="16456" b="18006"/>
          <a:stretch>
            <a:fillRect/>
          </a:stretch>
        </p:blipFill>
        <p:spPr bwMode="auto">
          <a:xfrm>
            <a:off x="323528" y="1400143"/>
            <a:ext cx="5184576" cy="3036969"/>
          </a:xfrm>
          <a:prstGeom prst="rect">
            <a:avLst/>
          </a:prstGeom>
          <a:noFill/>
          <a:ln w="9525">
            <a:noFill/>
            <a:miter lim="800000"/>
            <a:headEnd/>
            <a:tailEnd/>
          </a:ln>
        </p:spPr>
      </p:pic>
      <p:pic>
        <p:nvPicPr>
          <p:cNvPr id="5" name="Picture 4" descr=" 0704a.gif                                                      0001035BEeyore                         B91DCF3B:"/>
          <p:cNvPicPr>
            <a:picLocks noChangeAspect="1" noChangeArrowheads="1"/>
          </p:cNvPicPr>
          <p:nvPr/>
        </p:nvPicPr>
        <p:blipFill>
          <a:blip r:embed="rId3" cstate="print"/>
          <a:srcRect l="4736"/>
          <a:stretch>
            <a:fillRect/>
          </a:stretch>
        </p:blipFill>
        <p:spPr bwMode="auto">
          <a:xfrm>
            <a:off x="888475" y="4570011"/>
            <a:ext cx="7241679" cy="129077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تصميم قواعد البيانات من مستندات</a:t>
            </a:r>
            <a:br>
              <a:rPr lang="ar-SA" dirty="0" smtClean="0"/>
            </a:br>
            <a:endParaRPr lang="ar-SA" dirty="0"/>
          </a:p>
        </p:txBody>
      </p:sp>
      <p:sp>
        <p:nvSpPr>
          <p:cNvPr id="3" name="Content Placeholder 2"/>
          <p:cNvSpPr>
            <a:spLocks noGrp="1"/>
          </p:cNvSpPr>
          <p:nvPr>
            <p:ph idx="1"/>
          </p:nvPr>
        </p:nvSpPr>
        <p:spPr>
          <a:xfrm>
            <a:off x="457200" y="1412777"/>
            <a:ext cx="8229600" cy="4713388"/>
          </a:xfrm>
        </p:spPr>
        <p:txBody>
          <a:bodyPr/>
          <a:lstStyle/>
          <a:p>
            <a:pPr algn="just">
              <a:buFont typeface="Arial" pitchFamily="34" charset="0"/>
              <a:buChar char="•"/>
            </a:pPr>
            <a:r>
              <a:rPr lang="ar-SA" sz="2800" dirty="0" smtClean="0"/>
              <a:t>إن عملية تمثيل البيانات من نماذج تم جمعها من موقع الدراسة او الحالة المراد بناء قواعد البيانات إليها، قد تختلف، فمثلا لو أخذنا بعين الإعتبار الشكل التالي:</a:t>
            </a:r>
          </a:p>
          <a:p>
            <a:pPr algn="just">
              <a:buFont typeface="Arial" pitchFamily="34" charset="0"/>
              <a:buChar char="•"/>
            </a:pPr>
            <a:r>
              <a:rPr lang="ar-SA" sz="2800" dirty="0" smtClean="0"/>
              <a:t>وجود الشعار</a:t>
            </a:r>
          </a:p>
          <a:p>
            <a:pPr algn="just">
              <a:buFont typeface="Arial" pitchFamily="34" charset="0"/>
              <a:buChar char="•"/>
            </a:pPr>
            <a:r>
              <a:rPr lang="ar-SA" sz="2800" dirty="0" smtClean="0"/>
              <a:t>قيم محسوبة </a:t>
            </a:r>
          </a:p>
          <a:p>
            <a:pPr algn="just">
              <a:buFont typeface="Arial" pitchFamily="34" charset="0"/>
              <a:buChar char="•"/>
            </a:pPr>
            <a:r>
              <a:rPr lang="ar-SA" sz="2800" dirty="0" smtClean="0"/>
              <a:t>قيم مستنتجة</a:t>
            </a:r>
          </a:p>
          <a:p>
            <a:pPr algn="just">
              <a:buFont typeface="Arial" pitchFamily="34" charset="0"/>
              <a:buChar char="•"/>
            </a:pPr>
            <a:r>
              <a:rPr lang="ar-SA" sz="2800" dirty="0" smtClean="0"/>
              <a:t>سجلات من اكثر </a:t>
            </a:r>
          </a:p>
          <a:p>
            <a:pPr algn="just"/>
            <a:r>
              <a:rPr lang="ar-SA" sz="2800" dirty="0" smtClean="0"/>
              <a:t>	من كيان...الخ</a:t>
            </a:r>
          </a:p>
          <a:p>
            <a:pPr>
              <a:buFont typeface="Arial" pitchFamily="34" charset="0"/>
              <a:buChar char="•"/>
            </a:pPr>
            <a:endParaRPr lang="ar-SA" dirty="0"/>
          </a:p>
        </p:txBody>
      </p:sp>
      <p:pic>
        <p:nvPicPr>
          <p:cNvPr id="6148" name="Picture 4" descr="http://img104.herosh.com/2010/11/30/859158374.jpg"/>
          <p:cNvPicPr>
            <a:picLocks noChangeAspect="1" noChangeArrowheads="1"/>
          </p:cNvPicPr>
          <p:nvPr/>
        </p:nvPicPr>
        <p:blipFill>
          <a:blip r:embed="rId2" cstate="print"/>
          <a:srcRect t="2153" r="11198"/>
          <a:stretch>
            <a:fillRect/>
          </a:stretch>
        </p:blipFill>
        <p:spPr bwMode="auto">
          <a:xfrm>
            <a:off x="251520" y="2420888"/>
            <a:ext cx="5472608" cy="3272806"/>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البيانات الغير ممثلة في قواعد البيانات</a:t>
            </a:r>
            <a:br>
              <a:rPr lang="ar-SA" dirty="0" smtClean="0"/>
            </a:br>
            <a:endParaRPr lang="ar-SA" dirty="0"/>
          </a:p>
        </p:txBody>
      </p:sp>
      <p:sp>
        <p:nvSpPr>
          <p:cNvPr id="3" name="Content Placeholder 2"/>
          <p:cNvSpPr>
            <a:spLocks noGrp="1"/>
          </p:cNvSpPr>
          <p:nvPr>
            <p:ph idx="1"/>
          </p:nvPr>
        </p:nvSpPr>
        <p:spPr/>
        <p:txBody>
          <a:bodyPr/>
          <a:lstStyle/>
          <a:p>
            <a:pPr>
              <a:buFont typeface="Arial" pitchFamily="34" charset="0"/>
              <a:buChar char="•"/>
            </a:pPr>
            <a:r>
              <a:rPr lang="ar-SA" b="1" dirty="0" smtClean="0"/>
              <a:t>البيانات التي لا يتم تسجيلها في قاعدة البيانات:</a:t>
            </a:r>
          </a:p>
          <a:p>
            <a:pPr lvl="1">
              <a:buFont typeface="Courier New" pitchFamily="49" charset="0"/>
              <a:buChar char="o"/>
            </a:pPr>
            <a:r>
              <a:rPr lang="ar-SA" dirty="0" smtClean="0"/>
              <a:t>الشعارات او اسم الجهة صاحبة المستند.</a:t>
            </a:r>
          </a:p>
          <a:p>
            <a:pPr lvl="1">
              <a:buFont typeface="Courier New" pitchFamily="49" charset="0"/>
              <a:buChar char="o"/>
            </a:pPr>
            <a:r>
              <a:rPr lang="ar-SA" dirty="0" smtClean="0"/>
              <a:t>الرقم المسلسل، او رقم كل صفحة مطبوعةأو تاريخ الطباعة</a:t>
            </a:r>
          </a:p>
          <a:p>
            <a:pPr lvl="1">
              <a:buFont typeface="Courier New" pitchFamily="49" charset="0"/>
              <a:buChar char="o"/>
            </a:pPr>
            <a:r>
              <a:rPr lang="ar-SA" dirty="0" smtClean="0"/>
              <a:t>البيانات التي يمكن إشتقاقها أو حسابها من بيانات أخرى</a:t>
            </a:r>
          </a:p>
          <a:p>
            <a:pPr lvl="1">
              <a:buFont typeface="Courier New" pitchFamily="49" charset="0"/>
              <a:buChar char="o"/>
            </a:pPr>
            <a:r>
              <a:rPr lang="ar-SA" dirty="0" smtClean="0"/>
              <a:t>الملاحظات والتوقيعات والتعليقات</a:t>
            </a:r>
          </a:p>
          <a:p>
            <a:pPr lvl="1">
              <a:buFont typeface="Courier New" pitchFamily="49" charset="0"/>
              <a:buChar char="o"/>
            </a:pPr>
            <a:endParaRPr lang="ar-SA" dirty="0" smtClean="0"/>
          </a:p>
          <a:p>
            <a:pPr>
              <a:buFont typeface="Arial" pitchFamily="34" charset="0"/>
              <a:buChar char="•"/>
            </a:pP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مشاكل البيانات</a:t>
            </a:r>
            <a:endParaRPr lang="ar-SA" dirty="0"/>
          </a:p>
        </p:txBody>
      </p:sp>
      <p:sp>
        <p:nvSpPr>
          <p:cNvPr id="3" name="Content Placeholder 2"/>
          <p:cNvSpPr>
            <a:spLocks noGrp="1"/>
          </p:cNvSpPr>
          <p:nvPr>
            <p:ph idx="1"/>
          </p:nvPr>
        </p:nvSpPr>
        <p:spPr/>
        <p:txBody>
          <a:bodyPr/>
          <a:lstStyle/>
          <a:p>
            <a:pPr>
              <a:buFont typeface="Arial" pitchFamily="34" charset="0"/>
              <a:buChar char="•"/>
            </a:pPr>
            <a:r>
              <a:rPr lang="ar-SA" dirty="0" smtClean="0"/>
              <a:t>ذكرنا فيما سبق مشاكل ملفات البيانات، والتي هي على علاقة وطيدة </a:t>
            </a:r>
            <a:r>
              <a:rPr lang="ar-SA" u="sng" dirty="0" smtClean="0"/>
              <a:t>بمشاكل البيانات</a:t>
            </a:r>
            <a:r>
              <a:rPr lang="ar-SA" dirty="0" smtClean="0"/>
              <a:t>، ونذكر منها:</a:t>
            </a:r>
          </a:p>
          <a:p>
            <a:pPr marL="971550" lvl="1" indent="-514350">
              <a:buFont typeface="+mj-lt"/>
              <a:buAutoNum type="arabicPeriod"/>
            </a:pPr>
            <a:r>
              <a:rPr lang="ar-SA" dirty="0" smtClean="0"/>
              <a:t>تكرار البيانات</a:t>
            </a:r>
          </a:p>
          <a:p>
            <a:pPr marL="971550" lvl="1" indent="-514350">
              <a:buFont typeface="+mj-lt"/>
              <a:buAutoNum type="arabicPeriod"/>
            </a:pPr>
            <a:r>
              <a:rPr lang="ar-SA" dirty="0" smtClean="0"/>
              <a:t>مشاكل إدخال البيانات</a:t>
            </a:r>
          </a:p>
          <a:p>
            <a:pPr marL="971550" lvl="1" indent="-514350">
              <a:buFont typeface="+mj-lt"/>
              <a:buAutoNum type="arabicPeriod"/>
            </a:pPr>
            <a:r>
              <a:rPr lang="ar-SA" dirty="0" smtClean="0"/>
              <a:t>مشاكل حذف البيانات</a:t>
            </a:r>
          </a:p>
          <a:p>
            <a:pPr marL="971550" lvl="1" indent="-514350">
              <a:buFont typeface="+mj-lt"/>
              <a:buAutoNum type="arabicPeriod"/>
            </a:pPr>
            <a:r>
              <a:rPr lang="ar-SA" dirty="0" smtClean="0"/>
              <a:t>مشاكل التعديل والحذف للبيانات</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ar-SA" b="1" dirty="0" smtClean="0"/>
              <a:t>تكرار البيانات</a:t>
            </a:r>
            <a:endParaRPr lang="ar-SA" dirty="0" smtClean="0"/>
          </a:p>
        </p:txBody>
      </p:sp>
      <p:sp>
        <p:nvSpPr>
          <p:cNvPr id="3" name="Content Placeholder 2"/>
          <p:cNvSpPr>
            <a:spLocks noGrp="1"/>
          </p:cNvSpPr>
          <p:nvPr>
            <p:ph idx="1"/>
          </p:nvPr>
        </p:nvSpPr>
        <p:spPr>
          <a:xfrm>
            <a:off x="457200" y="1423317"/>
            <a:ext cx="8229600" cy="4741987"/>
          </a:xfrm>
        </p:spPr>
        <p:txBody>
          <a:bodyPr/>
          <a:lstStyle/>
          <a:p>
            <a:pPr>
              <a:buFont typeface="Arial" pitchFamily="34" charset="0"/>
              <a:buChar char="•"/>
            </a:pPr>
            <a:r>
              <a:rPr lang="ar-SA" sz="2400" dirty="0" smtClean="0"/>
              <a:t>لنأخذ الجدول التالي:</a:t>
            </a:r>
          </a:p>
          <a:p>
            <a:endParaRPr lang="ar-SA" sz="2400" dirty="0" smtClean="0"/>
          </a:p>
          <a:p>
            <a:endParaRPr lang="ar-SA" sz="2400" dirty="0" smtClean="0"/>
          </a:p>
          <a:p>
            <a:endParaRPr lang="ar-SA" sz="2400" dirty="0" smtClean="0"/>
          </a:p>
          <a:p>
            <a:pPr>
              <a:buFont typeface="Arial" pitchFamily="34" charset="0"/>
              <a:buChar char="•"/>
            </a:pPr>
            <a:r>
              <a:rPr lang="ar-SA" sz="2400" dirty="0" smtClean="0"/>
              <a:t>نلاحظ أن:</a:t>
            </a:r>
          </a:p>
          <a:p>
            <a:pPr lvl="2">
              <a:buFont typeface="Courier New" pitchFamily="49" charset="0"/>
              <a:buChar char="o"/>
            </a:pPr>
            <a:r>
              <a:rPr lang="ar-SA" sz="1600" dirty="0" smtClean="0"/>
              <a:t>بيانات الطالب تتكرر تخزينها مع تسجيله كل مقرر</a:t>
            </a:r>
          </a:p>
          <a:p>
            <a:pPr lvl="2">
              <a:buFont typeface="Courier New" pitchFamily="49" charset="0"/>
              <a:buChar char="o"/>
            </a:pPr>
            <a:r>
              <a:rPr lang="ar-SA" sz="1600" dirty="0" smtClean="0"/>
              <a:t>تتكرر بيانات كل مقرر مع كل طالب يسجل ذلك المقرر</a:t>
            </a:r>
          </a:p>
          <a:p>
            <a:pPr lvl="2">
              <a:buFont typeface="Courier New" pitchFamily="49" charset="0"/>
              <a:buChar char="o"/>
            </a:pPr>
            <a:r>
              <a:rPr lang="ar-SA" sz="1600" dirty="0" smtClean="0"/>
              <a:t>تتكرر بيانات كل مدرس مع كل مقرر يسجله طالب ما</a:t>
            </a:r>
          </a:p>
          <a:p>
            <a:pPr>
              <a:buFont typeface="Arial" pitchFamily="34" charset="0"/>
              <a:buChar char="•"/>
            </a:pPr>
            <a:r>
              <a:rPr lang="ar-SA" sz="2400" dirty="0" smtClean="0"/>
              <a:t>ينتج عن هذا التكرار مشاكل كثيرة مثل:</a:t>
            </a:r>
          </a:p>
          <a:p>
            <a:pPr lvl="2">
              <a:buFont typeface="Courier New" pitchFamily="49" charset="0"/>
              <a:buChar char="o"/>
            </a:pPr>
            <a:r>
              <a:rPr lang="ar-SA" sz="1600" dirty="0" smtClean="0"/>
              <a:t>استهلاك حيز التخزين.</a:t>
            </a:r>
          </a:p>
          <a:p>
            <a:pPr lvl="2">
              <a:buFont typeface="Courier New" pitchFamily="49" charset="0"/>
              <a:buChar char="o"/>
            </a:pPr>
            <a:r>
              <a:rPr lang="ar-SA" sz="1600" dirty="0" smtClean="0"/>
              <a:t>زيادة وقت إدخال البيانات</a:t>
            </a:r>
          </a:p>
          <a:p>
            <a:pPr lvl="2">
              <a:buFont typeface="Courier New" pitchFamily="49" charset="0"/>
              <a:buChar char="o"/>
            </a:pPr>
            <a:r>
              <a:rPr lang="ar-SA" sz="1600" dirty="0" smtClean="0"/>
              <a:t>تضييع وقت القائمين على عملية الإدخال</a:t>
            </a:r>
          </a:p>
          <a:p>
            <a:pPr lvl="2">
              <a:buFont typeface="Courier New" pitchFamily="49" charset="0"/>
              <a:buChar char="o"/>
            </a:pPr>
            <a:r>
              <a:rPr lang="ar-SA" sz="1600" dirty="0" smtClean="0"/>
              <a:t>ئؤثر على سرعة معالجة البيانات، واستهلاك الاجهزة</a:t>
            </a:r>
          </a:p>
          <a:p>
            <a:endParaRPr lang="ar-SA" dirty="0"/>
          </a:p>
        </p:txBody>
      </p:sp>
      <p:graphicFrame>
        <p:nvGraphicFramePr>
          <p:cNvPr id="4" name="Table 3"/>
          <p:cNvGraphicFramePr>
            <a:graphicFrameLocks noGrp="1"/>
          </p:cNvGraphicFramePr>
          <p:nvPr/>
        </p:nvGraphicFramePr>
        <p:xfrm>
          <a:off x="251518" y="1412776"/>
          <a:ext cx="6095999" cy="2225040"/>
        </p:xfrm>
        <a:graphic>
          <a:graphicData uri="http://schemas.openxmlformats.org/drawingml/2006/table">
            <a:tbl>
              <a:tblPr rtl="1" firstRow="1" bandRow="1">
                <a:tableStyleId>{073A0DAA-6AF3-43AB-8588-CEC1D06C72B9}</a:tableStyleId>
              </a:tblPr>
              <a:tblGrid>
                <a:gridCol w="609600"/>
                <a:gridCol w="609600"/>
                <a:gridCol w="609600"/>
                <a:gridCol w="609600"/>
                <a:gridCol w="609600"/>
                <a:gridCol w="609600"/>
                <a:gridCol w="609600"/>
                <a:gridCol w="799385"/>
                <a:gridCol w="609956"/>
                <a:gridCol w="419458"/>
              </a:tblGrid>
              <a:tr h="370840">
                <a:tc>
                  <a:txBody>
                    <a:bodyPr/>
                    <a:lstStyle/>
                    <a:p>
                      <a:pPr algn="ctr" rtl="0"/>
                      <a:r>
                        <a:rPr lang="en-US" sz="1400" dirty="0" smtClean="0"/>
                        <a:t>GRADE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DEPT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HOURS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TITLE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ADDRESS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A</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Ali</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7</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Intro</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CS101</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MATH</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Jameel</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12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C+</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Rashid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Khalid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DB1</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CS325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Tareq</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DB2</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CS426</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مشاكل إدخال البيانات</a:t>
            </a:r>
            <a:endParaRPr lang="ar-SA" dirty="0"/>
          </a:p>
        </p:txBody>
      </p:sp>
      <p:sp>
        <p:nvSpPr>
          <p:cNvPr id="3" name="Content Placeholder 2"/>
          <p:cNvSpPr>
            <a:spLocks noGrp="1"/>
          </p:cNvSpPr>
          <p:nvPr>
            <p:ph idx="1"/>
          </p:nvPr>
        </p:nvSpPr>
        <p:spPr>
          <a:xfrm>
            <a:off x="457200" y="1412777"/>
            <a:ext cx="8229600" cy="4713388"/>
          </a:xfrm>
        </p:spPr>
        <p:txBody>
          <a:bodyPr>
            <a:normAutofit fontScale="92500" lnSpcReduction="10000"/>
          </a:bodyPr>
          <a:lstStyle/>
          <a:p>
            <a:pPr algn="just">
              <a:buFont typeface="Arial" pitchFamily="34" charset="0"/>
              <a:buChar char="•"/>
            </a:pPr>
            <a:r>
              <a:rPr lang="ar-SA" sz="2800" dirty="0" smtClean="0"/>
              <a:t>تتعدد مشاكل إدخال البيانات ، فنظرة إلى الجدول التالي يظهر لنا المشاكل التالية:</a:t>
            </a:r>
          </a:p>
          <a:p>
            <a:pPr algn="just">
              <a:buFont typeface="Arial" pitchFamily="34" charset="0"/>
              <a:buChar char="•"/>
            </a:pPr>
            <a:endParaRPr lang="ar-SA" sz="2800" dirty="0" smtClean="0"/>
          </a:p>
          <a:p>
            <a:pPr algn="just">
              <a:buFont typeface="Arial" pitchFamily="34" charset="0"/>
              <a:buChar char="•"/>
            </a:pPr>
            <a:endParaRPr lang="ar-SA" sz="2800" dirty="0" smtClean="0"/>
          </a:p>
          <a:p>
            <a:pPr algn="just">
              <a:buFont typeface="Arial" pitchFamily="34" charset="0"/>
              <a:buChar char="•"/>
            </a:pPr>
            <a:endParaRPr lang="ar-SA" sz="2800" dirty="0" smtClean="0"/>
          </a:p>
          <a:p>
            <a:pPr algn="just">
              <a:buFont typeface="Arial" pitchFamily="34" charset="0"/>
              <a:buChar char="•"/>
            </a:pPr>
            <a:endParaRPr lang="ar-SA" sz="2800" dirty="0" smtClean="0"/>
          </a:p>
          <a:p>
            <a:pPr algn="just">
              <a:buFont typeface="Arial" pitchFamily="34" charset="0"/>
              <a:buChar char="•"/>
            </a:pPr>
            <a:endParaRPr lang="ar-SA" sz="1400" dirty="0" smtClean="0"/>
          </a:p>
          <a:p>
            <a:pPr lvl="1" algn="just">
              <a:buFont typeface="Courier New" pitchFamily="49" charset="0"/>
              <a:buChar char="o"/>
            </a:pPr>
            <a:r>
              <a:rPr lang="ar-SA" sz="2400" dirty="0" smtClean="0"/>
              <a:t>لا نستطيع إدخال بيانات أي مقرر لم يسجله طالب واحد على الأقل.</a:t>
            </a:r>
          </a:p>
          <a:p>
            <a:pPr lvl="1" algn="just">
              <a:buFont typeface="Courier New" pitchFamily="49" charset="0"/>
              <a:buChar char="o"/>
            </a:pPr>
            <a:r>
              <a:rPr lang="ar-SA" sz="2400" dirty="0" smtClean="0"/>
              <a:t>لايمكننا ادخال بيانات مدرس لم يدرس مقرر درسه طالب واحد على الاقل</a:t>
            </a:r>
          </a:p>
          <a:p>
            <a:pPr lvl="1" algn="just">
              <a:buFont typeface="Courier New" pitchFamily="49" charset="0"/>
              <a:buChar char="o"/>
            </a:pPr>
            <a:r>
              <a:rPr lang="ar-SA" sz="2400" dirty="0" smtClean="0"/>
              <a:t>عند ادخال بيانات طالب جديد ، نضطر أن نترك معلومات المقرر والمدرس فارغا</a:t>
            </a:r>
          </a:p>
          <a:p>
            <a:pPr lvl="1" algn="just">
              <a:buFont typeface="Courier New" pitchFamily="49" charset="0"/>
              <a:buChar char="o"/>
            </a:pPr>
            <a:r>
              <a:rPr lang="ar-SA" sz="2400" dirty="0" smtClean="0"/>
              <a:t>بسبب ادخال بيانات معينة اكثر من مرة، </a:t>
            </a:r>
            <a:r>
              <a:rPr lang="ar-SA" sz="2400" dirty="0" smtClean="0"/>
              <a:t>فإنه </a:t>
            </a:r>
            <a:r>
              <a:rPr lang="ar-SA" sz="2400" dirty="0" smtClean="0"/>
              <a:t>يزيد امكانية حدوث إدخال خطأ للبيانات مما يسبب تضارب في البيانات،بغض النظر كان الخطأ مقصودا أو لا </a:t>
            </a:r>
          </a:p>
          <a:p>
            <a:pPr lvl="1" algn="just">
              <a:buFont typeface="Courier New" pitchFamily="49" charset="0"/>
              <a:buChar char="o"/>
            </a:pPr>
            <a:endParaRPr lang="ar-SA" sz="2400" dirty="0" smtClean="0"/>
          </a:p>
          <a:p>
            <a:pPr lvl="1" algn="just">
              <a:buFont typeface="Courier New" pitchFamily="49" charset="0"/>
              <a:buChar char="o"/>
            </a:pPr>
            <a:endParaRPr lang="ar-SA" sz="2400" dirty="0" smtClean="0"/>
          </a:p>
          <a:p>
            <a:pPr lvl="1" algn="just">
              <a:buFont typeface="Arial" pitchFamily="34" charset="0"/>
              <a:buChar char="•"/>
            </a:pPr>
            <a:endParaRPr lang="ar-SA" sz="2400" dirty="0" smtClean="0"/>
          </a:p>
          <a:p>
            <a:pPr>
              <a:buFont typeface="Arial" pitchFamily="34" charset="0"/>
              <a:buChar char="•"/>
            </a:pPr>
            <a:endParaRPr lang="ar-SA" sz="2800" dirty="0"/>
          </a:p>
        </p:txBody>
      </p:sp>
      <p:graphicFrame>
        <p:nvGraphicFramePr>
          <p:cNvPr id="4" name="Table 3"/>
          <p:cNvGraphicFramePr>
            <a:graphicFrameLocks noGrp="1"/>
          </p:cNvGraphicFramePr>
          <p:nvPr/>
        </p:nvGraphicFramePr>
        <p:xfrm>
          <a:off x="251520" y="1916832"/>
          <a:ext cx="6095999" cy="2225040"/>
        </p:xfrm>
        <a:graphic>
          <a:graphicData uri="http://schemas.openxmlformats.org/drawingml/2006/table">
            <a:tbl>
              <a:tblPr rtl="1" firstRow="1" bandRow="1">
                <a:tableStyleId>{073A0DAA-6AF3-43AB-8588-CEC1D06C72B9}</a:tableStyleId>
              </a:tblPr>
              <a:tblGrid>
                <a:gridCol w="609600"/>
                <a:gridCol w="609600"/>
                <a:gridCol w="609600"/>
                <a:gridCol w="609600"/>
                <a:gridCol w="609600"/>
                <a:gridCol w="609600"/>
                <a:gridCol w="609600"/>
                <a:gridCol w="799385"/>
                <a:gridCol w="609956"/>
                <a:gridCol w="419458"/>
              </a:tblGrid>
              <a:tr h="370840">
                <a:tc>
                  <a:txBody>
                    <a:bodyPr/>
                    <a:lstStyle/>
                    <a:p>
                      <a:pPr algn="ctr" rtl="0"/>
                      <a:r>
                        <a:rPr lang="en-US" sz="1400" dirty="0" smtClean="0"/>
                        <a:t>GRADE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DEPT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HOURS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TITLE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ADDRESS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A</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Ali</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7</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Intro</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CS101</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MATH</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Jameel</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12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C+</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Rashid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Khalid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DB1</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CS325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Tareq</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DB2</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CS426</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مشاكل الحذف للبيانات</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sz="2400" dirty="0" smtClean="0"/>
              <a:t>عند حذف بيانات ما ، فان ذلك قد يؤثر على وجود بيانات أخرى.في الجدول التالي:</a:t>
            </a:r>
          </a:p>
          <a:p>
            <a:pPr algn="just">
              <a:buFont typeface="Arial" pitchFamily="34" charset="0"/>
              <a:buChar char="•"/>
            </a:pPr>
            <a:endParaRPr lang="ar-SA" sz="2400" dirty="0" smtClean="0"/>
          </a:p>
          <a:p>
            <a:pPr algn="just">
              <a:buFont typeface="Arial" pitchFamily="34" charset="0"/>
              <a:buChar char="•"/>
            </a:pPr>
            <a:endParaRPr lang="ar-SA" sz="2400" dirty="0" smtClean="0"/>
          </a:p>
          <a:p>
            <a:pPr algn="just">
              <a:buFont typeface="Arial" pitchFamily="34" charset="0"/>
              <a:buChar char="•"/>
            </a:pPr>
            <a:endParaRPr lang="ar-SA" sz="2400" dirty="0" smtClean="0"/>
          </a:p>
          <a:p>
            <a:pPr algn="just">
              <a:buFont typeface="Arial" pitchFamily="34" charset="0"/>
              <a:buChar char="•"/>
            </a:pPr>
            <a:endParaRPr lang="ar-SA" sz="2400" dirty="0" smtClean="0"/>
          </a:p>
          <a:p>
            <a:pPr algn="just">
              <a:buFont typeface="Arial" pitchFamily="34" charset="0"/>
              <a:buChar char="•"/>
            </a:pPr>
            <a:endParaRPr lang="ar-SA" sz="2400" dirty="0" smtClean="0"/>
          </a:p>
          <a:p>
            <a:pPr marL="914400" lvl="1" indent="-457200" algn="just">
              <a:buFont typeface="Courier New" pitchFamily="49" charset="0"/>
              <a:buChar char="o"/>
            </a:pPr>
            <a:r>
              <a:rPr lang="ar-SA" sz="2000" dirty="0" smtClean="0"/>
              <a:t>عند حذف بيانات طالب وحيد في مقرر ما،يتم حذف بيانات المقرر نهائيا ونفقد بياناته</a:t>
            </a:r>
          </a:p>
          <a:p>
            <a:pPr marL="914400" lvl="1" indent="-457200" algn="just">
              <a:buFont typeface="Courier New" pitchFamily="49" charset="0"/>
              <a:buChar char="o"/>
            </a:pPr>
            <a:r>
              <a:rPr lang="ar-SA" sz="2000" dirty="0" smtClean="0"/>
              <a:t>عند حذف بيانات مدرس يدرس مقرر يحتوي على طالب وحيد، نفقد معلومات الطالب</a:t>
            </a:r>
          </a:p>
          <a:p>
            <a:pPr marL="914400" lvl="1" indent="-457200" algn="just">
              <a:buFont typeface="Courier New" pitchFamily="49" charset="0"/>
              <a:buChar char="o"/>
            </a:pPr>
            <a:r>
              <a:rPr lang="ar-SA" sz="2000" dirty="0" smtClean="0"/>
              <a:t>عند حذف سجل طالب أو مقرر أو مدرس ، فإنه يجب علينا فعل ذلك في سجلا أخرى متعلقة بنفس المحذوف، الأمر الذي قدننساه أو لانستطيع حذفه</a:t>
            </a:r>
          </a:p>
          <a:p>
            <a:pPr algn="just">
              <a:buFont typeface="Arial" pitchFamily="34" charset="0"/>
              <a:buChar char="•"/>
            </a:pPr>
            <a:endParaRPr lang="ar-SA" sz="2400" dirty="0" smtClean="0"/>
          </a:p>
        </p:txBody>
      </p:sp>
      <p:graphicFrame>
        <p:nvGraphicFramePr>
          <p:cNvPr id="4" name="Table 3"/>
          <p:cNvGraphicFramePr>
            <a:graphicFrameLocks noGrp="1"/>
          </p:cNvGraphicFramePr>
          <p:nvPr/>
        </p:nvGraphicFramePr>
        <p:xfrm>
          <a:off x="179512" y="2204864"/>
          <a:ext cx="6095999" cy="2225040"/>
        </p:xfrm>
        <a:graphic>
          <a:graphicData uri="http://schemas.openxmlformats.org/drawingml/2006/table">
            <a:tbl>
              <a:tblPr rtl="1" firstRow="1" bandRow="1">
                <a:tableStyleId>{073A0DAA-6AF3-43AB-8588-CEC1D06C72B9}</a:tableStyleId>
              </a:tblPr>
              <a:tblGrid>
                <a:gridCol w="609600"/>
                <a:gridCol w="609600"/>
                <a:gridCol w="609600"/>
                <a:gridCol w="609600"/>
                <a:gridCol w="609600"/>
                <a:gridCol w="609600"/>
                <a:gridCol w="609600"/>
                <a:gridCol w="799385"/>
                <a:gridCol w="609956"/>
                <a:gridCol w="419458"/>
              </a:tblGrid>
              <a:tr h="370840">
                <a:tc>
                  <a:txBody>
                    <a:bodyPr/>
                    <a:lstStyle/>
                    <a:p>
                      <a:pPr algn="ctr" rtl="0"/>
                      <a:r>
                        <a:rPr lang="en-US" sz="1400" dirty="0" smtClean="0"/>
                        <a:t>GRADE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DEPT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HOURS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TITLE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ADDRESS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A</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Ali</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7</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Intro</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CS101</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MATH</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Jameel</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12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C+</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Rashid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Khalid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DB1</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CS325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Tareq</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DB2</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CS426</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مشاكل التعديل للبيانات </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sz="2400" dirty="0" smtClean="0"/>
              <a:t> التعديل في بيانات سجل ما قد يخلق تضاربا مع معلومات سجل آخر، من الجدول التالي:</a:t>
            </a:r>
          </a:p>
          <a:p>
            <a:pPr algn="just">
              <a:buFont typeface="Arial" pitchFamily="34" charset="0"/>
              <a:buChar char="•"/>
            </a:pPr>
            <a:endParaRPr lang="ar-SA" sz="2400" dirty="0" smtClean="0"/>
          </a:p>
          <a:p>
            <a:pPr algn="just">
              <a:buFont typeface="Arial" pitchFamily="34" charset="0"/>
              <a:buChar char="•"/>
            </a:pPr>
            <a:endParaRPr lang="ar-SA" sz="2400" dirty="0" smtClean="0"/>
          </a:p>
          <a:p>
            <a:pPr algn="just">
              <a:buFont typeface="Arial" pitchFamily="34" charset="0"/>
              <a:buChar char="•"/>
            </a:pPr>
            <a:endParaRPr lang="ar-SA" sz="2400" dirty="0" smtClean="0"/>
          </a:p>
          <a:p>
            <a:pPr algn="just">
              <a:buFont typeface="Arial" pitchFamily="34" charset="0"/>
              <a:buChar char="•"/>
            </a:pPr>
            <a:endParaRPr lang="ar-SA" sz="2400" dirty="0" smtClean="0"/>
          </a:p>
          <a:p>
            <a:pPr algn="just">
              <a:buFont typeface="Arial" pitchFamily="34" charset="0"/>
              <a:buChar char="•"/>
            </a:pPr>
            <a:endParaRPr lang="ar-SA" sz="2400" dirty="0" smtClean="0"/>
          </a:p>
          <a:p>
            <a:pPr algn="just">
              <a:buFont typeface="Arial" pitchFamily="34" charset="0"/>
              <a:buChar char="•"/>
            </a:pPr>
            <a:endParaRPr lang="ar-SA" sz="1100" dirty="0" smtClean="0"/>
          </a:p>
          <a:p>
            <a:pPr lvl="2" algn="just">
              <a:buFont typeface="Courier New" pitchFamily="49" charset="0"/>
              <a:buChar char="o"/>
            </a:pPr>
            <a:r>
              <a:rPr lang="ar-SA" sz="1600" dirty="0" smtClean="0"/>
              <a:t>عند تعديل بيانات مقرر أو طالب أو مدرس، يجب أن نجري نفس التعديلات في كافة مواضع تخزين تلك البيانات</a:t>
            </a:r>
          </a:p>
          <a:p>
            <a:pPr lvl="2" algn="just">
              <a:buFont typeface="Courier New" pitchFamily="49" charset="0"/>
              <a:buChar char="o"/>
            </a:pPr>
            <a:r>
              <a:rPr lang="ar-SA" sz="1600" dirty="0" smtClean="0"/>
              <a:t>ربما يحدث خطأ في تعديل البيانات في موضع تخزينمعين دون مواضع أخرى سهوا أو عمدا. ينتج عن ذلك عد توافقية البيانات موضوع التعديل</a:t>
            </a:r>
            <a:endParaRPr lang="ar-SA" sz="1600" dirty="0"/>
          </a:p>
        </p:txBody>
      </p:sp>
      <p:graphicFrame>
        <p:nvGraphicFramePr>
          <p:cNvPr id="4" name="Table 3"/>
          <p:cNvGraphicFramePr>
            <a:graphicFrameLocks noGrp="1"/>
          </p:cNvGraphicFramePr>
          <p:nvPr/>
        </p:nvGraphicFramePr>
        <p:xfrm>
          <a:off x="179512" y="2492896"/>
          <a:ext cx="6095999" cy="2225040"/>
        </p:xfrm>
        <a:graphic>
          <a:graphicData uri="http://schemas.openxmlformats.org/drawingml/2006/table">
            <a:tbl>
              <a:tblPr rtl="1" firstRow="1" bandRow="1">
                <a:tableStyleId>{073A0DAA-6AF3-43AB-8588-CEC1D06C72B9}</a:tableStyleId>
              </a:tblPr>
              <a:tblGrid>
                <a:gridCol w="609600"/>
                <a:gridCol w="609600"/>
                <a:gridCol w="609600"/>
                <a:gridCol w="609600"/>
                <a:gridCol w="609600"/>
                <a:gridCol w="609600"/>
                <a:gridCol w="609600"/>
                <a:gridCol w="799385"/>
                <a:gridCol w="609956"/>
                <a:gridCol w="419458"/>
              </a:tblGrid>
              <a:tr h="370840">
                <a:tc>
                  <a:txBody>
                    <a:bodyPr/>
                    <a:lstStyle/>
                    <a:p>
                      <a:pPr algn="ctr" rtl="0"/>
                      <a:r>
                        <a:rPr lang="en-US" sz="1400" dirty="0" smtClean="0"/>
                        <a:t>GRADE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DEPT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INST#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HOURS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TITLE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CRS#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ADDRESS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NAME</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ST#</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A</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Ali</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7</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Intro</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CS101</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MATH</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Jameel</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12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C+</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Rashid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4</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CS103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Khalid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2</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DB1</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CS325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0"/>
                      <a:r>
                        <a:rPr lang="en-US" sz="1400" dirty="0" smtClean="0"/>
                        <a:t>B</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err="1" smtClean="0"/>
                        <a:t>Tareq</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3</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DB2</a:t>
                      </a:r>
                      <a:endParaRPr lang="ar-SA"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CS426</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QASSIM</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FAHAD</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sz="1400" dirty="0" smtClean="0"/>
                        <a:t>5</a:t>
                      </a:r>
                      <a:endParaRPr lang="ar-SA" sz="14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أسباب فقد البيانات</a:t>
            </a:r>
            <a:endParaRPr lang="ar-SA" dirty="0"/>
          </a:p>
        </p:txBody>
      </p:sp>
      <p:sp>
        <p:nvSpPr>
          <p:cNvPr id="3" name="Content Placeholder 2"/>
          <p:cNvSpPr>
            <a:spLocks noGrp="1"/>
          </p:cNvSpPr>
          <p:nvPr>
            <p:ph idx="1"/>
          </p:nvPr>
        </p:nvSpPr>
        <p:spPr>
          <a:xfrm>
            <a:off x="251520" y="1600201"/>
            <a:ext cx="8435280" cy="4525963"/>
          </a:xfrm>
        </p:spPr>
        <p:txBody>
          <a:bodyPr/>
          <a:lstStyle/>
          <a:p>
            <a:pPr>
              <a:buFont typeface="Arial" pitchFamily="34" charset="0"/>
              <a:buChar char="•"/>
            </a:pPr>
            <a:r>
              <a:rPr lang="ar-SA" dirty="0" smtClean="0"/>
              <a:t>فقد البيانات أو ضياعها يحدث نتيجة أسباب كثيرة، نذكر منها:</a:t>
            </a:r>
          </a:p>
          <a:p>
            <a:pPr lvl="1">
              <a:buFont typeface="Courier New" pitchFamily="49" charset="0"/>
              <a:buChar char="o"/>
            </a:pPr>
            <a:r>
              <a:rPr lang="ar-SA" dirty="0" smtClean="0"/>
              <a:t>خطأ بشري في إدخال بيانات غير سليمة</a:t>
            </a:r>
          </a:p>
          <a:p>
            <a:pPr lvl="1">
              <a:buFont typeface="Courier New" pitchFamily="49" charset="0"/>
              <a:buChar char="o"/>
            </a:pPr>
            <a:r>
              <a:rPr lang="ar-SA" dirty="0" smtClean="0"/>
              <a:t>عدم إكتمال تنفيذ بعض العمليات التي تجرى على البيانات</a:t>
            </a:r>
          </a:p>
          <a:p>
            <a:pPr lvl="1">
              <a:buFont typeface="Courier New" pitchFamily="49" charset="0"/>
              <a:buChar char="o"/>
            </a:pPr>
            <a:r>
              <a:rPr lang="ar-SA" dirty="0" smtClean="0"/>
              <a:t>تعطل نظم البرامج</a:t>
            </a:r>
          </a:p>
          <a:p>
            <a:pPr lvl="1">
              <a:buFont typeface="Courier New" pitchFamily="49" charset="0"/>
              <a:buChar char="o"/>
            </a:pPr>
            <a:r>
              <a:rPr lang="ar-SA" dirty="0" smtClean="0"/>
              <a:t>تعطل الأجهزة</a:t>
            </a:r>
          </a:p>
          <a:p>
            <a:pPr lvl="1">
              <a:buFont typeface="Courier New" pitchFamily="49" charset="0"/>
              <a:buChar char="o"/>
            </a:pPr>
            <a:r>
              <a:rPr lang="ar-SA" dirty="0" smtClean="0"/>
              <a:t>تعطل خطوط نقل البيانات(الشبكات)</a:t>
            </a:r>
          </a:p>
          <a:p>
            <a:pPr lvl="1">
              <a:buFont typeface="Courier New" pitchFamily="49" charset="0"/>
              <a:buChar char="o"/>
            </a:pPr>
            <a:r>
              <a:rPr lang="ar-SA" dirty="0" smtClean="0"/>
              <a:t>فيروسات الحاسب</a:t>
            </a:r>
          </a:p>
          <a:p>
            <a:pPr lvl="1">
              <a:buFont typeface="Courier New" pitchFamily="49" charset="0"/>
              <a:buChar char="o"/>
            </a:pPr>
            <a:r>
              <a:rPr lang="ar-SA" dirty="0" smtClean="0"/>
              <a:t>كوارث طبيعية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إمكانية إستعادة البيانات</a:t>
            </a:r>
            <a:endParaRPr lang="ar-SA" dirty="0"/>
          </a:p>
        </p:txBody>
      </p:sp>
      <p:sp>
        <p:nvSpPr>
          <p:cNvPr id="3" name="Content Placeholder 2"/>
          <p:cNvSpPr>
            <a:spLocks noGrp="1"/>
          </p:cNvSpPr>
          <p:nvPr>
            <p:ph idx="1"/>
          </p:nvPr>
        </p:nvSpPr>
        <p:spPr/>
        <p:txBody>
          <a:bodyPr>
            <a:normAutofit fontScale="92500" lnSpcReduction="10000"/>
          </a:bodyPr>
          <a:lstStyle/>
          <a:p>
            <a:pPr algn="just">
              <a:buFont typeface="Arial" pitchFamily="34" charset="0"/>
              <a:buChar char="•"/>
            </a:pPr>
            <a:r>
              <a:rPr lang="ar-SA" sz="2800" dirty="0" smtClean="0"/>
              <a:t>يوفر نظام إدارة قواعد البيانات (</a:t>
            </a:r>
            <a:r>
              <a:rPr lang="en-US" sz="2800" dirty="0" smtClean="0"/>
              <a:t>DBMS</a:t>
            </a:r>
            <a:r>
              <a:rPr lang="ar-SA" sz="2800" dirty="0" smtClean="0"/>
              <a:t>) عدة تقنيات لمواجهة مشاكل فقد البيانات، واستعادتها الى الحالة السابقة للفقد أو الخطأ مباشرة.</a:t>
            </a:r>
          </a:p>
          <a:p>
            <a:pPr algn="just">
              <a:buFont typeface="Arial" pitchFamily="34" charset="0"/>
              <a:buChar char="•"/>
            </a:pPr>
            <a:r>
              <a:rPr lang="ar-SA" sz="2800" dirty="0" smtClean="0"/>
              <a:t>من </a:t>
            </a:r>
            <a:r>
              <a:rPr lang="ar-SA" sz="2800" dirty="0" err="1" smtClean="0"/>
              <a:t>الامكانيات</a:t>
            </a:r>
            <a:r>
              <a:rPr lang="ar-SA" sz="2800" dirty="0" smtClean="0"/>
              <a:t> المتاحة للاستعادة نذكر:</a:t>
            </a:r>
          </a:p>
          <a:p>
            <a:pPr lvl="1" algn="just">
              <a:buFont typeface="Courier New" pitchFamily="49" charset="0"/>
              <a:buChar char="o"/>
            </a:pPr>
            <a:r>
              <a:rPr lang="ar-SA" sz="2400" u="sng" dirty="0" smtClean="0"/>
              <a:t>النسخ الاحتياطي(</a:t>
            </a:r>
            <a:r>
              <a:rPr lang="en-US" sz="2400" u="sng" dirty="0" smtClean="0"/>
              <a:t>Backup</a:t>
            </a:r>
            <a:r>
              <a:rPr lang="ar-SA" sz="2400" u="sng" dirty="0" smtClean="0"/>
              <a:t>):</a:t>
            </a:r>
            <a:r>
              <a:rPr lang="ar-SA" sz="2400" dirty="0" smtClean="0"/>
              <a:t>يوفر </a:t>
            </a:r>
            <a:r>
              <a:rPr lang="en-US" sz="2400" dirty="0" smtClean="0"/>
              <a:t>DBMS</a:t>
            </a:r>
            <a:r>
              <a:rPr lang="ar-SA" sz="2400" dirty="0" smtClean="0"/>
              <a:t>إجراءا آليا لعمل نسخة احتياطية لكامل قاعدة البيانات.</a:t>
            </a:r>
          </a:p>
          <a:p>
            <a:pPr lvl="1" algn="just">
              <a:buFont typeface="Courier New" pitchFamily="49" charset="0"/>
              <a:buChar char="o"/>
            </a:pPr>
            <a:r>
              <a:rPr lang="ar-SA" sz="2400" u="sng" dirty="0" smtClean="0"/>
              <a:t>مفكرة النظام(</a:t>
            </a:r>
            <a:r>
              <a:rPr lang="en-US" sz="2400" u="sng" dirty="0" smtClean="0"/>
              <a:t>System Log</a:t>
            </a:r>
            <a:r>
              <a:rPr lang="ar-SA" sz="2400" u="sng" dirty="0" smtClean="0"/>
              <a:t>):</a:t>
            </a:r>
            <a:r>
              <a:rPr lang="ar-SA" sz="2400" dirty="0" smtClean="0"/>
              <a:t>وهي آلية يستخدمها </a:t>
            </a:r>
            <a:r>
              <a:rPr lang="en-US" sz="2400" dirty="0" smtClean="0"/>
              <a:t>DBMS</a:t>
            </a:r>
            <a:r>
              <a:rPr lang="ar-SA" sz="2400" dirty="0" smtClean="0"/>
              <a:t> لتسجيل كافة التعاملات مع قاعدة البيانات</a:t>
            </a:r>
          </a:p>
          <a:p>
            <a:pPr lvl="1" algn="just">
              <a:buFont typeface="Courier New" pitchFamily="49" charset="0"/>
              <a:buChar char="o"/>
            </a:pPr>
            <a:r>
              <a:rPr lang="ar-SA" sz="2400" u="sng" dirty="0" smtClean="0"/>
              <a:t>نقط الإختبار(</a:t>
            </a:r>
            <a:r>
              <a:rPr lang="en-US" sz="2400" u="sng" dirty="0" smtClean="0"/>
              <a:t>Check Point</a:t>
            </a:r>
            <a:r>
              <a:rPr lang="ar-SA" sz="2400" u="sng" dirty="0" smtClean="0"/>
              <a:t>): </a:t>
            </a:r>
            <a:r>
              <a:rPr lang="ar-SA" sz="2400" dirty="0" smtClean="0"/>
              <a:t>وهو سجل </a:t>
            </a:r>
            <a:r>
              <a:rPr lang="ar-SA" sz="2400" dirty="0" smtClean="0"/>
              <a:t>ينشئه </a:t>
            </a:r>
            <a:r>
              <a:rPr lang="en-US" sz="2400" dirty="0" smtClean="0"/>
              <a:t>DBMS</a:t>
            </a:r>
            <a:r>
              <a:rPr lang="ar-SA" sz="2400" dirty="0" smtClean="0"/>
              <a:t> ليسجل فيه عملية فحص للنظام، واعتبار عملية الفحص الناجحة نقطة إسترجاع ممكنة</a:t>
            </a:r>
          </a:p>
          <a:p>
            <a:pPr lvl="1" algn="just">
              <a:buFont typeface="Courier New" pitchFamily="49" charset="0"/>
              <a:buChar char="o"/>
            </a:pPr>
            <a:r>
              <a:rPr lang="ar-SA" sz="2400" u="sng" dirty="0" smtClean="0"/>
              <a:t>برنامج إدارة الإستعادة(</a:t>
            </a:r>
            <a:r>
              <a:rPr lang="en-US" sz="2400" u="sng" dirty="0" smtClean="0"/>
              <a:t>Recovery Manager</a:t>
            </a:r>
            <a:r>
              <a:rPr lang="ar-SA" sz="2400" u="sng" dirty="0" smtClean="0"/>
              <a:t>):</a:t>
            </a:r>
            <a:r>
              <a:rPr lang="ar-SA" sz="2400" dirty="0" smtClean="0"/>
              <a:t>هو برنامج يقوم بإرجاع قاعدة البيانات إلى الحالة السليمة عند حدوث الأعطال، ثم يعيد تنفيذ تعاملات البرامج والمستخدمين من المفكرة(مفكرة النظام)</a:t>
            </a:r>
          </a:p>
          <a:p>
            <a:pPr algn="just">
              <a:buFont typeface="Arial" pitchFamily="34" charset="0"/>
              <a:buChar char="•"/>
            </a:pP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طرق استعادة البيانات</a:t>
            </a:r>
            <a:endParaRPr lang="ar-SA" dirty="0"/>
          </a:p>
        </p:txBody>
      </p:sp>
      <p:sp>
        <p:nvSpPr>
          <p:cNvPr id="3" name="Content Placeholder 2"/>
          <p:cNvSpPr>
            <a:spLocks noGrp="1"/>
          </p:cNvSpPr>
          <p:nvPr>
            <p:ph idx="1"/>
          </p:nvPr>
        </p:nvSpPr>
        <p:spPr>
          <a:xfrm>
            <a:off x="457200" y="1412777"/>
            <a:ext cx="8229600" cy="4713388"/>
          </a:xfrm>
        </p:spPr>
        <p:txBody>
          <a:bodyPr>
            <a:normAutofit fontScale="92500" lnSpcReduction="10000"/>
          </a:bodyPr>
          <a:lstStyle/>
          <a:p>
            <a:pPr algn="just">
              <a:buFont typeface="Arial" pitchFamily="34" charset="0"/>
              <a:buChar char="•"/>
            </a:pPr>
            <a:r>
              <a:rPr lang="ar-SA" sz="2800" dirty="0" smtClean="0"/>
              <a:t>اعتمادا على نوع فقد البيانات، وإمكانيات الإستعادة المتوفرة، يمكن إستخدام أحد طرق الإستعادة التالية:</a:t>
            </a:r>
          </a:p>
          <a:p>
            <a:pPr lvl="1" algn="just">
              <a:buFont typeface="Courier New" pitchFamily="49" charset="0"/>
              <a:buChar char="o"/>
            </a:pPr>
            <a:r>
              <a:rPr lang="ar-SA" sz="2400" u="sng" dirty="0" smtClean="0"/>
              <a:t>الإستعادة العكسية (</a:t>
            </a:r>
            <a:r>
              <a:rPr lang="en-US" sz="2400" u="sng" dirty="0" smtClean="0"/>
              <a:t>Backward Recovery</a:t>
            </a:r>
            <a:r>
              <a:rPr lang="ar-SA" sz="2400" u="sng" dirty="0" smtClean="0"/>
              <a:t>): </a:t>
            </a:r>
            <a:r>
              <a:rPr lang="ar-SA" sz="2400" dirty="0" smtClean="0"/>
              <a:t>تستخدم لعمل تراجع عن الفعل أي </a:t>
            </a:r>
            <a:r>
              <a:rPr lang="en-US" sz="2400" dirty="0" smtClean="0"/>
              <a:t>Undo</a:t>
            </a:r>
            <a:r>
              <a:rPr lang="ar-SA" sz="2400" dirty="0" smtClean="0"/>
              <a:t>،والعودة للحالة السابقة.</a:t>
            </a:r>
          </a:p>
          <a:p>
            <a:pPr lvl="1" algn="just">
              <a:buFont typeface="Courier New" pitchFamily="49" charset="0"/>
              <a:buChar char="o"/>
            </a:pPr>
            <a:r>
              <a:rPr lang="ar-SA" sz="2400" u="sng" dirty="0" smtClean="0"/>
              <a:t>الإستعادة الأمامية (</a:t>
            </a:r>
            <a:r>
              <a:rPr lang="en-US" sz="2400" u="sng" dirty="0" smtClean="0"/>
              <a:t>Forward Recovery</a:t>
            </a:r>
            <a:r>
              <a:rPr lang="ar-SA" sz="2400" u="sng" dirty="0" smtClean="0"/>
              <a:t>): </a:t>
            </a:r>
            <a:r>
              <a:rPr lang="ar-SA" sz="2400" dirty="0" smtClean="0"/>
              <a:t>تستخدم للعودة إلى نقطة مرجعية صالحة للإستخدام، وبدء الإجراءات منها للوصول للوضع السليم أي </a:t>
            </a:r>
            <a:r>
              <a:rPr lang="en-US" sz="2400" dirty="0" smtClean="0"/>
              <a:t>Redo</a:t>
            </a:r>
            <a:endParaRPr lang="ar-SA" sz="2400" dirty="0" smtClean="0"/>
          </a:p>
          <a:p>
            <a:pPr lvl="1" algn="just">
              <a:buFont typeface="Courier New" pitchFamily="49" charset="0"/>
              <a:buChar char="o"/>
            </a:pPr>
            <a:r>
              <a:rPr lang="ar-SA" sz="2400" u="sng" dirty="0" smtClean="0"/>
              <a:t>إعادة التحميل وإعادة التشغيل (</a:t>
            </a:r>
            <a:r>
              <a:rPr lang="en-US" sz="2400" u="sng" dirty="0" smtClean="0"/>
              <a:t>Restore &amp;  Rerun</a:t>
            </a:r>
            <a:r>
              <a:rPr lang="ar-SA" sz="2400" u="sng" dirty="0" smtClean="0"/>
              <a:t>): </a:t>
            </a:r>
            <a:r>
              <a:rPr lang="ar-SA" sz="2400" dirty="0" smtClean="0"/>
              <a:t>تستخدم للتعاملات السابقة للعطل بعد آخر نسخة إحتياطية. حيث يجري تحميل النسخة الاحتياطية، ثم إعادة تشغيل التعاملات التي تمت بعد عملية النسخ إلى وقت حدوث العطل.</a:t>
            </a:r>
          </a:p>
          <a:p>
            <a:pPr lvl="1" algn="just">
              <a:buFont typeface="Courier New" pitchFamily="49" charset="0"/>
              <a:buChar char="o"/>
            </a:pPr>
            <a:r>
              <a:rPr lang="ar-SA" sz="2400" u="sng" dirty="0" smtClean="0"/>
              <a:t>سلامة وتكامل التعامل (</a:t>
            </a:r>
            <a:r>
              <a:rPr lang="en-US" sz="2400" u="sng" dirty="0" smtClean="0"/>
              <a:t>Transaction Integrity</a:t>
            </a:r>
            <a:r>
              <a:rPr lang="ar-SA" sz="2400" u="sng" dirty="0" smtClean="0"/>
              <a:t>):</a:t>
            </a:r>
            <a:r>
              <a:rPr lang="ar-SA" sz="2400" dirty="0" smtClean="0"/>
              <a:t> </a:t>
            </a:r>
            <a:r>
              <a:rPr lang="ar-SA" sz="2400" b="1" dirty="0" smtClean="0"/>
              <a:t>حركة العمل( </a:t>
            </a:r>
            <a:r>
              <a:rPr lang="en-US" sz="2400" b="1" dirty="0" smtClean="0"/>
              <a:t>Transaction</a:t>
            </a:r>
            <a:r>
              <a:rPr lang="ar-SA" sz="2400" b="1" dirty="0" smtClean="0"/>
              <a:t>) </a:t>
            </a:r>
            <a:r>
              <a:rPr lang="ar-SA" sz="2400" dirty="0" smtClean="0"/>
              <a:t>هي مجموعة من العمليات التي إما أن تتم معا أولا تتم إطلاقا، لذلك عند حدوث العمليات إذا كان تأثيرها يؤدي إلى ضياع أو تضارب في البيانات ، فإنها لا تتم </a:t>
            </a:r>
            <a:r>
              <a:rPr lang="en-US" sz="2400" dirty="0" smtClean="0"/>
              <a:t>Rollback</a:t>
            </a:r>
            <a:r>
              <a:rPr lang="ar-SA" sz="2400" dirty="0" smtClean="0"/>
              <a:t>، وإلا فانها تتم </a:t>
            </a:r>
            <a:r>
              <a:rPr lang="en-US" sz="2400" dirty="0" smtClean="0"/>
              <a:t>Commit</a:t>
            </a:r>
            <a:r>
              <a:rPr lang="ar-SA" sz="2400" dirty="0" smtClean="0"/>
              <a:t>.</a:t>
            </a:r>
            <a:endParaRPr lang="ar-SA"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أنواع فقد البيانات</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dirty="0" smtClean="0"/>
              <a:t>فقد البيانات أنواع تتراوح ما بين إدخال قيم غير صحيحة لبيانات معينة إلى الفقد الكامل لبيانات قاعدة البيانات.</a:t>
            </a:r>
          </a:p>
          <a:p>
            <a:pPr algn="just">
              <a:buFont typeface="Arial" pitchFamily="34" charset="0"/>
              <a:buChar char="•"/>
            </a:pPr>
            <a:r>
              <a:rPr lang="ar-SA" dirty="0" smtClean="0"/>
              <a:t>بناءا على نوع فقد البيانات ،يتم تحديد طريقة الإستعادة المناسبة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أنواع فقد البيانات</a:t>
            </a:r>
            <a:endParaRPr lang="ar-SA" dirty="0"/>
          </a:p>
        </p:txBody>
      </p:sp>
      <p:sp>
        <p:nvSpPr>
          <p:cNvPr id="3" name="Content Placeholder 2"/>
          <p:cNvSpPr>
            <a:spLocks noGrp="1"/>
          </p:cNvSpPr>
          <p:nvPr>
            <p:ph idx="1"/>
          </p:nvPr>
        </p:nvSpPr>
        <p:spPr/>
        <p:txBody>
          <a:bodyPr>
            <a:normAutofit fontScale="92500"/>
          </a:bodyPr>
          <a:lstStyle/>
          <a:p>
            <a:pPr>
              <a:buFont typeface="Arial" pitchFamily="34" charset="0"/>
              <a:buChar char="•"/>
            </a:pPr>
            <a:r>
              <a:rPr lang="ar-SA" dirty="0" smtClean="0"/>
              <a:t>من أنواع فقد البيانات:</a:t>
            </a:r>
          </a:p>
          <a:p>
            <a:pPr lvl="1">
              <a:buFont typeface="Courier New" pitchFamily="49" charset="0"/>
              <a:buChar char="o"/>
            </a:pPr>
            <a:r>
              <a:rPr lang="ar-SA" dirty="0" smtClean="0"/>
              <a:t>تسجيل بيانات غير صحيحة: </a:t>
            </a:r>
          </a:p>
          <a:p>
            <a:pPr lvl="2">
              <a:buFont typeface="Calibri" pitchFamily="34" charset="0"/>
              <a:buChar char="₋"/>
            </a:pPr>
            <a:r>
              <a:rPr lang="ar-SA" sz="2000" dirty="0" smtClean="0"/>
              <a:t>تصحيح الخطأ يدويا إذا كان الخطأ بسيطا</a:t>
            </a:r>
          </a:p>
          <a:p>
            <a:pPr lvl="2">
              <a:buFont typeface="Calibri" pitchFamily="34" charset="0"/>
              <a:buChar char="₋"/>
            </a:pPr>
            <a:r>
              <a:rPr lang="ar-SA" sz="2000" dirty="0" err="1" smtClean="0"/>
              <a:t>اذا</a:t>
            </a:r>
            <a:r>
              <a:rPr lang="ar-SA" sz="2000" dirty="0" smtClean="0"/>
              <a:t> كانت </a:t>
            </a:r>
            <a:r>
              <a:rPr lang="ar-SA" sz="2000" dirty="0" err="1" smtClean="0"/>
              <a:t>الاخطاء</a:t>
            </a:r>
            <a:r>
              <a:rPr lang="ar-SA" sz="2000" dirty="0" smtClean="0"/>
              <a:t> كثيرة ، يمكن إستخدام الاستعادة العكسية، أو البدء من آخر نقطة فحص</a:t>
            </a:r>
          </a:p>
          <a:p>
            <a:pPr lvl="1">
              <a:buFont typeface="Courier New" pitchFamily="49" charset="0"/>
              <a:buChar char="o"/>
            </a:pPr>
            <a:r>
              <a:rPr lang="ar-SA" dirty="0" smtClean="0"/>
              <a:t>التعاملات المجهضة(الغير مكتملة):</a:t>
            </a:r>
          </a:p>
          <a:p>
            <a:pPr lvl="2">
              <a:buFont typeface="Calibri" pitchFamily="34" charset="0"/>
              <a:buChar char="₋"/>
            </a:pPr>
            <a:r>
              <a:rPr lang="ar-SA" sz="2000" dirty="0" smtClean="0"/>
              <a:t>نستخدم تقنية إلغاء / التراجع عن كافة نتائج التعاملات غير المكتملة</a:t>
            </a:r>
          </a:p>
          <a:p>
            <a:pPr lvl="1">
              <a:buFont typeface="Courier New" pitchFamily="49" charset="0"/>
              <a:buChar char="o"/>
            </a:pPr>
            <a:r>
              <a:rPr lang="ar-SA" dirty="0" smtClean="0"/>
              <a:t>فناء قاعدة البيانات</a:t>
            </a:r>
            <a:r>
              <a:rPr lang="en-US" dirty="0" smtClean="0"/>
              <a:t> </a:t>
            </a:r>
            <a:r>
              <a:rPr lang="ar-SA" dirty="0" smtClean="0"/>
              <a:t>(</a:t>
            </a:r>
            <a:r>
              <a:rPr lang="en-US" dirty="0" smtClean="0"/>
              <a:t>Database Destruction</a:t>
            </a:r>
            <a:r>
              <a:rPr lang="ar-SA" dirty="0" smtClean="0"/>
              <a:t>):</a:t>
            </a:r>
          </a:p>
          <a:p>
            <a:pPr lvl="2">
              <a:buFont typeface="Calibri" pitchFamily="34" charset="0"/>
              <a:buChar char="₋"/>
            </a:pPr>
            <a:r>
              <a:rPr lang="ar-SA" sz="2000" dirty="0" smtClean="0"/>
              <a:t>الاستعادة </a:t>
            </a:r>
            <a:r>
              <a:rPr lang="ar-SA" sz="2000" dirty="0" err="1" smtClean="0"/>
              <a:t>باعادة</a:t>
            </a:r>
            <a:r>
              <a:rPr lang="ar-SA" sz="2000" dirty="0" smtClean="0"/>
              <a:t> التحميل من النسخة الاحتياطية،ثم تنفيذ كافة التعاملات بالاستعادة </a:t>
            </a:r>
            <a:r>
              <a:rPr lang="ar-SA" sz="2000" dirty="0" err="1" smtClean="0"/>
              <a:t>الامامية</a:t>
            </a:r>
            <a:endParaRPr lang="ar-SA" sz="2000" dirty="0" smtClean="0"/>
          </a:p>
          <a:p>
            <a:pPr lvl="1">
              <a:buFont typeface="Courier New" pitchFamily="49" charset="0"/>
              <a:buChar char="o"/>
            </a:pPr>
            <a:r>
              <a:rPr lang="ar-SA" dirty="0" smtClean="0"/>
              <a:t>تعطل النظام مع سلامة قاعدة البيانات(</a:t>
            </a:r>
            <a:r>
              <a:rPr lang="en-US" dirty="0" smtClean="0"/>
              <a:t>System Failure</a:t>
            </a:r>
            <a:r>
              <a:rPr lang="ar-SA" dirty="0" smtClean="0"/>
              <a:t>):</a:t>
            </a:r>
          </a:p>
          <a:p>
            <a:pPr lvl="2">
              <a:buFont typeface="Calibri" pitchFamily="34" charset="0"/>
              <a:buChar char="₋"/>
            </a:pPr>
            <a:r>
              <a:rPr lang="ar-SA" sz="2100" dirty="0" smtClean="0"/>
              <a:t>نستخدم تقنية إلغاء / التراجع عن آخر </a:t>
            </a:r>
            <a:r>
              <a:rPr lang="ar-SA" sz="2100" dirty="0" smtClean="0"/>
              <a:t>تعاملات او </a:t>
            </a:r>
            <a:r>
              <a:rPr lang="ar-SA" sz="2100" dirty="0" smtClean="0"/>
              <a:t>البدء من آخر نقطة فحص</a:t>
            </a:r>
            <a:endParaRPr lang="ar-SA" sz="21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أمن قواعد البيانات</a:t>
            </a:r>
            <a:endParaRPr lang="ar-SA" dirty="0"/>
          </a:p>
        </p:txBody>
      </p:sp>
      <p:sp>
        <p:nvSpPr>
          <p:cNvPr id="3" name="Content Placeholder 2"/>
          <p:cNvSpPr>
            <a:spLocks noGrp="1"/>
          </p:cNvSpPr>
          <p:nvPr>
            <p:ph idx="1"/>
          </p:nvPr>
        </p:nvSpPr>
        <p:spPr/>
        <p:txBody>
          <a:bodyPr>
            <a:normAutofit fontScale="92500" lnSpcReduction="10000"/>
          </a:bodyPr>
          <a:lstStyle/>
          <a:p>
            <a:pPr algn="just">
              <a:buFont typeface="Arial" pitchFamily="34" charset="0"/>
              <a:buChar char="•"/>
            </a:pPr>
            <a:r>
              <a:rPr lang="ar-SA" dirty="0" smtClean="0"/>
              <a:t>مع تقدم التكنولوجيا أصبحت </a:t>
            </a:r>
            <a:r>
              <a:rPr lang="ar-SA" dirty="0" err="1" smtClean="0"/>
              <a:t>الامور</a:t>
            </a:r>
            <a:r>
              <a:rPr lang="ar-SA" dirty="0" smtClean="0"/>
              <a:t> أكثر يسرا على المستخدم، كما </a:t>
            </a:r>
            <a:r>
              <a:rPr lang="ar-SA" dirty="0" err="1" smtClean="0"/>
              <a:t>اصبحت</a:t>
            </a:r>
            <a:r>
              <a:rPr lang="ar-SA" dirty="0" smtClean="0"/>
              <a:t> </a:t>
            </a:r>
            <a:r>
              <a:rPr lang="ar-SA" dirty="0" err="1" smtClean="0"/>
              <a:t>الامور</a:t>
            </a:r>
            <a:r>
              <a:rPr lang="ar-SA" dirty="0" smtClean="0"/>
              <a:t> أكثر خطورة بسبب الاختراقات الممكنة عن طريق شبكات الحاسوب التي تسبب خسائر طائلة في المال والمعلومات.</a:t>
            </a:r>
          </a:p>
          <a:p>
            <a:pPr algn="just">
              <a:buFont typeface="Arial" pitchFamily="34" charset="0"/>
              <a:buChar char="•"/>
            </a:pPr>
            <a:r>
              <a:rPr lang="ar-SA" dirty="0" smtClean="0"/>
              <a:t>يعرف </a:t>
            </a:r>
            <a:r>
              <a:rPr lang="ar-SA" b="1" dirty="0" smtClean="0"/>
              <a:t>أمن قاعدة البيانات </a:t>
            </a:r>
            <a:r>
              <a:rPr lang="ar-SA" dirty="0" smtClean="0"/>
              <a:t>على أنه حماية قاعدة البيانات من الاستخدام الخطأ أو </a:t>
            </a:r>
            <a:r>
              <a:rPr lang="ar-SA" dirty="0" err="1" smtClean="0"/>
              <a:t>الاضرار</a:t>
            </a:r>
            <a:r>
              <a:rPr lang="ar-SA" dirty="0" smtClean="0"/>
              <a:t> المتعمد للبيانات</a:t>
            </a:r>
          </a:p>
          <a:p>
            <a:pPr algn="just">
              <a:buFont typeface="Arial" pitchFamily="34" charset="0"/>
              <a:buChar char="•"/>
            </a:pPr>
            <a:r>
              <a:rPr lang="ar-SA" b="1" dirty="0" smtClean="0"/>
              <a:t>على من تقع مسئولية أمن قواعد البيانات؟</a:t>
            </a:r>
          </a:p>
          <a:p>
            <a:pPr marL="971550" lvl="1" indent="-514350" algn="just">
              <a:buFont typeface="Courier New" pitchFamily="49" charset="0"/>
              <a:buChar char="o"/>
            </a:pPr>
            <a:r>
              <a:rPr lang="ar-SA" dirty="0" smtClean="0"/>
              <a:t>تقع المسؤولية عل مدير قاعدة البيانات </a:t>
            </a:r>
            <a:r>
              <a:rPr lang="en-US" dirty="0" smtClean="0"/>
              <a:t>DBA</a:t>
            </a:r>
            <a:r>
              <a:rPr lang="ar-SA" dirty="0" smtClean="0"/>
              <a:t>، بسبب الصلاحيات الممنوحة له في استخدام الوسائل والسياسات اللازمة لحماية قاعدة البيانات</a:t>
            </a:r>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أمن قواعد البيانات</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b="1" dirty="0" smtClean="0"/>
              <a:t>ما هي الوسائل المستخدمة في حماية قواعد البيانات؟</a:t>
            </a:r>
          </a:p>
          <a:p>
            <a:pPr lvl="1" algn="just">
              <a:buFont typeface="Courier New" pitchFamily="49" charset="0"/>
              <a:buChar char="o"/>
            </a:pPr>
            <a:r>
              <a:rPr lang="ar-SA" u="sng" dirty="0" smtClean="0"/>
              <a:t>استخدام الجداول الافتراضية بدلا من الجداول الأصلية، </a:t>
            </a:r>
            <a:r>
              <a:rPr lang="ar-SA" u="sng" dirty="0" err="1" smtClean="0"/>
              <a:t>الامر</a:t>
            </a:r>
            <a:r>
              <a:rPr lang="ar-SA" u="sng" dirty="0" smtClean="0"/>
              <a:t> </a:t>
            </a:r>
            <a:r>
              <a:rPr lang="ar-SA" dirty="0" smtClean="0"/>
              <a:t>الذي يقيد حرية التعامل مع البيانات الأصلية دون تعطيل عمليات الاستعلام</a:t>
            </a:r>
          </a:p>
          <a:p>
            <a:pPr lvl="1" algn="just">
              <a:buFont typeface="Courier New" pitchFamily="49" charset="0"/>
              <a:buChar char="o"/>
            </a:pPr>
            <a:r>
              <a:rPr lang="ar-SA" u="sng" dirty="0" smtClean="0"/>
              <a:t>استخدام قواعد الترخيص بالصلاحيات من قبل </a:t>
            </a:r>
            <a:r>
              <a:rPr lang="en-US" u="sng" dirty="0" smtClean="0"/>
              <a:t>DBA</a:t>
            </a:r>
            <a:r>
              <a:rPr lang="ar-SA" u="sng" dirty="0" smtClean="0"/>
              <a:t> بشكل كفؤ</a:t>
            </a:r>
            <a:r>
              <a:rPr lang="ar-SA" dirty="0" smtClean="0"/>
              <a:t>، بحيث  يحكم من يصل المعلومات بضوابط أمنية</a:t>
            </a:r>
          </a:p>
          <a:p>
            <a:pPr lvl="1" algn="just">
              <a:buFont typeface="Courier New" pitchFamily="49" charset="0"/>
              <a:buChar char="o"/>
            </a:pPr>
            <a:r>
              <a:rPr lang="ar-SA" u="sng" dirty="0" smtClean="0"/>
              <a:t>استخدام برامج تحجيم المستخدمين</a:t>
            </a:r>
            <a:r>
              <a:rPr lang="ar-SA" dirty="0" smtClean="0"/>
              <a:t>، لتقييدهم وسد الطرق عليهم في الوصول لقاعدة البيانات بطريقة غير مشروعة</a:t>
            </a:r>
          </a:p>
          <a:p>
            <a:pPr lvl="1" algn="just">
              <a:buFont typeface="Courier New" pitchFamily="49" charset="0"/>
              <a:buChar char="o"/>
            </a:pPr>
            <a:r>
              <a:rPr lang="ar-SA" u="sng" dirty="0" smtClean="0"/>
              <a:t>استخدام برامج التشفير أو الترميز، </a:t>
            </a:r>
            <a:r>
              <a:rPr lang="ar-SA" dirty="0" smtClean="0"/>
              <a:t>في هذه الحالة حتى لو تم الوصول للبيانات فلن يتم فهماها بسبب تشفيرها</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Lect2</Template>
  <TotalTime>5053</TotalTime>
  <Words>1482</Words>
  <Application>Microsoft Office PowerPoint</Application>
  <PresentationFormat>On-screen Show (4:3)</PresentationFormat>
  <Paragraphs>384</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المحاضرة التمهيدية</vt:lpstr>
      <vt:lpstr>Slide 1</vt:lpstr>
      <vt:lpstr>المحاضرة رقم (8)</vt:lpstr>
      <vt:lpstr>عناصر المحاضرة</vt:lpstr>
      <vt:lpstr>تحسين قواعد البيانات </vt:lpstr>
      <vt:lpstr>مفهوم العلاقة الرابطة ISA</vt:lpstr>
      <vt:lpstr>مفهوم العلاقة الرابطة ISA</vt:lpstr>
      <vt:lpstr>تصميم قواعد البيانات من مستندات </vt:lpstr>
      <vt:lpstr>البيانات الغير ممثلة في قواعد البيانات </vt:lpstr>
      <vt:lpstr>مشاكل البيانات</vt:lpstr>
      <vt:lpstr>تكرار البيانات</vt:lpstr>
      <vt:lpstr>مشاكل إدخال البيانات</vt:lpstr>
      <vt:lpstr>مشاكل الحذف للبيانات</vt:lpstr>
      <vt:lpstr>مشاكل التعديل للبيانات </vt:lpstr>
      <vt:lpstr>أسباب فقد البيانات</vt:lpstr>
      <vt:lpstr>إمكانية إستعادة البيانات</vt:lpstr>
      <vt:lpstr>طرق استعادة البيانات</vt:lpstr>
      <vt:lpstr>أنواع فقد البيانات</vt:lpstr>
      <vt:lpstr>أنواع فقد البيانات</vt:lpstr>
      <vt:lpstr>أمن قواعد البيانات</vt:lpstr>
      <vt:lpstr>أمن قواعد البيانات</vt:lpstr>
      <vt:lpstr>Slide 21</vt:lpstr>
    </vt:vector>
  </TitlesOfParts>
  <Company>ksu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Database Systems Concepts and Architecture</dc:title>
  <dc:creator>taha</dc:creator>
  <cp:lastModifiedBy>madaileh</cp:lastModifiedBy>
  <cp:revision>343</cp:revision>
  <dcterms:created xsi:type="dcterms:W3CDTF">2001-02-14T05:04:12Z</dcterms:created>
  <dcterms:modified xsi:type="dcterms:W3CDTF">2011-10-22T15:52:49Z</dcterms:modified>
</cp:coreProperties>
</file>