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0" r:id="rId2"/>
    <p:sldId id="257" r:id="rId3"/>
    <p:sldId id="331" r:id="rId4"/>
    <p:sldId id="332" r:id="rId5"/>
    <p:sldId id="333" r:id="rId6"/>
    <p:sldId id="341" r:id="rId7"/>
    <p:sldId id="342" r:id="rId8"/>
    <p:sldId id="343" r:id="rId9"/>
    <p:sldId id="334" r:id="rId10"/>
    <p:sldId id="353" r:id="rId11"/>
    <p:sldId id="339" r:id="rId12"/>
    <p:sldId id="340" r:id="rId13"/>
    <p:sldId id="344" r:id="rId14"/>
    <p:sldId id="345" r:id="rId15"/>
    <p:sldId id="354" r:id="rId16"/>
    <p:sldId id="335" r:id="rId17"/>
    <p:sldId id="346" r:id="rId18"/>
    <p:sldId id="336" r:id="rId19"/>
    <p:sldId id="347" r:id="rId20"/>
    <p:sldId id="348" r:id="rId21"/>
    <p:sldId id="349" r:id="rId22"/>
    <p:sldId id="351" r:id="rId23"/>
    <p:sldId id="350" r:id="rId24"/>
    <p:sldId id="352" r:id="rId25"/>
    <p:sldId id="301"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09256"/>
    <a:srgbClr val="009900"/>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6610" autoAdjust="0"/>
  </p:normalViewPr>
  <p:slideViewPr>
    <p:cSldViewPr>
      <p:cViewPr>
        <p:scale>
          <a:sx n="60" d="100"/>
          <a:sy n="60" d="100"/>
        </p:scale>
        <p:origin x="-1296" y="-40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استخدام الحاسب الآلي في البحوث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4800" spc="-150" dirty="0" smtClean="0">
                <a:solidFill>
                  <a:srgbClr val="376092"/>
                </a:solidFill>
                <a:latin typeface="ae_AlMateen" pitchFamily="2" charset="-78"/>
                <a:cs typeface="ae_AlMateen" pitchFamily="2" charset="-78"/>
              </a:rPr>
              <a:t>المحاضرة الثالثة عشرة</a:t>
            </a:r>
            <a:endParaRPr lang="en-US" sz="4800"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ar-SA" sz="4000" dirty="0" smtClean="0"/>
              <a:t>دور الانترنت في البحث العلمي</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النقاط الأساسية:</a:t>
            </a:r>
            <a:endParaRPr lang="ar-SA" dirty="0"/>
          </a:p>
        </p:txBody>
      </p:sp>
      <p:sp>
        <p:nvSpPr>
          <p:cNvPr id="3" name="عنصر نائب للمحتوى 2"/>
          <p:cNvSpPr>
            <a:spLocks noGrp="1"/>
          </p:cNvSpPr>
          <p:nvPr>
            <p:ph idx="1"/>
          </p:nvPr>
        </p:nvSpPr>
        <p:spPr/>
        <p:txBody>
          <a:bodyPr>
            <a:normAutofit/>
          </a:bodyPr>
          <a:lstStyle/>
          <a:p>
            <a:pPr lvl="0" rtl="1" eaLnBrk="1" hangingPunct="1">
              <a:buFontTx/>
              <a:buChar char="-"/>
            </a:pPr>
            <a:r>
              <a:rPr lang="ar-SA" dirty="0" smtClean="0">
                <a:cs typeface="Arial" pitchFamily="34" charset="0"/>
              </a:rPr>
              <a:t>مقدمة.</a:t>
            </a:r>
          </a:p>
          <a:p>
            <a:pPr lvl="0" rtl="1" eaLnBrk="1" hangingPunct="1">
              <a:buFontTx/>
              <a:buChar char="-"/>
            </a:pPr>
            <a:r>
              <a:rPr lang="ar-SA" dirty="0" smtClean="0">
                <a:cs typeface="Arial" pitchFamily="34" charset="0"/>
              </a:rPr>
              <a:t>أرقام ودلالات.</a:t>
            </a:r>
          </a:p>
          <a:p>
            <a:pPr lvl="0" rtl="1" eaLnBrk="1" hangingPunct="1">
              <a:buFontTx/>
              <a:buChar char="-"/>
            </a:pPr>
            <a:r>
              <a:rPr lang="ar-SA" dirty="0" smtClean="0">
                <a:cs typeface="Arial" pitchFamily="34" charset="0"/>
              </a:rPr>
              <a:t>مميزات الانترنت بالنسبة للبحث العلمي.</a:t>
            </a:r>
          </a:p>
          <a:p>
            <a:pPr lvl="0" rtl="1" eaLnBrk="1" hangingPunct="1">
              <a:buFontTx/>
              <a:buChar char="-"/>
            </a:pPr>
            <a:r>
              <a:rPr lang="ar-SA" dirty="0" smtClean="0">
                <a:cs typeface="Arial" pitchFamily="34" charset="0"/>
              </a:rPr>
              <a:t>مجالات استخدام الانترنت في البحث العلمي.</a:t>
            </a:r>
          </a:p>
          <a:p>
            <a:pPr lvl="0" rtl="1" eaLnBrk="1" hangingPunct="1">
              <a:buFontTx/>
              <a:buChar char="-"/>
            </a:pPr>
            <a:r>
              <a:rPr lang="ar-SA" dirty="0" smtClean="0">
                <a:cs typeface="Arial" pitchFamily="34" charset="0"/>
              </a:rPr>
              <a:t>عوائق وعقبات استخدام الانترنت في البحث العلمي.</a:t>
            </a:r>
          </a:p>
          <a:p>
            <a:pPr lvl="0" rtl="1" eaLnBrk="1" hangingPunct="1">
              <a:buFontTx/>
              <a:buChar char="-"/>
            </a:pPr>
            <a:endParaRPr lang="ar-SA"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يوجد تعارض واضح وآراء متناقضة في قبول أو رفض أشكال التعامل المتعددة عبر الإنترنت، </a:t>
            </a:r>
            <a:r>
              <a:rPr lang="ar-SA" dirty="0" smtClean="0"/>
              <a:t>فالخلاف قائم في حكم التعاقدات الشرعية التي تتم عن طريق الإنترنت. وينطبق </a:t>
            </a:r>
            <a:r>
              <a:rPr lang="ar-SA" dirty="0" smtClean="0"/>
              <a:t>الخلاف ذاته حين نتحدث عن اعتبار التعاقدات </a:t>
            </a:r>
            <a:r>
              <a:rPr lang="ar-SA" dirty="0" smtClean="0"/>
              <a:t>القانونية من </a:t>
            </a:r>
            <a:r>
              <a:rPr lang="ar-SA" dirty="0" smtClean="0"/>
              <a:t>عدم اعتبارها، والأمر كذلك حين تكون المعاملات </a:t>
            </a:r>
            <a:r>
              <a:rPr lang="ar-SA" dirty="0" smtClean="0"/>
              <a:t>المالية هي </a:t>
            </a:r>
            <a:r>
              <a:rPr lang="ar-SA" dirty="0" smtClean="0"/>
              <a:t>التي تتم عبر الإنترنت. وقس على ذلك كافة أشكال الممارسات التي تسمح بها هذه الشبكة. ومن هذه الممارسات اعتماد الإنترنت كمصدر للبحث العلمي يقبل ويعتد به في كافة المجالات الأكاديمية والبحثية</a:t>
            </a:r>
            <a:r>
              <a:rPr lang="ar-SA" dirty="0" smtClean="0"/>
              <a:t>.</a:t>
            </a:r>
            <a:endParaRPr lang="ar-SA"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dirty="0" smtClean="0">
                <a:cs typeface="Arial" pitchFamily="34" charset="0"/>
              </a:rPr>
              <a:t>أرقام ودلالات:</a:t>
            </a:r>
            <a:endParaRPr lang="ar-SA" dirty="0"/>
          </a:p>
        </p:txBody>
      </p:sp>
      <p:sp>
        <p:nvSpPr>
          <p:cNvPr id="3" name="عنصر نائب للمحتوى 2"/>
          <p:cNvSpPr>
            <a:spLocks noGrp="1"/>
          </p:cNvSpPr>
          <p:nvPr>
            <p:ph idx="1"/>
          </p:nvPr>
        </p:nvSpPr>
        <p:spPr/>
        <p:txBody>
          <a:bodyPr/>
          <a:lstStyle/>
          <a:p>
            <a:r>
              <a:rPr lang="ar-SA" dirty="0" smtClean="0"/>
              <a:t>- نصيب البحث العلمي في البلاد العربية لا يتعدى 0,002% من الناتج المحلي، مقابل ما يزيد عن 2% بالنسبة لمعظم الدول الصناعية. تتراوح النسبة بين 2,5%، 5%.</a:t>
            </a:r>
          </a:p>
          <a:p>
            <a:r>
              <a:rPr lang="ar-SA" dirty="0" smtClean="0"/>
              <a:t>- 89% من الإنفاق على البحث والتطوير في البلاد العربية يأتي من مصادر حكومية، ولا تخصص القطاعات الإنتاجية والخدمية سوى 3% فقط من هذه المصادر. بينما تزيد هذه النسبة في الدول المتقدمة على 50%.</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حسب إحصاءات 1996م بلغ متوسط نسبة عدد الباحثين إلى عدد السكان ما يقارب باحثا واحدا لكل ألف نسمة، في حين تبلغ النسبة في الدول العربية 0,36% باحث لكل ألف نسمة، أي حوالي ثلث المعدل العالمي. بينما تتراوح النسبة في الدول المتقدمة بين 2-6 باحثين لكل ألف نسمة.</a:t>
            </a:r>
          </a:p>
          <a:p>
            <a:r>
              <a:rPr lang="ar-SA" dirty="0" smtClean="0"/>
              <a:t>- 34% من سكان العالم يمثلون 75% من مجموع مستخدمي الإنترنت وتمثلها دول أمريكا الشمالية.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لا يوجد في العالم العربي سوى 18 جهاز حاسب آلي لكل ألف فرد قياسا إلى المتوسط العالمي الذي يصل إلى نسبة 78,3 لكل ألف فرد.</a:t>
            </a:r>
          </a:p>
          <a:p>
            <a:r>
              <a:rPr lang="ar-SA" dirty="0" smtClean="0"/>
              <a:t>- لا تتوفر خدمة الإنترنت إلا لحوالي 1،6% من مجموع الكثافة السكانية العربية.</a:t>
            </a:r>
          </a:p>
          <a:p>
            <a:r>
              <a:rPr lang="ar-SA" dirty="0" smtClean="0"/>
              <a:t>- فيما يكون العرب 5% من سكان العالم، فإنهم لا يتجاوزون كونهم 0,5% من مستخدمي الإنترنت في العالم.</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- 30% من مستخدمي الإنترنت في العالم العربي يستخدمونها في الدردشة بينما نصيب البحث العلمي لا يتجاوز 3% منهم.</a:t>
            </a:r>
          </a:p>
          <a:p>
            <a:r>
              <a:rPr lang="ar-SA" dirty="0" smtClean="0"/>
              <a:t>غير أن هذه النسبة ربما تكون قد انخفضت في الدردشة لصالح البحث العلمي من خلال استطلاع الرأي الذي قامت به شبكة إسلام </a:t>
            </a:r>
            <a:r>
              <a:rPr lang="ar-SA" dirty="0" err="1" smtClean="0"/>
              <a:t>أون</a:t>
            </a:r>
            <a:r>
              <a:rPr lang="ar-SA" dirty="0" smtClean="0"/>
              <a:t> لاين عامي 2003،2004م وشارك فيه أكثر من 11 ألف قارئ للعربية، وفيه بلغت نسبة مستخدمي الإنترنت للدردشة 24،5% فيما وصلت نسبة البحث العلمي إلى 14,3%. وربما يشير هذا المؤشر إلى اتجاه المستخدم العربي للاستفادة السليمة من الإنترنت.</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dirty="0" smtClean="0">
                <a:cs typeface="Arial" pitchFamily="34" charset="0"/>
              </a:rPr>
              <a:t>مميزات الانترنت بالنسبة للبحث العلمي:</a:t>
            </a:r>
            <a:endParaRPr lang="ar-SA" dirty="0"/>
          </a:p>
        </p:txBody>
      </p:sp>
      <p:sp>
        <p:nvSpPr>
          <p:cNvPr id="3" name="عنصر نائب للمحتوى 2"/>
          <p:cNvSpPr>
            <a:spLocks noGrp="1"/>
          </p:cNvSpPr>
          <p:nvPr>
            <p:ph idx="1"/>
          </p:nvPr>
        </p:nvSpPr>
        <p:spPr/>
        <p:txBody>
          <a:bodyPr/>
          <a:lstStyle/>
          <a:p>
            <a:r>
              <a:rPr lang="ar-SA" sz="3600" dirty="0" smtClean="0"/>
              <a:t>1- الخروج من محيط البلد الضيق إلى مساحة العالم الرحبة: تتيح الانترنت للباحث القدرة على الحصول على المعلومات من مختلف أنحاء العالم، وتسمح له بالاطلاع على معظم ما كتب في بحثه ومسألته العلمية.</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600" dirty="0" smtClean="0"/>
              <a:t>2- تعدد المصادر والتحديث المستمر: </a:t>
            </a:r>
          </a:p>
          <a:p>
            <a:r>
              <a:rPr lang="ar-SA" sz="3600" dirty="0" smtClean="0"/>
              <a:t>الانترنت تسمح للباحث أن يجد ما يحتاجه من مصادر مختلفة ولا يعتمد على الكتب التي صدرت في بلد معين مثلا أو الموجودة في مكتبة جامعية ما وإنما أمامه بوابة ما إن يفتحها حتى تقدم له ما يحتاجه يأتيه من كل مكان.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r>
              <a:rPr lang="ar-SA" dirty="0" smtClean="0"/>
              <a:t>3- سهولة الوصول للمعلومة وتوفير وقت الباحث: </a:t>
            </a:r>
          </a:p>
          <a:p>
            <a:r>
              <a:rPr lang="ar-SA" dirty="0" smtClean="0"/>
              <a:t>فتواجد محركات البحث المتعددة والمتطورة بما فيها من قدرة عالية وسهلة على البحث أو التصفح تمكن أي باحث من البحث دون الحاجة إلى مساعدة من أحد، إضافة إلى تعدد هذه المحركات وهذا ما يتيح البحث في أكثر من محرك في آن واحد أو الانتقال من محرك إلى آخر عند عملية البحث، مما يؤدي إلى استحضار المعلومات المطلوبة من أكثر من مكان، كما أن تواجد محركات البحث يسمح للباحث أن يصل للمعلومة من خلال عدة مداخل عبر الكلمة أو الموضوع أو الكاتب أو جهة النشر أو الجامعة أو البلد أو غير ذلك.</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4- حداثة المعلومات: لعل أهم ما تتميز به الإنترنت هو القدرة المثالية على تحديث معلوماتها، فأي تطوير أو تحديث في كتاب سنوي مثلا يحتاج عاما كاملا انتظارا لصدور العدد السنوي منه ليتم هذا التعديل، والحال أصعب عندما يكون الأمر مرتبطا بطبعات الكتب غير محددة الموعد، أما الإنترنت فالأمر لا يستغرق سوى بضع دقائق يتم خلالها تعديل المعلومة أو تحديثها أو إضافة معلومة جديدة</a:t>
            </a:r>
            <a:r>
              <a:rPr lang="ar-SA" dirty="0" smtClean="0"/>
              <a:t>.</a:t>
            </a:r>
            <a:endParaRPr lang="ar-SA"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انفتاح </a:t>
            </a:r>
            <a:r>
              <a:rPr lang="ar-SA" dirty="0" smtClean="0"/>
              <a:t>الإنترنت ماديا ومعنويا: </a:t>
            </a:r>
          </a:p>
          <a:p>
            <a:r>
              <a:rPr lang="ar-SA" dirty="0" smtClean="0"/>
              <a:t>فبإمكان أية شبكة فرعية أو محلية أن ترتبط بالإنترنت وتصبح جزءا منها بصرف النظر عن موقعها الجغرافي أو توجهها الديني أو الاجتماعي أو السياسي. ولذلك حققت خدمة الإنترنت ما لم تحققه أية وسيلة أخرى في تاريخ البشرية، فبينما احتاجت خدمة المذياع نحو أربعين عاما حتى يصبح لديها 50 مليون مشترك واحتاجت خدمة التليفزيون 13 عاما لتحقيق هذا الرقم، نجد أن الإنترنت قد حققت أضعاف هذا الرقم في سنوات معدودة.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6- عدم </a:t>
            </a:r>
            <a:r>
              <a:rPr lang="ar-SA" dirty="0" smtClean="0"/>
              <a:t>التقيد بساعات محددة أو أماكن بعينها: فالمادة معروضة طوال اليوم ويمكن الحصول عليها من أي مكان. </a:t>
            </a:r>
            <a:endParaRPr lang="ar-SA" dirty="0" smtClean="0"/>
          </a:p>
          <a:p>
            <a:r>
              <a:rPr lang="ar-SA" dirty="0" smtClean="0"/>
              <a:t>7- </a:t>
            </a:r>
            <a:r>
              <a:rPr lang="ar-SA" dirty="0" smtClean="0"/>
              <a:t>المساعدة على التعلم التعاوني الجماعي: ويمكن أن نسميها مجتمع الباحثين إن جاز التعبير، حيث تقدم الإنترنت إمكانية الوصول إلى الباحثين أو المتابعين في مختلف أنحاء العالم، بل تمنح الإنترنت الفرصة للتواصل مع العلماء والمفكرين والباحثين المتخصصين والحصول على آرائهم وتوجيهاتهم، كما تسمح بتداول الحوار العلمي بين المختصين، وهو ما يثري البحث العلمي وينميه</a:t>
            </a:r>
            <a:r>
              <a:rPr lang="ar-SA" dirty="0" smtClean="0"/>
              <a:t>.</a:t>
            </a:r>
            <a:endParaRPr lang="ar-SA"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8- حرية المعلومات ومنع الاحتكار: </a:t>
            </a:r>
            <a:endParaRPr lang="ar-SA" dirty="0" smtClean="0"/>
          </a:p>
          <a:p>
            <a:r>
              <a:rPr lang="ar-SA" dirty="0" smtClean="0"/>
              <a:t>تساعد الإنترنت على حرية المعلومات متجاوزة مشكلات الرقابة وتتيح كذلك التساوي بين الدول وأيضا </a:t>
            </a:r>
            <a:r>
              <a:rPr lang="ar-SA" dirty="0" smtClean="0"/>
              <a:t>التساوي بين الناس في الوصول إلى المعلومات وعدم احتكارها لصالح جهة ما أو بلد بعينه، وهذا يمنح </a:t>
            </a:r>
            <a:r>
              <a:rPr lang="ar-SA" dirty="0" smtClean="0"/>
              <a:t>الباحث </a:t>
            </a:r>
            <a:r>
              <a:rPr lang="ar-SA" dirty="0" smtClean="0"/>
              <a:t>فرصة الاطلاع على كافة الآراء والأقوال </a:t>
            </a:r>
            <a:r>
              <a:rPr lang="ar-SA" smtClean="0"/>
              <a:t>فيما يبحث فيه دون </a:t>
            </a:r>
            <a:r>
              <a:rPr lang="ar-SA" dirty="0" smtClean="0"/>
              <a:t>قيود</a:t>
            </a:r>
            <a:r>
              <a:rPr lang="ar-SA" dirty="0" smtClean="0"/>
              <a:t>.</a:t>
            </a:r>
            <a:endParaRPr lang="ar-SA"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dirty="0" smtClean="0">
                <a:cs typeface="Arial" pitchFamily="34" charset="0"/>
              </a:rPr>
              <a:t>مجالات استخدام الانترنت في البحث العلمي:</a:t>
            </a:r>
            <a:endParaRPr lang="ar-SA" dirty="0"/>
          </a:p>
        </p:txBody>
      </p:sp>
      <p:sp>
        <p:nvSpPr>
          <p:cNvPr id="3" name="عنصر نائب للمحتوى 2"/>
          <p:cNvSpPr>
            <a:spLocks noGrp="1"/>
          </p:cNvSpPr>
          <p:nvPr>
            <p:ph idx="1"/>
          </p:nvPr>
        </p:nvSpPr>
        <p:spPr/>
        <p:txBody>
          <a:bodyPr/>
          <a:lstStyle/>
          <a:p>
            <a:r>
              <a:rPr lang="ar-SA" dirty="0" smtClean="0"/>
              <a:t>1- المساعدة على توفير أكثر من طريقة في البحث والتعليم. فالإنترنت ما هي إلا مكتبة كبيرة متشعبة المجالات ومترامية الأطراف تتوفر فيها الكتب والدراسات والأبحاث والمقالات في المجالات المختلفة.</a:t>
            </a:r>
          </a:p>
          <a:p>
            <a:r>
              <a:rPr lang="ar-SA" dirty="0" smtClean="0"/>
              <a:t>2- الإطلاع على آخر الأبحاث العلمية والإصدارات من المجلات والنشرات العامة والمتخصصة.</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3- الاستفادة من البرامج والدورات والدراسات التعليمية الموجودة على الإنترنت، وهو ما يعرف بالتعليم الإلكتروني، وهذه البرامج بتنوعها تفيد الباحثين في مجالاتهم أو في المجالات المرتبطة بها ككيفية كتابة الأبحاث مثلا، كما أنها متاحة للباحثين حتى وإن لم تتواجد مثل هذه البرامج في بلده أو مدينته.</a:t>
            </a:r>
          </a:p>
          <a:p>
            <a:r>
              <a:rPr lang="ar-SA" dirty="0" smtClean="0"/>
              <a:t>4- التنوع في وسائل العرض، فهناك الوسائط المتعددة، وهناك الوثائق والبيانات، وهناك الأفلام الوثائقية، إضافة إلى الأشكال التقليدية للمقال، وهذا يهيئ فرصة الاطلاع والاستفادة بصورة واسعة وغير مملة.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r>
              <a:rPr lang="ar-SA" dirty="0" smtClean="0">
                <a:cs typeface="Arial" pitchFamily="34" charset="0"/>
              </a:rPr>
              <a:t>عوائق وعقبات استخدام الانترنت في البحث العلمي:</a:t>
            </a:r>
            <a:endParaRPr lang="ar-SA" dirty="0"/>
          </a:p>
        </p:txBody>
      </p:sp>
      <p:sp>
        <p:nvSpPr>
          <p:cNvPr id="3" name="عنصر نائب للمحتوى 2"/>
          <p:cNvSpPr>
            <a:spLocks noGrp="1"/>
          </p:cNvSpPr>
          <p:nvPr>
            <p:ph idx="1"/>
          </p:nvPr>
        </p:nvSpPr>
        <p:spPr/>
        <p:txBody>
          <a:bodyPr/>
          <a:lstStyle/>
          <a:p>
            <a:r>
              <a:rPr lang="ar-SA" dirty="0" smtClean="0"/>
              <a:t>1- عدم المعرفة بالحاسب الآلي والإنترنت: بالرغم من تطبيقات الإنترنت في المصانع والغرف التجارية والأعمال الإدارية إلا أن تطبيقات استخدامها في التعليم والبحث العلمي أقل من المتوقع وتسير ببطء شديد عند المقارنة بما ينبغي أن يكون. ولا يزال هناك بعض أعضاء هيئة التدريس يعزفون عن استخدامها نتيجة عدم الوعي بأهمية هذه التقنية، أو عدم القدرة على استخدامها، أو عدم استخدام الحاسب الآلي.</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عشوائية الإنترنت وعدم دقة المعلومة: بدأت الإنترنت عشوائية التأسيس واستمرت كذلك. فكل إنسان بإمكانه فتح موقع يبث فيه ما شاء من معلومات. وينتج عن ذلك عدم معرفة مدى صحة المعلومات أو دقتها، كما يمكن أن تنشر معلومة ما لتخدم غاية وراءها، يضاف إلى ذلك أن نتائج البحث مهما كانت دقيقة فإنها بالقطع ستحمل في طياتها نتائج عشوائية نظرا لعشوائية المدخلات، كما لا يمكن التوثق من المعلومة عبر الإنترنت وسط الكم الهائل من المعلومات المنشورة بدون تدقيق، كما لا يمكن لمراكز الأبحاث والدراسات أن تتابع كل كلمة تنشر في الإنترنت.</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r>
              <a:rPr lang="ar-SA" dirty="0" smtClean="0"/>
              <a:t>ويشير البعض إلى أن نتائج الأبحاث دلت على أن الباحثين عندما يحصلون على المعلومة من الإنترنت فإنهم يعتقدون صوابها وصحتها، وهذا خطأ في البحث العلمي، ذلك أن هناك مواقع غير معروفة أو على الأقل مشبوهة، ولذلك على الباحثين تحري الدقة قبل اعتماد المعلومة.</a:t>
            </a:r>
          </a:p>
          <a:p>
            <a:r>
              <a:rPr lang="ar-SA" dirty="0" smtClean="0"/>
              <a:t>كما أن بعض المواقع تسعى للحصول على إعلانات، وهنا يصبح للمعلن دور وتأثير في مسائل الاتصال العلمي، بدلا من المستفيد النهائي وهو الباحث الذي كان يتحكم في مسيرة التفاعل بينه وبين ما ينتج من معلومات علمية، مما يضر بالمصلحة العلمية لصالح المصلحة التسويقية.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عدم اعتماد الإنترنت كمصدر علمي موثوق به: </a:t>
            </a:r>
          </a:p>
          <a:p>
            <a:r>
              <a:rPr lang="ar-SA" dirty="0" smtClean="0"/>
              <a:t>ما زالت الإنترنت تعاني من مسألة التوثيق أو الأصالة فيما تقدمه من معلومات وبحوث، فمعظم الجامعات لم تعترف بها كمصدر معلوماتي للبحث العلمي، فيضطر الباحث بالتالي إلى أن يبحث عن الكتب أو المصادر الورقية التي أشارت إليها المعلومات الموجودة على الإنترنت ليضعها كمصادر في بحثه.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وهي مشكلة مستعصية وصعبة، خاصة إذا كانت هذه المصادر متوافرة في بلد بعيد، وقد يضطره هذا إلى تجاوز الأمانة العلمية </a:t>
            </a:r>
            <a:r>
              <a:rPr lang="en-US" dirty="0" smtClean="0"/>
              <a:t> </a:t>
            </a:r>
            <a:r>
              <a:rPr lang="ar-SA" dirty="0" smtClean="0"/>
              <a:t>إما بذكر مراجعها المذكورة على أنه اطلع عليها بنفسه، أو بنسبتها لنفسه دون الإشارة إلى الكاتب الحقيقي. كما لا ننسى أن هناك العديد من المعلومات على الإنترنت غير مذيلة باسم صاحبها الحقيقي، بل ينسبها شخص آخر لنفسه، وهذا ما يشير إلى مشكلة متصاعدة هي حقوق النشر.</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التكلفة المادية: </a:t>
            </a:r>
          </a:p>
          <a:p>
            <a:r>
              <a:rPr lang="ar-SA" dirty="0" smtClean="0"/>
              <a:t>يحتاج التواصل مع الشبكة إلى تكلفة مادية من أجهزة حاسب آلي مجهزة وخطوط هاتف كما أن الاتصال نفسه له تكلفة، يضاف إلى ذلك تطور البرامج والأجهزة المستمر واليومي مما يمثل عبئا جديدا على الباحثين ومراكز الأبحاث. كما لا يمكن الوصول إلى مواقع عديدة إلا بدفع مبلغ يتم اشتراك الباحث من خلاله. حيث إن العديد من المواقع ذات السمعة الطيبة والموثوق بها تستخدم هذا النظام، وهو ما يمثل عبئا ماديا آخر.</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نظرا لأن معظم البحوث العلمية المكتوبة في الإنترنت باللغة الإنجليزية، لذا فإن الاستفادة الكاملة من هذه الشبكة ستكون من نصيب من يتقن هذه اللغة. والباحثون العرب في مجملهم مستواهم ضعيف على صعيد اللغات الأخرى مما يحرمهم من معلومات مهمة ومفيدة لهم.</a:t>
            </a:r>
          </a:p>
          <a:p>
            <a:r>
              <a:rPr lang="ar-SA" dirty="0" smtClean="0"/>
              <a:t>6- المشاكل الفنية التقنية: كانقطاع خط الإنترنت أو التيار الكهربائي أثناء البحث أو تعطل جهاز الحاسب الآلي عوضا عن انتهاء الاشتراكات الخاصة بالدخول على الإنترنت وغيرها من العوائق.</a:t>
            </a: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2730</TotalTime>
  <Words>1588</Words>
  <Application>Microsoft Office PowerPoint</Application>
  <PresentationFormat>A4 Paper (210x297 mm)‎</PresentationFormat>
  <Paragraphs>53</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الثالثة عشرة</vt:lpstr>
      <vt:lpstr>النقاط الأساسية:</vt:lpstr>
      <vt:lpstr>مقدمة:</vt:lpstr>
      <vt:lpstr>أرقام ودلالات:</vt:lpstr>
      <vt:lpstr>الشريحة 6</vt:lpstr>
      <vt:lpstr>الشريحة 7</vt:lpstr>
      <vt:lpstr>الشريحة 8</vt:lpstr>
      <vt:lpstr>مميزات الانترنت بالنسبة للبحث العلمي:</vt:lpstr>
      <vt:lpstr>الشريحة 10</vt:lpstr>
      <vt:lpstr>الشريحة 11</vt:lpstr>
      <vt:lpstr>الشريحة 12</vt:lpstr>
      <vt:lpstr>الشريحة 13</vt:lpstr>
      <vt:lpstr>الشريحة 14</vt:lpstr>
      <vt:lpstr>الشريحة 15</vt:lpstr>
      <vt:lpstr>مجالات استخدام الانترنت في البحث العلمي:</vt:lpstr>
      <vt:lpstr>الشريحة 17</vt:lpstr>
      <vt:lpstr>عوائق وعقبات استخدام الانترنت في البحث العلمي:</vt:lpstr>
      <vt:lpstr>الشريحة 19</vt:lpstr>
      <vt:lpstr>الشريحة 20</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281</cp:revision>
  <dcterms:created xsi:type="dcterms:W3CDTF">2009-10-14T19:14:34Z</dcterms:created>
  <dcterms:modified xsi:type="dcterms:W3CDTF">2011-11-23T06:34:28Z</dcterms:modified>
</cp:coreProperties>
</file>