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00" r:id="rId2"/>
    <p:sldId id="257" r:id="rId3"/>
    <p:sldId id="331" r:id="rId4"/>
    <p:sldId id="332" r:id="rId5"/>
    <p:sldId id="343" r:id="rId6"/>
    <p:sldId id="350" r:id="rId7"/>
    <p:sldId id="344" r:id="rId8"/>
    <p:sldId id="345" r:id="rId9"/>
    <p:sldId id="346" r:id="rId10"/>
    <p:sldId id="347" r:id="rId11"/>
    <p:sldId id="348" r:id="rId12"/>
    <p:sldId id="349" r:id="rId13"/>
    <p:sldId id="333" r:id="rId14"/>
    <p:sldId id="351" r:id="rId15"/>
    <p:sldId id="352" r:id="rId16"/>
    <p:sldId id="353" r:id="rId17"/>
    <p:sldId id="354" r:id="rId18"/>
    <p:sldId id="336" r:id="rId19"/>
    <p:sldId id="337" r:id="rId20"/>
    <p:sldId id="338" r:id="rId21"/>
    <p:sldId id="339" r:id="rId22"/>
    <p:sldId id="340" r:id="rId23"/>
    <p:sldId id="341" r:id="rId24"/>
    <p:sldId id="342" r:id="rId25"/>
    <p:sldId id="301"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709256"/>
    <a:srgbClr val="009900"/>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71" autoAdjust="0"/>
    <p:restoredTop sz="96610" autoAdjust="0"/>
  </p:normalViewPr>
  <p:slideViewPr>
    <p:cSldViewPr>
      <p:cViewPr>
        <p:scale>
          <a:sx n="60" d="100"/>
          <a:sy n="60" d="100"/>
        </p:scale>
        <p:origin x="-1314" y="-40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hyperlink" Target="http://www.ulum.nl/a151.htm"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استخدام الحاسب الآلي في البحوث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z="4800" spc="-150" dirty="0" smtClean="0">
                <a:solidFill>
                  <a:srgbClr val="376092"/>
                </a:solidFill>
                <a:latin typeface="ae_AlMateen" pitchFamily="2" charset="-78"/>
                <a:cs typeface="ae_AlMateen" pitchFamily="2" charset="-78"/>
              </a:rPr>
              <a:t>المحاضرة الرابعة عشرة</a:t>
            </a:r>
            <a:endParaRPr lang="en-US" sz="4800"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ar-SA" sz="4000" smtClean="0"/>
              <a:t>تابع: دور </a:t>
            </a:r>
            <a:r>
              <a:rPr lang="ar-SA" sz="4000" dirty="0" smtClean="0"/>
              <a:t>الانترنت في البحث العلمي</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النقاط الأساسية:</a:t>
            </a:r>
            <a:endParaRPr lang="ar-SA" dirty="0"/>
          </a:p>
        </p:txBody>
      </p:sp>
      <p:sp>
        <p:nvSpPr>
          <p:cNvPr id="3" name="عنصر نائب للمحتوى 2"/>
          <p:cNvSpPr>
            <a:spLocks noGrp="1"/>
          </p:cNvSpPr>
          <p:nvPr>
            <p:ph idx="1"/>
          </p:nvPr>
        </p:nvSpPr>
        <p:spPr/>
        <p:txBody>
          <a:bodyPr>
            <a:normAutofit/>
          </a:bodyPr>
          <a:lstStyle/>
          <a:p>
            <a:pPr lvl="0" rtl="1" eaLnBrk="1" hangingPunct="1">
              <a:buFontTx/>
              <a:buChar char="-"/>
            </a:pPr>
            <a:r>
              <a:rPr lang="ar-SA" dirty="0" smtClean="0">
                <a:cs typeface="Arial" pitchFamily="34" charset="0"/>
              </a:rPr>
              <a:t>الأساليب الحديثة لجمع والحصول على المعلومات</a:t>
            </a:r>
            <a:r>
              <a:rPr lang="ar-SA" dirty="0" smtClean="0">
                <a:cs typeface="Arial" pitchFamily="34" charset="0"/>
              </a:rPr>
              <a:t>.</a:t>
            </a:r>
          </a:p>
          <a:p>
            <a:pPr lvl="0" rtl="1" eaLnBrk="1" hangingPunct="1">
              <a:buFontTx/>
              <a:buChar char="-"/>
            </a:pPr>
            <a:r>
              <a:rPr lang="ar-SA" dirty="0" smtClean="0">
                <a:cs typeface="Arial" pitchFamily="34" charset="0"/>
              </a:rPr>
              <a:t>عيوب استخدام هذه التقنيات.</a:t>
            </a:r>
            <a:endParaRPr lang="ar-SA" dirty="0" smtClean="0">
              <a:cs typeface="Arial" pitchFamily="34" charset="0"/>
            </a:endParaRPr>
          </a:p>
          <a:p>
            <a:pPr lvl="0" rtl="1" eaLnBrk="1" hangingPunct="1">
              <a:buFontTx/>
              <a:buChar char="-"/>
            </a:pPr>
            <a:r>
              <a:rPr lang="ar-SA" dirty="0" smtClean="0">
                <a:cs typeface="Arial" pitchFamily="34" charset="0"/>
              </a:rPr>
              <a:t>محركات البحث والبحث العلمي.</a:t>
            </a:r>
          </a:p>
          <a:p>
            <a:pPr lvl="0" rtl="1" eaLnBrk="1" hangingPunct="1">
              <a:buFontTx/>
              <a:buChar char="-"/>
            </a:pPr>
            <a:r>
              <a:rPr lang="ar-SA" dirty="0" smtClean="0">
                <a:cs typeface="Arial" pitchFamily="34" charset="0"/>
              </a:rPr>
              <a:t>عملية </a:t>
            </a:r>
            <a:r>
              <a:rPr lang="ar-SA" dirty="0" smtClean="0">
                <a:cs typeface="Arial" pitchFamily="34" charset="0"/>
              </a:rPr>
              <a:t>التوثيق في البحث الإلكتروني.</a:t>
            </a:r>
          </a:p>
          <a:p>
            <a:pPr rtl="1" eaLnBrk="1" hangingPunct="1">
              <a:buFontTx/>
              <a:buChar char="-"/>
            </a:pPr>
            <a:r>
              <a:rPr lang="ar-SA" dirty="0" smtClean="0">
                <a:cs typeface="Arial" pitchFamily="34" charset="0"/>
              </a:rPr>
              <a:t>الانترنت والبحث العلمي: استنتاجات وتوصيات.</a:t>
            </a:r>
          </a:p>
          <a:p>
            <a:pPr lvl="0" rtl="1" eaLnBrk="1" hangingPunct="1">
              <a:buFontTx/>
              <a:buChar char="-"/>
            </a:pPr>
            <a:endParaRPr lang="ar-SA"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rtl="1" eaLnBrk="1" hangingPunct="1"/>
            <a:r>
              <a:rPr lang="ar-SA" dirty="0" smtClean="0">
                <a:cs typeface="Arial" pitchFamily="34" charset="0"/>
              </a:rPr>
              <a:t>الأساليب الحديثة لجمع والحصول على المعلومات:</a:t>
            </a:r>
          </a:p>
        </p:txBody>
      </p:sp>
      <p:sp>
        <p:nvSpPr>
          <p:cNvPr id="3" name="عنصر نائب للمحتوى 2"/>
          <p:cNvSpPr>
            <a:spLocks noGrp="1"/>
          </p:cNvSpPr>
          <p:nvPr>
            <p:ph idx="1"/>
          </p:nvPr>
        </p:nvSpPr>
        <p:spPr/>
        <p:txBody>
          <a:bodyPr/>
          <a:lstStyle/>
          <a:p>
            <a:r>
              <a:rPr lang="ar-SA" dirty="0" smtClean="0"/>
              <a:t>لم تعد الأساليب والطرق الكلاسيكية القديمة لجمع البيانات هي السائدة فحسب، بل وظفت وفق المتغيرات التكنولوجية الحديثة طرق وأساليب جديدة تعتمد السرعة واختزال الوقت وتبحث عن الصدق وقلة التكاليف والدقة في العمل وتسهيل التعامل مع المبحوثين أو مصادر المعلومات.</a:t>
            </a:r>
          </a:p>
          <a:p>
            <a:r>
              <a:rPr lang="ar-SA" dirty="0" smtClean="0"/>
              <a:t>ومن الأساليب الحديثة لجمع البيانات بتوظيف شبكة الإنترنت خصوصا في العلوم الإنسانية والاجتماعية:</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استخدام محركات البحث على شبكة الإنترنت لاكتشاف ما هو موجود على الشبكة.</a:t>
            </a:r>
          </a:p>
          <a:p>
            <a:r>
              <a:rPr lang="ar-SA" dirty="0" smtClean="0"/>
              <a:t>- استخدام أدلة الإنترنت، ومنها تلك المتخصصة بشتى أنواع الاهتمامات، فهناك دليل المجلات العلمية مثلا، ودليل الجامعات، ودليل الباحثين، ودليل المواقع العراقية أو التونسية أو العربية ...... الخ.</a:t>
            </a:r>
          </a:p>
          <a:p>
            <a:r>
              <a:rPr lang="ar-SA" dirty="0" smtClean="0"/>
              <a:t>- المقابلة باستخدام الإنترنت عن طريق برامج مثل </a:t>
            </a:r>
            <a:r>
              <a:rPr lang="ar-SA" dirty="0" err="1" smtClean="0"/>
              <a:t>الماسنجر</a:t>
            </a:r>
            <a:r>
              <a:rPr lang="ar-SA" dirty="0" smtClean="0"/>
              <a:t> والبال </a:t>
            </a:r>
            <a:r>
              <a:rPr lang="ar-SA" dirty="0" err="1" smtClean="0"/>
              <a:t>توك</a:t>
            </a:r>
            <a:r>
              <a:rPr lang="ar-SA" dirty="0" smtClean="0"/>
              <a:t> وغيرها.</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المواقع </a:t>
            </a:r>
            <a:r>
              <a:rPr lang="ar-SA" dirty="0" smtClean="0"/>
              <a:t>الإلكترونية التي تضع استمارات استبيان </a:t>
            </a:r>
            <a:r>
              <a:rPr lang="ar-SA" dirty="0" smtClean="0"/>
              <a:t>إلكترونية وذلك لغرض استطلاعات الرأي أو الاستفتاءات أو إجراء البحوث والدراسات العلمية. وخشية من عملية تكرار ملء الاستمارة فإن هناك تقنيات عالية لا تسمح بتكرار ملء الاستمارة مرة أخرى إلا من جهاز حاسب آخر أو خط اشتراك آخر.</a:t>
            </a:r>
          </a:p>
          <a:p>
            <a:r>
              <a:rPr lang="ar-SA" dirty="0" smtClean="0"/>
              <a:t>- المواقع الخدمية الخاصة مثل المواقع الحكومية والتعليمية والدينية</a:t>
            </a:r>
            <a:r>
              <a:rPr lang="ar-SA" dirty="0" smtClean="0"/>
              <a:t>.</a:t>
            </a:r>
            <a:endParaRPr lang="ar-SA"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 المكتبات الإلكترونية المتوفرة على الشبكة. والتي تسمح للباحث أن يقلب صفحات كتب وبحوث ومقالات عديدة والبحث عن موضوع معين أو مؤلف معين.</a:t>
            </a:r>
          </a:p>
          <a:p>
            <a:r>
              <a:rPr lang="ar-SA" dirty="0" smtClean="0"/>
              <a:t>- المنتديات الإلكترونية وهي مواقع تبادل الآراء والأفكار لأعداد من مرتادي الشبكة تجمعهم خصائص مشتركة، مثل فئات الشباب أو اهتمامات مشتركة مثل الرياضة. ويتم الانضمام لهؤلاء وفق فتح حساب مجاني عادة يحصل من خلاله المشترك على كلمة مرور ولقب مميز.</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فرصة الاحتكاك والمعايشة للمجتمعات (الافتراضية) من خلال هذه الأنواع من البرامج التي توفر فرصا للوصول إلى مجتمعات ذات خواص مشتركة وفقا للمهنة أو النوع أو الفئات العمرية أو الهواية وغيرها. وبهذا فهي توفر قاعدة بيانات كبيرة ومهمة، وأرضية جيدة للعديد من البحوث والاستطلاعات. وهذا يعني إمكانية وسهولة استهداف مثل تلك الفئات والاطلاع المباشر على مختلف القضايا التي تطرحها أو المشاكل التي تعانيها أو التوجهات التي تسير نحوها وهكذا.</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إن طبيعة هذه المجتمعات من ناحية التقائها والأهداف التي تجمعها والغايات التي تهدف إليها، تجري عبر شبكة الإنترنت العالمية. وبإمكان الشخص أن يلتقي أناسا من مختلف بلدان العالم وهو يجلس في بيته خلف جهاز الحاسب الذي يملكه، مما يتيح له حرية الحركة والطرح والتعبير عما يجول في نفسه بحرية تامة بعيدا عن العوائق التي تفرضها القيود الاجتماعية والثقافية والسياسية المختلفة. وبهذا فهو يعطي نسبة كبيرة من المصداقية لبيانات البحث التي يتم تحصيلها.</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ومن الدراسات الرائدة في استخدام هذه التقنيات دراسة (فيليب </a:t>
            </a:r>
            <a:r>
              <a:rPr lang="ar-SA" dirty="0" err="1" smtClean="0"/>
              <a:t>كورزني</a:t>
            </a:r>
            <a:r>
              <a:rPr lang="ar-SA" dirty="0" smtClean="0"/>
              <a:t>) التسوق والاتصال للآسيويين </a:t>
            </a:r>
            <a:r>
              <a:rPr lang="ar-SA" dirty="0" err="1" smtClean="0"/>
              <a:t>والهسبانك</a:t>
            </a:r>
            <a:r>
              <a:rPr lang="ar-SA" dirty="0" smtClean="0"/>
              <a:t>. وكان الغرض الرئيسي الذي تقوم عليه هذه الدراسة هو تقديم نتائج مسح بالبريد الإلكتروني أجري مع الأمريكان </a:t>
            </a:r>
            <a:r>
              <a:rPr lang="ar-SA" dirty="0" err="1" smtClean="0"/>
              <a:t>الهسبانك</a:t>
            </a:r>
            <a:r>
              <a:rPr lang="ar-SA" dirty="0" smtClean="0"/>
              <a:t> بهدف فهم العناصر الرئيسية التي يتبنونها في سبيل الاندماج مع الثقافة الأمريكية. وتم مراسلة حوالي 3000 مستجوب عبر البريد الإلكتروني ممن يحملون الألقاب </a:t>
            </a:r>
            <a:r>
              <a:rPr lang="ar-SA" dirty="0" err="1" smtClean="0"/>
              <a:t>الهسبانكية</a:t>
            </a:r>
            <a:r>
              <a:rPr lang="ar-SA" dirty="0" smtClean="0"/>
              <a:t> المدرجة في 11 دليل على شبكة الإنترنت. </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عيوب استخدام هذه التقنيات:</a:t>
            </a:r>
            <a:endParaRPr lang="ar-SA" dirty="0"/>
          </a:p>
        </p:txBody>
      </p:sp>
      <p:sp>
        <p:nvSpPr>
          <p:cNvPr id="3" name="عنصر نائب للمحتوى 2"/>
          <p:cNvSpPr>
            <a:spLocks noGrp="1"/>
          </p:cNvSpPr>
          <p:nvPr>
            <p:ph idx="1"/>
          </p:nvPr>
        </p:nvSpPr>
        <p:spPr/>
        <p:txBody>
          <a:bodyPr/>
          <a:lstStyle/>
          <a:p>
            <a:r>
              <a:rPr lang="ar-SA" dirty="0" smtClean="0"/>
              <a:t>- وقد أبرزت هذه الدراسة الرائدة بعض العيوب في استخدام مثل هذه التقنيات في البحث العلمي. حيث حصل الباحث على استجابة 310 ردا فقط من أصل 3000 مستجوب. وكان حوالي 120 منها غير صالح لأنها أتت من أفراد يعيشون خارج الولايات المتحدة أو كانت غير مكتملة أو من أفراد ذكروا أنهم ليسوا من </a:t>
            </a:r>
            <a:r>
              <a:rPr lang="ar-SA" dirty="0" err="1" smtClean="0"/>
              <a:t>الهسبانك</a:t>
            </a:r>
            <a:r>
              <a:rPr lang="ar-SA" dirty="0" smtClean="0"/>
              <a:t>.</a:t>
            </a:r>
          </a:p>
          <a:p>
            <a:r>
              <a:rPr lang="ar-SA" dirty="0" smtClean="0"/>
              <a:t>- ومن المحاذير الأخرى أن نكون دقيقين وحذرين لاحتمالات الكذب أو التزييف التي تحدث أحيانا لسبب أو لآخر والتي يكون مردها الأساسي خوف المبحوث من أن تكتشف هويته إذا ما كان يصرح بأمور يحرص على إخفائها.</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 كما أن هناك احتمالات لإمكانية اختراق شبكة المعلومات أو الموقع وخرق سرية المعلومات، أو حدوث اعتداء عبر إرسال الفيروسات التي تعطل أجهزة الحاسب الآلي للمستلمين أو تخوف بعض المبحوثين من ذلك.</a:t>
            </a:r>
          </a:p>
          <a:p>
            <a:r>
              <a:rPr lang="ar-SA" dirty="0" smtClean="0"/>
              <a:t>- وهناك إمكانية كبيرة أيضا للتضليل وانتحال الصفة، لذا يتوجب الحذر والتقصي من بعض المعلومات والأشخاص قبل التعامل معهم.</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rtl="1" eaLnBrk="1" hangingPunct="1"/>
            <a:r>
              <a:rPr lang="ar-SA" dirty="0" smtClean="0">
                <a:cs typeface="Arial" pitchFamily="34" charset="0"/>
              </a:rPr>
              <a:t>محركات البحث والبحث العلمي:</a:t>
            </a:r>
          </a:p>
        </p:txBody>
      </p:sp>
      <p:sp>
        <p:nvSpPr>
          <p:cNvPr id="3" name="عنصر نائب للمحتوى 2"/>
          <p:cNvSpPr>
            <a:spLocks noGrp="1"/>
          </p:cNvSpPr>
          <p:nvPr>
            <p:ph idx="1"/>
          </p:nvPr>
        </p:nvSpPr>
        <p:spPr/>
        <p:txBody>
          <a:bodyPr/>
          <a:lstStyle/>
          <a:p>
            <a:r>
              <a:rPr lang="ar-SA" dirty="0" smtClean="0"/>
              <a:t>محركات البحث هي عبارة عن برامج على الشبكة العالمية تعمل بمثابة دليل مكتبة يستطيع أن يعطيك الإجابة السريعة على العنوان الذي تبحث عنه من خلال كتابة كلمة أو عدة كلمات </a:t>
            </a:r>
            <a:r>
              <a:rPr lang="ar-SA" dirty="0" err="1" smtClean="0"/>
              <a:t>مفتاحية</a:t>
            </a:r>
            <a:r>
              <a:rPr lang="ar-SA" dirty="0" smtClean="0"/>
              <a:t> لهذا الموضوع من ناحية احتمال </a:t>
            </a:r>
            <a:r>
              <a:rPr lang="ar-SA" dirty="0" smtClean="0"/>
              <a:t>كونه موجودا أم لا وإذا كان العنوان موجودا فسوف يعطيك تفاصيله. ومن محركات البحث المتخصصة في البحث العلمي ذلك الذي أطلقته شركة </a:t>
            </a:r>
            <a:r>
              <a:rPr lang="ar-SA" dirty="0" err="1" smtClean="0"/>
              <a:t>جوجول</a:t>
            </a:r>
            <a:r>
              <a:rPr lang="ar-SA" dirty="0" smtClean="0"/>
              <a:t> ويحتوي فقط على مقالات علمية وأبحاثا </a:t>
            </a:r>
          </a:p>
          <a:p>
            <a:pPr algn="l"/>
            <a:r>
              <a:rPr lang="en-US" dirty="0" smtClean="0"/>
              <a:t>http://www.scholar.google.com</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وللحصول على نتائج أفضل من عملية البحث من خلال محركات البحث، توجد مجموعة توصيات من أهمها:</a:t>
            </a:r>
          </a:p>
          <a:p>
            <a:r>
              <a:rPr lang="ar-SA" dirty="0" smtClean="0"/>
              <a:t>1- من المفيد أولا أن تتعرف على محرك البحث والتقنيات المستخدمة في هذا المحرك من أجل توظيفها في عملية البحث.</a:t>
            </a:r>
          </a:p>
          <a:p>
            <a:r>
              <a:rPr lang="ar-SA" dirty="0" smtClean="0"/>
              <a:t>2- حدد ما تريد من الإنترنت في شكل دقيق (موضوع محدد أو مواقع محددة).</a:t>
            </a:r>
          </a:p>
          <a:p>
            <a:r>
              <a:rPr lang="ar-SA" dirty="0" smtClean="0"/>
              <a:t>3- حاول أن تستخدم كلمات دقيقة ومباشرة للموضوع الذي تريد البحث عنه.</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لا تكتفي بطريقة واحدة في إدخال كلمة البحث، حاول في عديد من المترادفات والصيغ لكلمات البحث.</a:t>
            </a:r>
          </a:p>
          <a:p>
            <a:r>
              <a:rPr lang="ar-SA" dirty="0" smtClean="0"/>
              <a:t>5- لدى البحث عن المفاهيم المجردة استخدم صيغة المفرد ولدى البحث عن الأشياء المحسوسة أو الأشخاص والجماعات استخدم صيغة الجمع.</a:t>
            </a:r>
          </a:p>
          <a:p>
            <a:r>
              <a:rPr lang="ar-SA" dirty="0" smtClean="0"/>
              <a:t>6- لا تستخدم العبارات العامة وكثيرة الاستخدام مثل حروف الجر والعطف.</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7- كن على إلمام بالموضوع الذي تبحث عنه وبتداخلاته مع الموضوعات الأخرى.</a:t>
            </a:r>
          </a:p>
          <a:p>
            <a:r>
              <a:rPr lang="ar-SA" dirty="0" smtClean="0"/>
              <a:t>8- لدى عدم اقتناعك بنتائج بحثك استخدم البحث المتقدم الذي تتيحه معظم محركات البحث العربية والعالمية.</a:t>
            </a:r>
          </a:p>
          <a:p>
            <a:r>
              <a:rPr lang="ar-SA" dirty="0" smtClean="0"/>
              <a:t>9- إذا كنت تبحث عن موضوع محدد حاول أن تتعرف على محركات البحث المتخصصة مثل محرك بحث خاص بالطب أو الاقتصاد.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10- إذا لم تكن مرتاحا من نتائج بحث ما، حاول استخدام محرك بحث آخر أو استخدام محرك بحث يجمع عددا من محركات البحث.</a:t>
            </a:r>
          </a:p>
          <a:p>
            <a:r>
              <a:rPr lang="ar-SA" dirty="0" smtClean="0"/>
              <a:t>11- من أجل الحصول على معلومات دقيقة حاول أن تستخدم الأدلة الموضوعية بدلا من محركات البحث.</a:t>
            </a:r>
          </a:p>
          <a:p>
            <a:r>
              <a:rPr lang="ar-SA" dirty="0" smtClean="0"/>
              <a:t>12- إذا كان عدد المواقع المسترجعة صغيرا حاول أن توسع مجال أو نطاق البحث عن طريق استخدام عبارات أكثر شمولا من العبارة التي أدخلتها وحصلت على نتائج قليلة.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lvl="0" rtl="1" eaLnBrk="1" hangingPunct="1"/>
            <a:r>
              <a:rPr lang="ar-SA" dirty="0" smtClean="0">
                <a:cs typeface="Arial" pitchFamily="34" charset="0"/>
              </a:rPr>
              <a:t>عملية التوثيق في البحث الإلكتروني:</a:t>
            </a:r>
          </a:p>
        </p:txBody>
      </p:sp>
      <p:sp>
        <p:nvSpPr>
          <p:cNvPr id="3" name="عنصر نائب للمحتوى 2"/>
          <p:cNvSpPr>
            <a:spLocks noGrp="1"/>
          </p:cNvSpPr>
          <p:nvPr>
            <p:ph idx="1"/>
          </p:nvPr>
        </p:nvSpPr>
        <p:spPr/>
        <p:txBody>
          <a:bodyPr/>
          <a:lstStyle/>
          <a:p>
            <a:r>
              <a:rPr lang="ar-SA" dirty="0" smtClean="0"/>
              <a:t>تتم عملية التوثيق بالإشارة إلى الرابط كاملا وذلك باستنساخه مباشرة كطريقة سريعة للتوثيق، مع ذكر اسم الموقع إن كان مشهورا كأن يكون موقع مجلة أو جريدة أو تابعا لمنظمة أو مؤسسة ما، مع ذكر تاريخ النشر وذلك لأن بعض المواقع تعمد إلى حذف ما نشرت بعد فترة بسبب ضيق المساحة التي تحتجزها. ومثال ذلك:</a:t>
            </a:r>
          </a:p>
          <a:p>
            <a:r>
              <a:rPr lang="ar-SA" dirty="0" smtClean="0"/>
              <a:t>الربيعي، فلاح، النظام التعليمي ومتطلبات سوق العمل في ليبيا، مجلة علوم إنسانية، 15 نوفمبر 2004.</a:t>
            </a:r>
          </a:p>
          <a:p>
            <a:pPr algn="l"/>
            <a:r>
              <a:rPr lang="en-US" dirty="0" smtClean="0">
                <a:hlinkClick r:id="rId2"/>
              </a:rPr>
              <a:t>http://www.ulum.nl/a151.htm</a:t>
            </a:r>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dirty="0" smtClean="0">
                <a:cs typeface="Arial" pitchFamily="34" charset="0"/>
              </a:rPr>
              <a:t>الانترنت والبحث العلمي: استنتاجات وتوصيات:</a:t>
            </a:r>
            <a:endParaRPr lang="ar-SA" dirty="0"/>
          </a:p>
        </p:txBody>
      </p:sp>
      <p:sp>
        <p:nvSpPr>
          <p:cNvPr id="3" name="عنصر نائب للمحتوى 2"/>
          <p:cNvSpPr>
            <a:spLocks noGrp="1"/>
          </p:cNvSpPr>
          <p:nvPr>
            <p:ph idx="1"/>
          </p:nvPr>
        </p:nvSpPr>
        <p:spPr/>
        <p:txBody>
          <a:bodyPr/>
          <a:lstStyle/>
          <a:p>
            <a:r>
              <a:rPr lang="ar-SA" dirty="0" smtClean="0"/>
              <a:t>1- مازال البحث العلمي عموما، ودور الإنترنت فيه خصوصا، في وطننا العربي يعاني من أزمة طاحنة وتخلف حضاري واضح.</a:t>
            </a:r>
          </a:p>
          <a:p>
            <a:r>
              <a:rPr lang="ar-SA" dirty="0" smtClean="0"/>
              <a:t>2- مسألة التوثيق العلمي ودقة المعلومات عبر شبكة الإنترنت قضية يجب الالتفات إليها ومحاولة إيجاد السبل لحلها في أسرع وقت ممكن، وهو الدور الذي على الجامعات ومراكز الأبحاث والمؤسسات العلمية القيام به، وهي المنوط بها دراسته وتقديم الحلول له. ويمكن أن تقوم هذه الجهات بالتعاون فيما بينها لعمل مسابقات أبحاث للباحثين حول كيفية حل هذه المشكلة وإقامة مؤتمرات علمية تجمع المتخصصين لوضع استراتيجيات العلاج.</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هناك ضرورة لوضع ميثاق علمي ونظام وإجراءات لمواقع الإنترنت، ومن ثم منح المواقع التي تطبق الميثاق والنظام والإجراءات أن تنال شهادة بعلميتها واعتمادها على المستوى الأكاديمي، فيما يمكن أن يعرف </a:t>
            </a:r>
            <a:r>
              <a:rPr lang="ar-SA" dirty="0" err="1" smtClean="0"/>
              <a:t>بالأيزو</a:t>
            </a:r>
            <a:r>
              <a:rPr lang="ar-SA" dirty="0" smtClean="0"/>
              <a:t> الأكاديمي الذي يتم من خلاله اعتماد الجامعات ومراكز الأبحاث والمؤسسات العلمية لمواقع الإنترنت التي حازت الشهادة كمصدر علمي موثق ومعترف به.</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ينبغي على المؤسسات والجهات ومراكز المعلومات غير الحكومية أن تشارك بشكل أكبر في دعم البحث العلمي عموما والبحث العلمي على شبكة الإنترنت على وجه الخصوص.</a:t>
            </a:r>
          </a:p>
          <a:p>
            <a:r>
              <a:rPr lang="ar-SA" dirty="0" smtClean="0"/>
              <a:t>5- يجب العمل على إنشاء مواقع وقواعد بيانات باللغة العربية مبنية على أسس علمية كي يتسنى للباحثين تحقيق أكبر قدر من الاستفادة من تلك الشبكة.</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6- ضرورة إعادة تأهيل أساتذة الجامعات في مجال اللغات الأخرى غير العربية، وخاصة اللغة الإنجليزية، إضافة إلى زيادة جرعة التركيز في مناهج الجامعات على رفع مستوى اللغة عند الطلاب، واعتماد وجود لغة أخرى شرطا أساسيا للقبول في الدراسات العليا في معظم التخصصات.</a:t>
            </a:r>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7- الإنترنت ثورة وثروة معلوماتية، لها مميزاتها المبدعة، غير أنها تحوي العديد من العقبات، ونجاحنا في استخدامها بشكل علمي صحيح يعتمد على عدة عوامل نحتاج إلى تأصيلها في مدارسنا ومؤسساتنا التعليمية، وتعليمها لأجيالنا، ومن هذه العوامل:</a:t>
            </a:r>
          </a:p>
          <a:p>
            <a:r>
              <a:rPr lang="ar-SA" dirty="0" smtClean="0"/>
              <a:t>- نشر ثقافة الإنترنت بين أولادنا بكافة مراحلهم التعليمية بدءا من الابتدائية.</a:t>
            </a:r>
          </a:p>
          <a:p>
            <a:r>
              <a:rPr lang="ar-SA" dirty="0" smtClean="0"/>
              <a:t>- توفير الأماكن المجهزة بالتجهيزات اللازمة في المدارس والمكتبات العامة وتفعيل دورها.</a:t>
            </a:r>
          </a:p>
          <a:p>
            <a:pPr>
              <a:buFont typeface="Arial" pitchFamily="34" charset="0"/>
              <a:buChar char="•"/>
            </a:pP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قيام وزارات التربية والتعليم بوضع الخطط لتفعيل دور الاستفادة من الإنترنت في المؤسسات التعليمية، ومتابعة تنفيذ هذه الخطط.</a:t>
            </a:r>
          </a:p>
          <a:p>
            <a:r>
              <a:rPr lang="ar-SA" dirty="0" smtClean="0"/>
              <a:t>- وضع برنامج خاص لتدريب المعلمين على الإنترنت تمهيدا لاستخدامها كأداة في التعليم.</a:t>
            </a:r>
          </a:p>
          <a:p>
            <a:r>
              <a:rPr lang="ar-SA" dirty="0" smtClean="0"/>
              <a:t>- دعم المدارس التي تستخدم فيها الإنترنت في كافة أشكال العملية التعليمية بالإضافة إلى تحفيز المعلمين الذين يفعلون دور الإنترنت في العملية التربوية، وتكريم الطلبة المستخدمين للإنترنت في البحوث العلمية.</a:t>
            </a:r>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2771</TotalTime>
  <Words>1471</Words>
  <Application>Microsoft Office PowerPoint</Application>
  <PresentationFormat>A4 Paper (210x297 mm)‎</PresentationFormat>
  <Paragraphs>62</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المحاضرة الرابعة عشرة</vt:lpstr>
      <vt:lpstr>النقاط الأساسية:</vt:lpstr>
      <vt:lpstr>الأساليب الحديثة لجمع والحصول على المعلومات:</vt:lpstr>
      <vt:lpstr>الشريحة 5</vt:lpstr>
      <vt:lpstr>الشريحة 6</vt:lpstr>
      <vt:lpstr>الشريحة 7</vt:lpstr>
      <vt:lpstr>الشريحة 8</vt:lpstr>
      <vt:lpstr>الشريحة 9</vt:lpstr>
      <vt:lpstr>الشريحة 10</vt:lpstr>
      <vt:lpstr>عيوب استخدام هذه التقنيات:</vt:lpstr>
      <vt:lpstr>الشريحة 12</vt:lpstr>
      <vt:lpstr>محركات البحث والبحث العلمي:</vt:lpstr>
      <vt:lpstr>الشريحة 14</vt:lpstr>
      <vt:lpstr>الشريحة 15</vt:lpstr>
      <vt:lpstr>الشريحة 16</vt:lpstr>
      <vt:lpstr>الشريحة 17</vt:lpstr>
      <vt:lpstr>عملية التوثيق في البحث الإلكتروني:</vt:lpstr>
      <vt:lpstr>الانترنت والبحث العلمي: استنتاجات وتوصيات:</vt:lpstr>
      <vt:lpstr>الشريحة 20</vt:lpstr>
      <vt:lpstr>الشريحة 21</vt:lpstr>
      <vt:lpstr>الشريحة 22</vt:lpstr>
      <vt:lpstr>الشريحة 23</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286</cp:revision>
  <dcterms:created xsi:type="dcterms:W3CDTF">2009-10-14T19:14:34Z</dcterms:created>
  <dcterms:modified xsi:type="dcterms:W3CDTF">2011-11-23T09:09:36Z</dcterms:modified>
</cp:coreProperties>
</file>