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259" r:id="rId5"/>
    <p:sldId id="307" r:id="rId6"/>
    <p:sldId id="308" r:id="rId7"/>
    <p:sldId id="287" r:id="rId8"/>
    <p:sldId id="309" r:id="rId9"/>
    <p:sldId id="310" r:id="rId10"/>
    <p:sldId id="311" r:id="rId11"/>
    <p:sldId id="312" r:id="rId12"/>
    <p:sldId id="313" r:id="rId13"/>
    <p:sldId id="314" r:id="rId14"/>
    <p:sldId id="315"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0000"/>
    <a:srgbClr val="009900"/>
    <a:srgbClr val="709256"/>
    <a:srgbClr val="AD9968"/>
    <a:srgbClr val="3B84AF"/>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70" d="100"/>
          <a:sy n="70" d="100"/>
        </p:scale>
        <p:origin x="-270" y="4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184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2/7/2012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6781800" y="6290846"/>
            <a:ext cx="1981200" cy="338554"/>
          </a:xfrm>
          <a:prstGeom prst="rect">
            <a:avLst/>
          </a:prstGeom>
        </p:spPr>
        <p:txBody>
          <a:bodyPr wrap="squar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فيصل2012 </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gif"/><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الانترنت والاتصالات </a:t>
            </a:r>
          </a:p>
          <a:p>
            <a:pPr algn="ctr"/>
            <a:r>
              <a:rPr lang="en-US" sz="2800" b="1" dirty="0" smtClean="0">
                <a:solidFill>
                  <a:srgbClr val="7F7F7F"/>
                </a:solidFill>
                <a:latin typeface="Calibri" pitchFamily="34" charset="0"/>
                <a:cs typeface="Times New Roman" pitchFamily="18" charset="0"/>
              </a:rPr>
              <a:t>Internet &amp; Communication </a:t>
            </a:r>
            <a:endParaRPr lang="en-US" sz="2800" b="1" dirty="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أ. عـــــادل عبداللطيف </a:t>
            </a:r>
            <a:endParaRPr lang="ar-SA" sz="26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FF0000"/>
                </a:solidFill>
                <a:latin typeface="Monotype Koufi" pitchFamily="2" charset="-78"/>
                <a:ea typeface="Monotype Koufi" pitchFamily="2" charset="-78"/>
                <a:cs typeface="Monotype Koufi" pitchFamily="2" charset="-78"/>
              </a:rPr>
              <a:t>المحاضرة</a:t>
            </a:r>
            <a:r>
              <a:rPr lang="ar-SA" b="1" dirty="0" smtClean="0">
                <a:solidFill>
                  <a:srgbClr val="FF0000"/>
                </a:solidFill>
                <a:latin typeface="Monotype Koufi" pitchFamily="2" charset="-78"/>
                <a:ea typeface="Monotype Koufi" pitchFamily="2" charset="-78"/>
                <a:cs typeface="Monotype Koufi" pitchFamily="2" charset="-78"/>
              </a:rPr>
              <a:t> الأولى</a:t>
            </a:r>
            <a:endParaRPr lang="en-US" spc="-150" dirty="0" smtClean="0">
              <a:solidFill>
                <a:srgbClr val="376092"/>
              </a:solidFill>
              <a:latin typeface="ae_AlMateen" pitchFamily="2" charset="-78"/>
              <a:ea typeface="Monotype Koufi" pitchFamily="2" charset="-78"/>
              <a:cs typeface="Monotype Koufi" pitchFamily="2" charset="-78"/>
            </a:endParaRPr>
          </a:p>
        </p:txBody>
      </p:sp>
      <p:sp>
        <p:nvSpPr>
          <p:cNvPr id="4" name="Rectangle 3"/>
          <p:cNvSpPr/>
          <p:nvPr/>
        </p:nvSpPr>
        <p:spPr>
          <a:xfrm>
            <a:off x="1600200" y="3886200"/>
            <a:ext cx="6781800" cy="1323439"/>
          </a:xfrm>
          <a:prstGeom prst="rect">
            <a:avLst/>
          </a:prstGeom>
        </p:spPr>
        <p:txBody>
          <a:bodyPr wrap="square">
            <a:spAutoFit/>
          </a:bodyPr>
          <a:lstStyle/>
          <a:p>
            <a:pPr algn="ctr" fontAlgn="auto">
              <a:spcAft>
                <a:spcPts val="0"/>
              </a:spcAft>
              <a:defRPr/>
            </a:pPr>
            <a:r>
              <a:rPr lang="ar-SA" sz="4000" b="1" spc="50" dirty="0" smtClean="0">
                <a:ln w="11430"/>
                <a:solidFill>
                  <a:srgbClr val="FF0000"/>
                </a:solidFill>
                <a:effectLst>
                  <a:outerShdw blurRad="76200" dist="50800" dir="5400000" algn="tl" rotWithShape="0">
                    <a:srgbClr val="000000">
                      <a:alpha val="65000"/>
                    </a:srgbClr>
                  </a:outerShdw>
                </a:effectLst>
              </a:rPr>
              <a:t>الفصل الأول:مدخل الى شبكة الانترنت</a:t>
            </a:r>
            <a:endParaRPr lang="en-US" sz="4000" b="1" spc="50" dirty="0" smtClean="0">
              <a:ln w="11430"/>
              <a:solidFill>
                <a:srgbClr val="FF0000"/>
              </a:solidFill>
              <a:effectLst>
                <a:outerShdw blurRad="76200" dist="50800" dir="5400000" algn="tl" rotWithShape="0">
                  <a:srgbClr val="000000">
                    <a:alpha val="65000"/>
                  </a:srgbClr>
                </a:outerShdw>
              </a:effectLst>
            </a:endParaRPr>
          </a:p>
          <a:p>
            <a:pPr algn="ctr" eaLnBrk="1" fontAlgn="auto" hangingPunct="1">
              <a:spcAft>
                <a:spcPts val="0"/>
              </a:spcAft>
              <a:defRPr/>
            </a:pPr>
            <a:r>
              <a:rPr lang="en-US" sz="4000" b="1" i="1" spc="50" dirty="0" smtClean="0">
                <a:ln w="11430"/>
                <a:solidFill>
                  <a:srgbClr val="FF0000"/>
                </a:solidFill>
                <a:effectLst>
                  <a:outerShdw blurRad="76200" dist="50800" dir="5400000" algn="tl" rotWithShape="0">
                    <a:srgbClr val="000000">
                      <a:alpha val="65000"/>
                    </a:srgbClr>
                  </a:outerShdw>
                </a:effectLst>
                <a:latin typeface="Times New Roman" pitchFamily="18" charset="0"/>
                <a:cs typeface="Times New Roman" pitchFamily="18" charset="0"/>
              </a:rPr>
              <a:t>Introduction to Internet</a:t>
            </a:r>
            <a:endParaRPr lang="en-US" sz="4000" b="1" i="1" dirty="0" smtClean="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eaLnBrk="1" hangingPunct="1">
              <a:defRPr/>
            </a:pPr>
            <a:r>
              <a:rPr lang="ar-SA" b="1" dirty="0" smtClean="0">
                <a:solidFill>
                  <a:srgbClr val="FF0000"/>
                </a:solidFill>
                <a:effectLst>
                  <a:outerShdw blurRad="38100" dist="38100" dir="2700000" algn="tl">
                    <a:srgbClr val="000000">
                      <a:alpha val="43137"/>
                    </a:srgbClr>
                  </a:outerShdw>
                </a:effectLst>
                <a:cs typeface="Arial" pitchFamily="34" charset="0"/>
              </a:rPr>
              <a:t>عناصر المحاضرة</a:t>
            </a:r>
            <a:endParaRPr lang="en-US" b="1" dirty="0">
              <a:solidFill>
                <a:srgbClr val="FF0000"/>
              </a:solidFill>
              <a:effectLst>
                <a:outerShdw blurRad="38100" dist="38100" dir="2700000" algn="tl">
                  <a:srgbClr val="000000">
                    <a:alpha val="43137"/>
                  </a:srgbClr>
                </a:outerShdw>
              </a:effectLst>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11" name="مربع نص 10"/>
          <p:cNvSpPr txBox="1"/>
          <p:nvPr/>
        </p:nvSpPr>
        <p:spPr>
          <a:xfrm>
            <a:off x="685800" y="1905000"/>
            <a:ext cx="8763000" cy="830997"/>
          </a:xfrm>
          <a:prstGeom prst="rect">
            <a:avLst/>
          </a:prstGeom>
          <a:noFill/>
        </p:spPr>
        <p:txBody>
          <a:bodyPr wrap="square" rtlCol="1">
            <a:spAutoFit/>
          </a:bodyPr>
          <a:lstStyle/>
          <a:p>
            <a:r>
              <a:rPr lang="ar-SA" sz="2400" b="1" dirty="0" smtClean="0"/>
              <a:t>1- الشبكة الحاسوبية : تعريفها ، اهميتها ، مكوناتها، وانواعها . </a:t>
            </a:r>
          </a:p>
          <a:p>
            <a:endParaRPr lang="ar-SA" sz="24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ox(in)">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مقدمــــــــــــة </a:t>
            </a: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a:t>
            </a:r>
            <a:endPar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8" name="Content Placeholder 2"/>
          <p:cNvSpPr>
            <a:spLocks noGrp="1"/>
          </p:cNvSpPr>
          <p:nvPr>
            <p:ph idx="1"/>
          </p:nvPr>
        </p:nvSpPr>
        <p:spPr>
          <a:xfrm>
            <a:off x="381000" y="1570037"/>
            <a:ext cx="9220200" cy="4525963"/>
          </a:xfrm>
        </p:spPr>
        <p:txBody>
          <a:bodyPr rtlCol="1">
            <a:noAutofit/>
          </a:bodyPr>
          <a:lstStyle/>
          <a:p>
            <a:pPr algn="just" rtl="1" eaLnBrk="1" fontAlgn="auto" hangingPunct="1">
              <a:lnSpc>
                <a:spcPct val="150000"/>
              </a:lnSpc>
              <a:spcAft>
                <a:spcPts val="0"/>
              </a:spcAft>
              <a:buFont typeface="Arial" pitchFamily="34" charset="0"/>
              <a:buChar char="•"/>
              <a:defRPr/>
            </a:pPr>
            <a:r>
              <a:rPr lang="ar-SA" sz="1800" dirty="0" smtClean="0"/>
              <a:t>هل تريد أن تتواصل مع أصدقائك وأقاربك حول العالم وأنت في مكانك ؟ هل ترغب في إقامة علاقة صداقة ضمن الإطار الشرعي مع ملايين الأشخاص دون الحاجة إلى السفر أو التنقل بين المدن ؟ هل أحببت يوماً أن تكمل دراستك من بعد انقطاع دون أن يؤثر ذلك على مجال عملك ؟ أو هل احتجت يوما </a:t>
            </a:r>
            <a:r>
              <a:rPr lang="ar-SA" sz="1800" dirty="0" err="1" smtClean="0"/>
              <a:t>الى</a:t>
            </a:r>
            <a:r>
              <a:rPr lang="ar-SA" sz="1800" dirty="0" smtClean="0"/>
              <a:t> سلعة معينة ولم تجدها في بلدك ورغبت بشرائها من بلدان اخرى ؟  أو هل احتجت يوما إلى انجاز بعض المعاملات الحكومية أو انجاز بعض المهام الوظيفية وأنت في بيتك ؟ </a:t>
            </a:r>
            <a:r>
              <a:rPr lang="ar-SA" sz="1800" dirty="0" err="1" smtClean="0"/>
              <a:t>دعني</a:t>
            </a:r>
            <a:r>
              <a:rPr lang="ar-SA" sz="1800" dirty="0" smtClean="0"/>
              <a:t> أقول لك عزيزي الطالب انه أصبح بإمكانك أن تقوم بذلك وأكثر من خلال استخدام خط المعلومات السريع شبكة الانترنت .  </a:t>
            </a:r>
          </a:p>
          <a:p>
            <a:pPr algn="just" rtl="1" eaLnBrk="1" fontAlgn="auto" hangingPunct="1">
              <a:lnSpc>
                <a:spcPct val="150000"/>
              </a:lnSpc>
              <a:spcAft>
                <a:spcPts val="0"/>
              </a:spcAft>
              <a:buFont typeface="Arial" pitchFamily="34" charset="0"/>
              <a:buChar char="•"/>
              <a:defRPr/>
            </a:pPr>
            <a:r>
              <a:rPr lang="ar-SA" sz="1800" dirty="0" smtClean="0"/>
              <a:t>تعد شبكة الانترنت من أكثر وأهم  </a:t>
            </a:r>
            <a:r>
              <a:rPr lang="ar-SA" sz="1800" dirty="0" err="1" smtClean="0"/>
              <a:t>التعابير</a:t>
            </a:r>
            <a:r>
              <a:rPr lang="ar-SA" sz="1800" dirty="0" smtClean="0"/>
              <a:t> شيوعاً في عصرنا الحالي لما لها من خدمات ومنافع متعددة ومتفاوتة . وأصبحت من الضروريات الحتمية عند العديد من الأشخاص أو الجهات ، لذلك فإنك تلاحظ انه لا يوجد مكان تقريبا يخلو من وجود شبكة الانترنت سواء في الجامعات ، المدارس ، المستشفيات ، الدوائر الحكومية ، المقاهي وحتى المنازل بحيث  تعد هذه الشبكة بمثابة العالم الافتراضي (</a:t>
            </a:r>
            <a:r>
              <a:rPr lang="en-US" sz="1800" dirty="0" smtClean="0"/>
              <a:t>Virtual World </a:t>
            </a:r>
            <a:r>
              <a:rPr lang="ar-SA" sz="1800" dirty="0" smtClean="0"/>
              <a:t>) الذي لا حدود له إذ يمكنك ان تجد في </a:t>
            </a:r>
            <a:r>
              <a:rPr lang="ar-SA" sz="1800" dirty="0" smtClean="0"/>
              <a:t>هذا </a:t>
            </a:r>
            <a:r>
              <a:rPr lang="ar-SA" sz="1800" dirty="0" smtClean="0"/>
              <a:t>العالم  كل ما تحتاج اليه من ابحاث وبرامج ومعلومات وخدمات متنوعة .....الخ .</a:t>
            </a:r>
            <a:endParaRPr lang="ar-JO"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checkerboard(across)">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checkerboard(across)">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مقدمــــــــــــة </a:t>
            </a: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a:t>
            </a:r>
            <a:endPar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8" name="Content Placeholder 2"/>
          <p:cNvSpPr>
            <a:spLocks noGrp="1"/>
          </p:cNvSpPr>
          <p:nvPr>
            <p:ph idx="1"/>
          </p:nvPr>
        </p:nvSpPr>
        <p:spPr>
          <a:xfrm>
            <a:off x="457200" y="1570037"/>
            <a:ext cx="9144000" cy="4525963"/>
          </a:xfrm>
        </p:spPr>
        <p:txBody>
          <a:bodyPr rtlCol="1">
            <a:noAutofit/>
          </a:bodyPr>
          <a:lstStyle/>
          <a:p>
            <a:pPr marL="1588" indent="354013" algn="just" rtl="1" eaLnBrk="1" fontAlgn="auto" hangingPunct="1">
              <a:lnSpc>
                <a:spcPct val="150000"/>
              </a:lnSpc>
              <a:spcAft>
                <a:spcPts val="0"/>
              </a:spcAft>
              <a:buFont typeface="Arial" pitchFamily="34" charset="0"/>
              <a:buChar char="•"/>
              <a:defRPr/>
            </a:pPr>
            <a:r>
              <a:rPr lang="ar-SA" sz="1800" dirty="0" smtClean="0"/>
              <a:t>لقد عملت شبكة الانترنت على تغيير بعض مفاهيم هذا العصر ، فمن مدة قصيرة كنا نتكلم عن عصر الزراعة والصناعة والتجارة ، اما الان فنحن نتكلم عن عصر جديد ، عصر اصبحت تحديات الزمان والمكان لا قيمة لها ، عصر وصف بالسرعة والمعلوماتية  والرقمنة و المعرفة ، عصر اصبح العالم الكبير عبارة قرية صغيرة او غرفة صغير او حتى جهاز حاسب شخصي او اصغر من ذلك جهاز جوال .  </a:t>
            </a:r>
          </a:p>
          <a:p>
            <a:pPr marL="1588" indent="354013" algn="just" rtl="1" eaLnBrk="1" fontAlgn="auto" hangingPunct="1">
              <a:lnSpc>
                <a:spcPct val="150000"/>
              </a:lnSpc>
              <a:spcAft>
                <a:spcPts val="0"/>
              </a:spcAft>
              <a:defRPr/>
            </a:pPr>
            <a:endParaRPr lang="ar-SA" sz="1800" dirty="0" smtClean="0"/>
          </a:p>
          <a:p>
            <a:pPr marL="1588" indent="354013" algn="just" rtl="1" eaLnBrk="1" fontAlgn="auto" hangingPunct="1">
              <a:lnSpc>
                <a:spcPct val="150000"/>
              </a:lnSpc>
              <a:spcAft>
                <a:spcPts val="0"/>
              </a:spcAft>
              <a:buFont typeface="Arial" pitchFamily="34" charset="0"/>
              <a:buChar char="•"/>
              <a:defRPr/>
            </a:pPr>
            <a:r>
              <a:rPr lang="ar-SA" sz="1800" dirty="0" smtClean="0"/>
              <a:t>ساهمت شبكة الانترنت على تقليص الفجوة المعلوماتية والعلمية بين شعوب الأرض ، وذلك من خلال استخدامك لهذه الشبكة فإنك تستطيع ان تتجول في جميع دول العالم دون وجود حواجز حدودية او تأشيرات دخول لبعض الدول ، بالاضافة الى ذلك فإن شبكة الانترنت لا تخضع لسيطرة أي جهة موجودة في هذا العالم مما يتيح للمستخدم حرية التجول وطرح الاراء والافكار وغيرها وفي نفس الوقت يصعب فيها فرض أية قوانين او سيطرات من جهات حكومية او خاصة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checkerboard(across)">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checkerboard(across)">
                                      <p:cBhvr>
                                        <p:cTn id="12"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مقدمــــــــــــة </a:t>
            </a: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a:t>
            </a:r>
            <a:endPar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8" name="Content Placeholder 2"/>
          <p:cNvSpPr>
            <a:spLocks noGrp="1"/>
          </p:cNvSpPr>
          <p:nvPr>
            <p:ph idx="1"/>
          </p:nvPr>
        </p:nvSpPr>
        <p:spPr>
          <a:xfrm>
            <a:off x="457200" y="1570037"/>
            <a:ext cx="9144000" cy="4525963"/>
          </a:xfrm>
        </p:spPr>
        <p:txBody>
          <a:bodyPr rtlCol="1">
            <a:noAutofit/>
          </a:bodyPr>
          <a:lstStyle/>
          <a:p>
            <a:pPr marL="1588" indent="354013" algn="just" rtl="1" eaLnBrk="1" fontAlgn="auto" hangingPunct="1">
              <a:lnSpc>
                <a:spcPct val="150000"/>
              </a:lnSpc>
              <a:spcAft>
                <a:spcPts val="0"/>
              </a:spcAft>
              <a:buFont typeface="Arial" pitchFamily="34" charset="0"/>
              <a:buChar char="•"/>
              <a:defRPr/>
            </a:pPr>
            <a:r>
              <a:rPr lang="ar-SA" sz="1800" dirty="0" smtClean="0"/>
              <a:t>ونحن عزيزي الطالب نعد جزءاً لا يتجزأ من هذا العالم ، لذلك فمن الواجب عليك ان تواكب هذه التطورات وان تمتلك المعرفة الكافية حول كيفية استخدام هذه التكنولوجيا  وان تتعرف على اهم المصطلحات المتداولة في هذا العصر ، لان معيار العالم نحو الامية قد تغير اذ ان الأمي في هذا العصر هو من </a:t>
            </a:r>
            <a:r>
              <a:rPr lang="ar-SA" sz="1800" b="1" u="sng" dirty="0" smtClean="0">
                <a:solidFill>
                  <a:srgbClr val="FF0000"/>
                </a:solidFill>
              </a:rPr>
              <a:t>لا يستطيع ان يستخدم احدى ادوات تكنولوجيا المعلومات </a:t>
            </a:r>
            <a:r>
              <a:rPr lang="ar-SA" sz="1800" dirty="0" smtClean="0"/>
              <a:t>مثل جهاز الجوال او الحاسب او الانترنت . </a:t>
            </a:r>
            <a:endParaRPr lang="ar-SA" sz="1800" dirty="0" smtClean="0"/>
          </a:p>
          <a:p>
            <a:pPr marL="1588" indent="354013" algn="just" rtl="1" eaLnBrk="1" fontAlgn="auto" hangingPunct="1">
              <a:lnSpc>
                <a:spcPct val="150000"/>
              </a:lnSpc>
              <a:spcAft>
                <a:spcPts val="0"/>
              </a:spcAft>
              <a:defRPr/>
            </a:pPr>
            <a:endParaRPr lang="ar-SA" sz="1800" dirty="0" smtClean="0"/>
          </a:p>
          <a:p>
            <a:pPr marL="1588" indent="354013" algn="just" rtl="1" eaLnBrk="1" fontAlgn="auto" hangingPunct="1">
              <a:lnSpc>
                <a:spcPct val="150000"/>
              </a:lnSpc>
              <a:spcAft>
                <a:spcPts val="0"/>
              </a:spcAft>
              <a:buFont typeface="Arial" pitchFamily="34" charset="0"/>
              <a:buChar char="•"/>
              <a:defRPr/>
            </a:pPr>
            <a:r>
              <a:rPr lang="ar-SA" sz="1800" dirty="0" smtClean="0"/>
              <a:t>من هذا المنطلق فقد جاء هذا المقرر وغيره من مقررات الحاسب لكي يزيل الغموض عن هذه التكنولوجيا بأشكالها المختلفة ، وان تساعد الطالب على مواكبة التطورات والتغييرات الحاصلة في ذلك المجال . حيث تزداد الحاجة إلى معرفة هذه التكنولوجيا وكيفية التعامل معها عند طلبة العلم بشكل خاص .</a:t>
            </a:r>
            <a:endParaRPr lang="ar-JO"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checkerboard(across)">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checkerboard(across)">
                                      <p:cBhvr>
                                        <p:cTn id="12"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6" name="Title 1"/>
          <p:cNvSpPr>
            <a:spLocks noGrp="1"/>
          </p:cNvSpPr>
          <p:nvPr>
            <p:ph type="title"/>
          </p:nvPr>
        </p:nvSpPr>
        <p:spPr>
          <a:xfrm>
            <a:off x="457200" y="228600"/>
            <a:ext cx="89154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التعرف على الشبكة الحاسوبية .</a:t>
            </a:r>
          </a:p>
        </p:txBody>
      </p:sp>
      <p:sp>
        <p:nvSpPr>
          <p:cNvPr id="8" name="Content Placeholder 2"/>
          <p:cNvSpPr txBox="1">
            <a:spLocks/>
          </p:cNvSpPr>
          <p:nvPr/>
        </p:nvSpPr>
        <p:spPr bwMode="auto">
          <a:xfrm>
            <a:off x="533400" y="1600200"/>
            <a:ext cx="9105900" cy="22860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342900" marR="0" lvl="0" indent="-342900" algn="just" defTabSz="914400" rtl="1" eaLnBrk="1" fontAlgn="auto" latinLnBrk="0" hangingPunct="1">
              <a:lnSpc>
                <a:spcPct val="150000"/>
              </a:lnSpc>
              <a:spcBef>
                <a:spcPct val="20000"/>
              </a:spcBef>
              <a:spcAft>
                <a:spcPts val="0"/>
              </a:spcAft>
              <a:buClrTx/>
              <a:buSzTx/>
              <a:buFont typeface="Arial" pitchFamily="34" charset="0"/>
              <a:buChar char="•"/>
              <a:tabLst/>
              <a:defRPr/>
            </a:pPr>
            <a:r>
              <a:rPr kumimoji="0" lang="ar-SA" sz="2000" b="1" i="0" u="none" strike="noStrike" kern="1200" cap="none" spc="0" normalizeH="0" baseline="0" noProof="0" dirty="0" smtClean="0">
                <a:ln>
                  <a:noFill/>
                </a:ln>
                <a:solidFill>
                  <a:schemeClr val="tx1"/>
                </a:solidFill>
                <a:effectLst/>
                <a:uLnTx/>
                <a:uFillTx/>
                <a:latin typeface="+mn-lt"/>
                <a:ea typeface="+mn-ea"/>
                <a:cs typeface="Arial" charset="0"/>
              </a:rPr>
              <a:t>تعريف شبكة الحاسوب </a:t>
            </a:r>
            <a:r>
              <a:rPr kumimoji="0" lang="en-US" sz="2000" b="1" i="0" u="none" strike="noStrike" kern="1200" cap="none" spc="0" normalizeH="0" baseline="0" noProof="0" dirty="0" smtClean="0">
                <a:ln>
                  <a:noFill/>
                </a:ln>
                <a:solidFill>
                  <a:schemeClr val="tx1"/>
                </a:solidFill>
                <a:effectLst/>
                <a:uLnTx/>
                <a:uFillTx/>
                <a:latin typeface="+mn-lt"/>
                <a:ea typeface="+mn-ea"/>
                <a:cs typeface="Arial" charset="0"/>
              </a:rPr>
              <a:t>Computer</a:t>
            </a:r>
            <a:r>
              <a:rPr kumimoji="0" lang="en-US" sz="2000" b="1" i="0" u="none" strike="noStrike" kern="1200" cap="none" spc="0" normalizeH="0" noProof="0" dirty="0" smtClean="0">
                <a:ln>
                  <a:noFill/>
                </a:ln>
                <a:solidFill>
                  <a:schemeClr val="tx1"/>
                </a:solidFill>
                <a:effectLst/>
                <a:uLnTx/>
                <a:uFillTx/>
                <a:latin typeface="+mn-lt"/>
                <a:ea typeface="+mn-ea"/>
                <a:cs typeface="Arial" charset="0"/>
              </a:rPr>
              <a:t> Network </a:t>
            </a:r>
            <a:endParaRPr kumimoji="0" lang="ar-SA" sz="2000" b="1" i="0" u="none" strike="noStrike" kern="1200" cap="none" spc="0" normalizeH="0" noProof="0" dirty="0" smtClean="0">
              <a:ln>
                <a:noFill/>
              </a:ln>
              <a:solidFill>
                <a:schemeClr val="tx1"/>
              </a:solidFill>
              <a:effectLst/>
              <a:uLnTx/>
              <a:uFillTx/>
              <a:latin typeface="+mn-lt"/>
              <a:ea typeface="+mn-ea"/>
              <a:cs typeface="Arial" charset="0"/>
            </a:endParaRPr>
          </a:p>
          <a:p>
            <a:pPr marL="1588" lvl="0" indent="354013" algn="just" fontAlgn="auto">
              <a:lnSpc>
                <a:spcPct val="150000"/>
              </a:lnSpc>
              <a:spcBef>
                <a:spcPct val="20000"/>
              </a:spcBef>
              <a:spcAft>
                <a:spcPts val="0"/>
              </a:spcAft>
              <a:defRPr/>
            </a:pPr>
            <a:r>
              <a:rPr lang="ar-SA" b="1" dirty="0" smtClean="0"/>
              <a:t> </a:t>
            </a:r>
            <a:r>
              <a:rPr lang="ar-SA" dirty="0" smtClean="0"/>
              <a:t>هي نظام لربط جهازين حاسوب أو أكثر باستخدام إحدى تقنيات نظم الاتصالات بحيث تصبح متصلة فيما بينها وذلك  من أجل المشاركة بالمعلومات والبرمجيات والموارد </a:t>
            </a:r>
            <a:r>
              <a:rPr lang="ar-SA" dirty="0" smtClean="0"/>
              <a:t>الأخرى </a:t>
            </a:r>
            <a:r>
              <a:rPr lang="ar-SA" dirty="0" smtClean="0"/>
              <a:t>، وكذلك تسمح بالتواصل المباشر بين مستخدمي الشبكة </a:t>
            </a:r>
            <a:r>
              <a:rPr lang="ar-JO" b="1" dirty="0" smtClean="0"/>
              <a:t>.</a:t>
            </a:r>
            <a:endParaRPr kumimoji="0" lang="ar-SA" b="1" i="0" u="none" strike="noStrike" kern="1200" cap="none" spc="0" normalizeH="0" baseline="0" noProof="0" dirty="0" smtClean="0">
              <a:ln>
                <a:noFill/>
              </a:ln>
              <a:solidFill>
                <a:schemeClr val="tx1"/>
              </a:solidFill>
              <a:effectLst/>
              <a:uLnTx/>
              <a:uFillTx/>
              <a:latin typeface="+mn-lt"/>
              <a:ea typeface="+mn-ea"/>
              <a:cs typeface="Arial" charset="0"/>
            </a:endParaRPr>
          </a:p>
        </p:txBody>
      </p:sp>
      <p:pic>
        <p:nvPicPr>
          <p:cNvPr id="9" name="Picture 8" descr="TOPOLO~1.PNG"/>
          <p:cNvPicPr>
            <a:picLocks noChangeAspect="1"/>
          </p:cNvPicPr>
          <p:nvPr/>
        </p:nvPicPr>
        <p:blipFill>
          <a:blip r:embed="rId2" cstate="print"/>
          <a:stretch>
            <a:fillRect/>
          </a:stretch>
        </p:blipFill>
        <p:spPr>
          <a:xfrm>
            <a:off x="762000" y="3095044"/>
            <a:ext cx="4038600" cy="300095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
        <p:nvSpPr>
          <p:cNvPr id="6" name="Title 1"/>
          <p:cNvSpPr>
            <a:spLocks noGrp="1"/>
          </p:cNvSpPr>
          <p:nvPr>
            <p:ph type="title"/>
          </p:nvPr>
        </p:nvSpPr>
        <p:spPr>
          <a:xfrm>
            <a:off x="457200" y="228600"/>
            <a:ext cx="89154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أهمية الشبكة الحاسوبية .</a:t>
            </a:r>
          </a:p>
        </p:txBody>
      </p:sp>
      <p:sp>
        <p:nvSpPr>
          <p:cNvPr id="8" name="Content Placeholder 2"/>
          <p:cNvSpPr txBox="1">
            <a:spLocks/>
          </p:cNvSpPr>
          <p:nvPr/>
        </p:nvSpPr>
        <p:spPr bwMode="auto">
          <a:xfrm>
            <a:off x="533400" y="1371600"/>
            <a:ext cx="9105900" cy="48006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342900" marR="0" lvl="0" indent="-342900" algn="just" defTabSz="914400" rtl="1" eaLnBrk="1" fontAlgn="auto" latinLnBrk="0" hangingPunct="1">
              <a:lnSpc>
                <a:spcPct val="150000"/>
              </a:lnSpc>
              <a:spcBef>
                <a:spcPct val="20000"/>
              </a:spcBef>
              <a:spcAft>
                <a:spcPts val="0"/>
              </a:spcAft>
              <a:buClrTx/>
              <a:buSzTx/>
              <a:buFont typeface="Arial" pitchFamily="34" charset="0"/>
              <a:buChar char="•"/>
              <a:tabLst/>
              <a:defRPr/>
            </a:pPr>
            <a:r>
              <a:rPr kumimoji="0" lang="ar-SA" sz="2000" b="1" i="0" u="none" strike="noStrike" kern="1200" cap="none" spc="0" normalizeH="0" baseline="0" noProof="0" dirty="0" smtClean="0">
                <a:ln>
                  <a:noFill/>
                </a:ln>
                <a:solidFill>
                  <a:schemeClr val="tx1"/>
                </a:solidFill>
                <a:effectLst/>
                <a:uLnTx/>
                <a:uFillTx/>
                <a:latin typeface="+mn-lt"/>
                <a:ea typeface="+mn-ea"/>
                <a:cs typeface="Arial" charset="0"/>
              </a:rPr>
              <a:t>جاءت شبكة الحاسوب لتساعد على ما يلي :</a:t>
            </a:r>
            <a:endParaRPr kumimoji="0" lang="ar-SA" sz="2000" b="1" i="0" u="none" strike="noStrike" kern="1200" cap="none" spc="0" normalizeH="0" noProof="0" dirty="0" smtClean="0">
              <a:ln>
                <a:noFill/>
              </a:ln>
              <a:solidFill>
                <a:schemeClr val="tx1"/>
              </a:solidFill>
              <a:effectLst/>
              <a:uLnTx/>
              <a:uFillTx/>
              <a:latin typeface="+mn-lt"/>
              <a:ea typeface="+mn-ea"/>
              <a:cs typeface="Arial" charset="0"/>
            </a:endParaRPr>
          </a:p>
          <a:p>
            <a:pPr marL="1588" lvl="0" indent="93663" algn="just" fontAlgn="auto">
              <a:lnSpc>
                <a:spcPct val="200000"/>
              </a:lnSpc>
              <a:spcBef>
                <a:spcPct val="20000"/>
              </a:spcBef>
              <a:spcAft>
                <a:spcPts val="0"/>
              </a:spcAft>
              <a:defRPr/>
            </a:pPr>
            <a:r>
              <a:rPr lang="ar-SA" b="1" dirty="0" smtClean="0"/>
              <a:t> </a:t>
            </a:r>
            <a:r>
              <a:rPr lang="ar-SA" dirty="0" smtClean="0"/>
              <a:t>1- المشاركة في البيانات والمعلومات المخزنة على الأجهزة المتصلة بالشبكة أو التي تكون محفوظة في جهاز خادم الملفات </a:t>
            </a:r>
            <a:r>
              <a:rPr lang="en-US" dirty="0" smtClean="0"/>
              <a:t>File Server </a:t>
            </a:r>
            <a:r>
              <a:rPr lang="ar-SA" dirty="0" smtClean="0"/>
              <a:t> والتي تمكن أهمية في تزويد البيانات والمعلومات للأجهزة المرتبطة </a:t>
            </a:r>
            <a:r>
              <a:rPr lang="ar-SA" dirty="0" err="1" smtClean="0"/>
              <a:t>به</a:t>
            </a:r>
            <a:r>
              <a:rPr lang="ar-SA" dirty="0" smtClean="0"/>
              <a:t> .  </a:t>
            </a:r>
          </a:p>
          <a:p>
            <a:pPr marL="1588" lvl="0" indent="93663" algn="just" fontAlgn="auto">
              <a:lnSpc>
                <a:spcPct val="200000"/>
              </a:lnSpc>
              <a:spcBef>
                <a:spcPct val="20000"/>
              </a:spcBef>
              <a:spcAft>
                <a:spcPts val="0"/>
              </a:spcAft>
              <a:defRPr/>
            </a:pPr>
            <a:r>
              <a:rPr kumimoji="0" lang="ar-SA" i="0" u="none" strike="noStrike" kern="1200" cap="none" spc="0" normalizeH="0" baseline="0" noProof="0" dirty="0" smtClean="0">
                <a:ln>
                  <a:noFill/>
                </a:ln>
                <a:solidFill>
                  <a:schemeClr val="tx1"/>
                </a:solidFill>
                <a:effectLst/>
                <a:uLnTx/>
                <a:uFillTx/>
                <a:latin typeface="+mn-lt"/>
                <a:ea typeface="+mn-ea"/>
                <a:cs typeface="Arial" charset="0"/>
              </a:rPr>
              <a:t>2- المشاركة في استخدام المعدات </a:t>
            </a:r>
            <a:r>
              <a:rPr kumimoji="0" lang="en-US" i="0" u="none" strike="noStrike" kern="1200" cap="none" spc="0" normalizeH="0" baseline="0" noProof="0" dirty="0" smtClean="0">
                <a:ln>
                  <a:noFill/>
                </a:ln>
                <a:solidFill>
                  <a:schemeClr val="tx1"/>
                </a:solidFill>
                <a:effectLst/>
                <a:uLnTx/>
                <a:uFillTx/>
                <a:latin typeface="+mn-lt"/>
                <a:ea typeface="+mn-ea"/>
                <a:cs typeface="Arial" charset="0"/>
              </a:rPr>
              <a:t> </a:t>
            </a:r>
            <a:r>
              <a:rPr lang="en-US" noProof="0" dirty="0" smtClean="0">
                <a:latin typeface="+mn-lt"/>
                <a:cs typeface="Arial" charset="0"/>
              </a:rPr>
              <a:t>Hardware</a:t>
            </a:r>
            <a:r>
              <a:rPr lang="ar-SA" noProof="0" dirty="0" smtClean="0">
                <a:latin typeface="+mn-lt"/>
                <a:cs typeface="Arial" charset="0"/>
              </a:rPr>
              <a:t> المتصلة بالشبكة مثل استخدام طابعة واحدة لعدة أجهزة ، حيث تعرف هذه الطابعات بالطابعة الشبكية </a:t>
            </a:r>
            <a:r>
              <a:rPr lang="en-US" noProof="0" dirty="0" smtClean="0">
                <a:latin typeface="+mn-lt"/>
                <a:cs typeface="Arial" charset="0"/>
              </a:rPr>
              <a:t>Printer Network</a:t>
            </a:r>
            <a:r>
              <a:rPr lang="ar-SA" noProof="0" dirty="0" smtClean="0">
                <a:latin typeface="+mn-lt"/>
                <a:cs typeface="Arial" charset="0"/>
              </a:rPr>
              <a:t>.</a:t>
            </a:r>
          </a:p>
          <a:p>
            <a:pPr marL="1588" lvl="0" indent="93663" algn="just" fontAlgn="auto">
              <a:lnSpc>
                <a:spcPct val="200000"/>
              </a:lnSpc>
              <a:spcBef>
                <a:spcPct val="20000"/>
              </a:spcBef>
              <a:spcAft>
                <a:spcPts val="0"/>
              </a:spcAft>
              <a:defRPr/>
            </a:pPr>
            <a:r>
              <a:rPr lang="ar-SA" dirty="0" smtClean="0">
                <a:latin typeface="+mn-lt"/>
                <a:cs typeface="Arial" charset="0"/>
              </a:rPr>
              <a:t>3- المشاركة في استخدام البرمجيات </a:t>
            </a:r>
            <a:r>
              <a:rPr lang="en-US" dirty="0" smtClean="0">
                <a:latin typeface="+mn-lt"/>
                <a:cs typeface="Arial" charset="0"/>
              </a:rPr>
              <a:t>Software</a:t>
            </a:r>
            <a:r>
              <a:rPr lang="ar-SA" dirty="0" smtClean="0">
                <a:latin typeface="+mn-lt"/>
                <a:cs typeface="Arial" charset="0"/>
              </a:rPr>
              <a:t> ما بين الأجهزة المتصلة بالشبكة .</a:t>
            </a:r>
          </a:p>
          <a:p>
            <a:pPr marL="1588" lvl="0" indent="93663" algn="just" fontAlgn="auto">
              <a:lnSpc>
                <a:spcPct val="200000"/>
              </a:lnSpc>
              <a:spcBef>
                <a:spcPct val="20000"/>
              </a:spcBef>
              <a:spcAft>
                <a:spcPts val="0"/>
              </a:spcAft>
              <a:defRPr/>
            </a:pPr>
            <a:r>
              <a:rPr lang="ar-SA" noProof="0" dirty="0" smtClean="0">
                <a:latin typeface="+mn-lt"/>
                <a:cs typeface="Arial" charset="0"/>
              </a:rPr>
              <a:t>4- إمكانية الاتصال بالمستخدمين المتواجدون على الشبكة وتبادل الرسائل النصية والصوتية والمرئية .</a:t>
            </a:r>
            <a:r>
              <a:rPr lang="en-US" noProof="0" dirty="0" smtClean="0">
                <a:latin typeface="+mn-lt"/>
                <a:cs typeface="Arial" charset="0"/>
              </a:rPr>
              <a:t> </a:t>
            </a:r>
          </a:p>
          <a:p>
            <a:pPr marL="1588" lvl="0" indent="93663" algn="just" fontAlgn="auto">
              <a:lnSpc>
                <a:spcPct val="200000"/>
              </a:lnSpc>
              <a:spcBef>
                <a:spcPct val="20000"/>
              </a:spcBef>
              <a:spcAft>
                <a:spcPts val="0"/>
              </a:spcAft>
              <a:defRPr/>
            </a:pPr>
            <a:r>
              <a:rPr lang="ar-SA" noProof="0" dirty="0" smtClean="0">
                <a:latin typeface="+mn-lt"/>
                <a:cs typeface="Arial" charset="0"/>
              </a:rPr>
              <a:t>5- توفير الوقت والجهد في الحصول على المعلومات وتقديم الخدمات بسرعة ودقة عالية .</a:t>
            </a:r>
            <a:endParaRPr kumimoji="0" lang="ar-SA" i="0" u="none" strike="noStrike" kern="1200" cap="none" spc="0" normalizeH="0" baseline="0" noProof="0" dirty="0" smtClean="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
        <p:nvSpPr>
          <p:cNvPr id="6" name="Title 1"/>
          <p:cNvSpPr>
            <a:spLocks noGrp="1"/>
          </p:cNvSpPr>
          <p:nvPr>
            <p:ph type="title"/>
          </p:nvPr>
        </p:nvSpPr>
        <p:spPr>
          <a:xfrm>
            <a:off x="457200" y="228600"/>
            <a:ext cx="89154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مكونات الشبكة الحاسوبية .</a:t>
            </a:r>
          </a:p>
        </p:txBody>
      </p:sp>
      <p:sp>
        <p:nvSpPr>
          <p:cNvPr id="8" name="Content Placeholder 2"/>
          <p:cNvSpPr txBox="1">
            <a:spLocks/>
          </p:cNvSpPr>
          <p:nvPr/>
        </p:nvSpPr>
        <p:spPr bwMode="auto">
          <a:xfrm>
            <a:off x="381000" y="1371600"/>
            <a:ext cx="9258300" cy="49530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342900" marR="0" lvl="0" indent="-342900" algn="just" defTabSz="914400" rtl="1" eaLnBrk="1" fontAlgn="auto" latinLnBrk="0" hangingPunct="1">
              <a:lnSpc>
                <a:spcPct val="150000"/>
              </a:lnSpc>
              <a:spcBef>
                <a:spcPct val="20000"/>
              </a:spcBef>
              <a:spcAft>
                <a:spcPts val="0"/>
              </a:spcAft>
              <a:buClrTx/>
              <a:buSzTx/>
              <a:buFont typeface="Arial" pitchFamily="34" charset="0"/>
              <a:buChar char="•"/>
              <a:tabLst/>
              <a:defRPr/>
            </a:pPr>
            <a:r>
              <a:rPr kumimoji="0" lang="ar-SA" sz="2000" b="1" i="0" u="none" strike="noStrike" kern="1200" cap="none" spc="0" normalizeH="0" baseline="0" noProof="0" dirty="0" smtClean="0">
                <a:ln>
                  <a:noFill/>
                </a:ln>
                <a:solidFill>
                  <a:schemeClr val="tx1"/>
                </a:solidFill>
                <a:effectLst/>
                <a:uLnTx/>
                <a:uFillTx/>
                <a:latin typeface="+mn-lt"/>
                <a:ea typeface="+mn-ea"/>
                <a:cs typeface="Arial" charset="0"/>
              </a:rPr>
              <a:t>لإنشاء شبكة حاسوب لابد من توفر </a:t>
            </a:r>
            <a:r>
              <a:rPr lang="ar-SA" sz="2000" b="1" dirty="0" smtClean="0">
                <a:latin typeface="+mn-lt"/>
                <a:cs typeface="Arial" charset="0"/>
              </a:rPr>
              <a:t>بعض</a:t>
            </a:r>
            <a:r>
              <a:rPr kumimoji="0" lang="ar-SA" sz="2000" b="1" i="0" u="none" strike="noStrike" kern="1200" cap="none" spc="0" normalizeH="0" baseline="0" noProof="0" dirty="0" smtClean="0">
                <a:ln>
                  <a:noFill/>
                </a:ln>
                <a:solidFill>
                  <a:schemeClr val="tx1"/>
                </a:solidFill>
                <a:effectLst/>
                <a:uLnTx/>
                <a:uFillTx/>
                <a:latin typeface="+mn-lt"/>
                <a:ea typeface="+mn-ea"/>
                <a:cs typeface="Arial" charset="0"/>
              </a:rPr>
              <a:t> المستلزمات المادية والبرمجية وهي</a:t>
            </a:r>
            <a:r>
              <a:rPr kumimoji="0" lang="ar-SA" sz="2000" b="1" i="0" u="none" strike="noStrike" kern="1200" cap="none" spc="0" normalizeH="0" noProof="0" dirty="0" smtClean="0">
                <a:ln>
                  <a:noFill/>
                </a:ln>
                <a:solidFill>
                  <a:schemeClr val="tx1"/>
                </a:solidFill>
                <a:effectLst/>
                <a:uLnTx/>
                <a:uFillTx/>
                <a:latin typeface="+mn-lt"/>
                <a:ea typeface="+mn-ea"/>
                <a:cs typeface="Arial" charset="0"/>
              </a:rPr>
              <a:t> .</a:t>
            </a:r>
          </a:p>
          <a:p>
            <a:pPr marL="1588" lvl="0" indent="93663" algn="just" fontAlgn="auto">
              <a:lnSpc>
                <a:spcPct val="200000"/>
              </a:lnSpc>
              <a:spcBef>
                <a:spcPct val="20000"/>
              </a:spcBef>
              <a:spcAft>
                <a:spcPts val="0"/>
              </a:spcAft>
              <a:buFont typeface="Wingdings" pitchFamily="2" charset="2"/>
              <a:buChar char="Ø"/>
              <a:defRPr/>
            </a:pPr>
            <a:r>
              <a:rPr lang="ar-SA" noProof="0" dirty="0" smtClean="0">
                <a:latin typeface="+mn-lt"/>
                <a:cs typeface="Arial" charset="0"/>
              </a:rPr>
              <a:t> </a:t>
            </a:r>
            <a:r>
              <a:rPr lang="ar-SA" b="1" noProof="0" dirty="0" smtClean="0">
                <a:latin typeface="+mn-lt"/>
                <a:cs typeface="Arial" charset="0"/>
              </a:rPr>
              <a:t>المستلزمات المادية </a:t>
            </a:r>
            <a:r>
              <a:rPr lang="en-US" b="1" noProof="0" dirty="0" smtClean="0">
                <a:latin typeface="+mn-lt"/>
                <a:cs typeface="Arial" charset="0"/>
              </a:rPr>
              <a:t>Hardware Component </a:t>
            </a:r>
            <a:r>
              <a:rPr lang="ar-SA" b="1" noProof="0" dirty="0" smtClean="0">
                <a:latin typeface="+mn-lt"/>
                <a:cs typeface="Arial" charset="0"/>
              </a:rPr>
              <a:t>.</a:t>
            </a:r>
          </a:p>
          <a:p>
            <a:pPr marL="1588" lvl="0" indent="93663" algn="just" fontAlgn="auto">
              <a:lnSpc>
                <a:spcPct val="200000"/>
              </a:lnSpc>
              <a:spcBef>
                <a:spcPct val="20000"/>
              </a:spcBef>
              <a:spcAft>
                <a:spcPts val="0"/>
              </a:spcAft>
              <a:defRPr/>
            </a:pPr>
            <a:r>
              <a:rPr kumimoji="0" lang="ar-SA" i="0" u="none" strike="noStrike" kern="1200" cap="none" spc="0" normalizeH="0" baseline="0" dirty="0" smtClean="0">
                <a:ln>
                  <a:noFill/>
                </a:ln>
                <a:solidFill>
                  <a:schemeClr val="tx1"/>
                </a:solidFill>
                <a:effectLst/>
                <a:uLnTx/>
                <a:uFillTx/>
                <a:latin typeface="+mn-lt"/>
                <a:ea typeface="+mn-ea"/>
                <a:cs typeface="Arial" charset="0"/>
              </a:rPr>
              <a:t>1- أجهزة حاسوب ، وفي حالة الشبكات لابد من وجود جهازين على الاقل او اكثر ،</a:t>
            </a:r>
            <a:r>
              <a:rPr kumimoji="0" lang="ar-SA" i="0" u="none" strike="noStrike" kern="1200" cap="none" spc="0" normalizeH="0" dirty="0" smtClean="0">
                <a:ln>
                  <a:noFill/>
                </a:ln>
                <a:solidFill>
                  <a:schemeClr val="tx1"/>
                </a:solidFill>
                <a:effectLst/>
                <a:uLnTx/>
                <a:uFillTx/>
                <a:latin typeface="+mn-lt"/>
                <a:ea typeface="+mn-ea"/>
                <a:cs typeface="Arial" charset="0"/>
              </a:rPr>
              <a:t> بحيث تحتوي هذه الاجهزة على ببطاقة الشبكة </a:t>
            </a:r>
            <a:r>
              <a:rPr kumimoji="0" lang="en-US" i="0" u="none" strike="noStrike" kern="1200" cap="none" spc="0" normalizeH="0" dirty="0" smtClean="0">
                <a:ln>
                  <a:noFill/>
                </a:ln>
                <a:solidFill>
                  <a:schemeClr val="tx1"/>
                </a:solidFill>
                <a:effectLst/>
                <a:uLnTx/>
                <a:uFillTx/>
                <a:latin typeface="+mn-lt"/>
                <a:ea typeface="+mn-ea"/>
                <a:cs typeface="Arial" charset="0"/>
              </a:rPr>
              <a:t>NIC </a:t>
            </a:r>
            <a:r>
              <a:rPr kumimoji="0" lang="ar-SA" i="0" u="none" strike="noStrike" kern="1200" cap="none" spc="0" normalizeH="0" dirty="0" smtClean="0">
                <a:ln>
                  <a:noFill/>
                </a:ln>
                <a:solidFill>
                  <a:schemeClr val="tx1"/>
                </a:solidFill>
                <a:effectLst/>
                <a:uLnTx/>
                <a:uFillTx/>
                <a:latin typeface="+mn-lt"/>
                <a:ea typeface="+mn-ea"/>
                <a:cs typeface="Arial" charset="0"/>
              </a:rPr>
              <a:t> بحيث تتحدد مهمة هذه البطاقة على إرسال واستقبال المعلومات مابين الأجهزة</a:t>
            </a:r>
            <a:r>
              <a:rPr lang="ar-SA" dirty="0" smtClean="0">
                <a:latin typeface="+mn-lt"/>
                <a:cs typeface="Arial" charset="0"/>
              </a:rPr>
              <a:t> المكونة للشبكة </a:t>
            </a:r>
            <a:r>
              <a:rPr kumimoji="0" lang="ar-SA" i="0" u="none" strike="noStrike" kern="1200" cap="none" spc="0" normalizeH="0" dirty="0" smtClean="0">
                <a:ln>
                  <a:noFill/>
                </a:ln>
                <a:solidFill>
                  <a:schemeClr val="tx1"/>
                </a:solidFill>
                <a:effectLst/>
                <a:uLnTx/>
                <a:uFillTx/>
                <a:latin typeface="+mn-lt"/>
                <a:ea typeface="+mn-ea"/>
                <a:cs typeface="Arial" charset="0"/>
              </a:rPr>
              <a:t>. </a:t>
            </a:r>
          </a:p>
          <a:p>
            <a:pPr marL="1588" lvl="0" indent="93663" algn="just" fontAlgn="auto">
              <a:lnSpc>
                <a:spcPct val="200000"/>
              </a:lnSpc>
              <a:spcBef>
                <a:spcPct val="20000"/>
              </a:spcBef>
              <a:spcAft>
                <a:spcPts val="0"/>
              </a:spcAft>
              <a:tabLst>
                <a:tab pos="273050" algn="l"/>
                <a:tab pos="355600" algn="l"/>
              </a:tabLst>
              <a:defRPr/>
            </a:pPr>
            <a:r>
              <a:rPr lang="ar-SA" baseline="0" dirty="0" smtClean="0">
                <a:latin typeface="+mn-lt"/>
                <a:cs typeface="Arial" charset="0"/>
              </a:rPr>
              <a:t>2- </a:t>
            </a:r>
            <a:r>
              <a:rPr kumimoji="0" lang="ar-SA" i="0" u="none" strike="noStrike" kern="1200" cap="none" spc="0" normalizeH="0" baseline="0" dirty="0" smtClean="0">
                <a:ln>
                  <a:noFill/>
                </a:ln>
                <a:solidFill>
                  <a:schemeClr val="tx1"/>
                </a:solidFill>
                <a:effectLst/>
                <a:uLnTx/>
                <a:uFillTx/>
                <a:latin typeface="+mn-lt"/>
                <a:ea typeface="+mn-ea"/>
                <a:cs typeface="Arial" charset="0"/>
              </a:rPr>
              <a:t>أسلاك التوصل السلكية </a:t>
            </a:r>
            <a:r>
              <a:rPr kumimoji="0" lang="en-US" i="0" u="none" strike="noStrike" kern="1200" cap="none" spc="0" normalizeH="0" baseline="0" dirty="0" smtClean="0">
                <a:ln>
                  <a:noFill/>
                </a:ln>
                <a:solidFill>
                  <a:schemeClr val="tx1"/>
                </a:solidFill>
                <a:effectLst/>
                <a:uLnTx/>
                <a:uFillTx/>
                <a:latin typeface="+mn-lt"/>
                <a:ea typeface="+mn-ea"/>
                <a:cs typeface="Arial" charset="0"/>
              </a:rPr>
              <a:t>Wire </a:t>
            </a:r>
            <a:r>
              <a:rPr kumimoji="0" lang="ar-SA" i="0" u="none" strike="noStrike" kern="1200" cap="none" spc="0" normalizeH="0" dirty="0" smtClean="0">
                <a:ln>
                  <a:noFill/>
                </a:ln>
                <a:solidFill>
                  <a:schemeClr val="tx1"/>
                </a:solidFill>
                <a:effectLst/>
                <a:uLnTx/>
                <a:uFillTx/>
                <a:latin typeface="+mn-lt"/>
                <a:ea typeface="+mn-ea"/>
                <a:cs typeface="Arial" charset="0"/>
              </a:rPr>
              <a:t>بين </a:t>
            </a:r>
            <a:r>
              <a:rPr kumimoji="0" lang="ar-SA" i="0" u="none" strike="noStrike" kern="1200" cap="none" spc="0" normalizeH="0" dirty="0" smtClean="0">
                <a:ln>
                  <a:noFill/>
                </a:ln>
                <a:solidFill>
                  <a:schemeClr val="tx1"/>
                </a:solidFill>
                <a:effectLst/>
                <a:uLnTx/>
                <a:uFillTx/>
                <a:latin typeface="+mn-lt"/>
                <a:ea typeface="+mn-ea"/>
                <a:cs typeface="Arial" charset="0"/>
              </a:rPr>
              <a:t>الأجهزة وهي ثلاثة أنواع رئيسية (الكيبل المحوري ، الكيبل المزدوج ، والالياف الضوئية) . أو استخدام الأوساط اللاسلكية </a:t>
            </a:r>
            <a:r>
              <a:rPr lang="en-US" dirty="0" smtClean="0">
                <a:latin typeface="+mn-lt"/>
                <a:cs typeface="Arial" charset="0"/>
              </a:rPr>
              <a:t>  </a:t>
            </a:r>
            <a:r>
              <a:rPr kumimoji="0" lang="en-US" i="0" u="none" strike="noStrike" kern="1200" cap="none" spc="0" normalizeH="0" dirty="0" smtClean="0">
                <a:ln>
                  <a:noFill/>
                </a:ln>
                <a:solidFill>
                  <a:schemeClr val="tx1"/>
                </a:solidFill>
                <a:effectLst/>
                <a:uLnTx/>
                <a:uFillTx/>
                <a:latin typeface="+mn-lt"/>
                <a:ea typeface="+mn-ea"/>
                <a:cs typeface="Arial" charset="0"/>
              </a:rPr>
              <a:t>Wireless</a:t>
            </a:r>
            <a:r>
              <a:rPr lang="ar-SA" dirty="0" smtClean="0">
                <a:latin typeface="+mn-lt"/>
                <a:cs typeface="Arial" charset="0"/>
              </a:rPr>
              <a:t>من خلال إشارات الراديو أو المايكروويف أو الإشارات تحت الحمراء</a:t>
            </a:r>
          </a:p>
          <a:p>
            <a:pPr marL="1588" lvl="0" indent="93663" algn="just" fontAlgn="auto">
              <a:lnSpc>
                <a:spcPct val="200000"/>
              </a:lnSpc>
              <a:spcBef>
                <a:spcPct val="20000"/>
              </a:spcBef>
              <a:spcAft>
                <a:spcPts val="0"/>
              </a:spcAft>
              <a:defRPr/>
            </a:pPr>
            <a:r>
              <a:rPr kumimoji="0" lang="ar-SA" i="0" u="none" strike="noStrike" kern="1200" cap="none" spc="0" normalizeH="0" baseline="0" noProof="0" dirty="0" smtClean="0">
                <a:ln>
                  <a:noFill/>
                </a:ln>
                <a:solidFill>
                  <a:schemeClr val="tx1"/>
                </a:solidFill>
                <a:effectLst/>
                <a:uLnTx/>
                <a:uFillTx/>
                <a:latin typeface="+mn-lt"/>
                <a:ea typeface="+mn-ea"/>
                <a:cs typeface="Arial" charset="0"/>
              </a:rPr>
              <a:t>3- معدات ربط الشبكات ، حيث تستخدم هذه المعدات</a:t>
            </a:r>
            <a:r>
              <a:rPr kumimoji="0" lang="ar-SA" i="0" u="none" strike="noStrike" kern="1200" cap="none" spc="0" normalizeH="0" noProof="0" dirty="0" smtClean="0">
                <a:ln>
                  <a:noFill/>
                </a:ln>
                <a:solidFill>
                  <a:schemeClr val="tx1"/>
                </a:solidFill>
                <a:effectLst/>
                <a:uLnTx/>
                <a:uFillTx/>
                <a:latin typeface="+mn-lt"/>
                <a:ea typeface="+mn-ea"/>
                <a:cs typeface="Arial" charset="0"/>
              </a:rPr>
              <a:t> في زيادة عدد الاجهزة في الشبكة او لربط الشبكات مع بعضها البعض من هذه المعدات (الموزع </a:t>
            </a:r>
            <a:r>
              <a:rPr kumimoji="0" lang="en-US" i="0" u="none" strike="noStrike" kern="1200" cap="none" spc="0" normalizeH="0" noProof="0" dirty="0" smtClean="0">
                <a:ln>
                  <a:noFill/>
                </a:ln>
                <a:solidFill>
                  <a:schemeClr val="tx1"/>
                </a:solidFill>
                <a:effectLst/>
                <a:uLnTx/>
                <a:uFillTx/>
                <a:latin typeface="+mn-lt"/>
                <a:ea typeface="+mn-ea"/>
                <a:cs typeface="Arial" charset="0"/>
              </a:rPr>
              <a:t>Hub </a:t>
            </a:r>
            <a:r>
              <a:rPr kumimoji="0" lang="ar-SA" i="0" u="none" strike="noStrike" kern="1200" cap="none" spc="0" normalizeH="0" noProof="0" dirty="0" smtClean="0">
                <a:ln>
                  <a:noFill/>
                </a:ln>
                <a:solidFill>
                  <a:schemeClr val="tx1"/>
                </a:solidFill>
                <a:effectLst/>
                <a:uLnTx/>
                <a:uFillTx/>
                <a:latin typeface="+mn-lt"/>
                <a:ea typeface="+mn-ea"/>
                <a:cs typeface="Arial" charset="0"/>
              </a:rPr>
              <a:t>، المقسم </a:t>
            </a:r>
            <a:r>
              <a:rPr kumimoji="0" lang="en-US" i="0" u="none" strike="noStrike" kern="1200" cap="none" spc="0" normalizeH="0" noProof="0" dirty="0" smtClean="0">
                <a:ln>
                  <a:noFill/>
                </a:ln>
                <a:solidFill>
                  <a:schemeClr val="tx1"/>
                </a:solidFill>
                <a:effectLst/>
                <a:uLnTx/>
                <a:uFillTx/>
                <a:latin typeface="+mn-lt"/>
                <a:ea typeface="+mn-ea"/>
                <a:cs typeface="Arial" charset="0"/>
              </a:rPr>
              <a:t>Switch </a:t>
            </a:r>
            <a:r>
              <a:rPr kumimoji="0" lang="ar-SA" i="0" u="none" strike="noStrike" kern="1200" cap="none" spc="0" normalizeH="0" noProof="0" dirty="0" smtClean="0">
                <a:ln>
                  <a:noFill/>
                </a:ln>
                <a:solidFill>
                  <a:schemeClr val="tx1"/>
                </a:solidFill>
                <a:effectLst/>
                <a:uLnTx/>
                <a:uFillTx/>
                <a:latin typeface="+mn-lt"/>
                <a:ea typeface="+mn-ea"/>
                <a:cs typeface="Arial" charset="0"/>
              </a:rPr>
              <a:t>، الموجة </a:t>
            </a:r>
            <a:r>
              <a:rPr kumimoji="0" lang="en-US" i="0" u="none" strike="noStrike" kern="1200" cap="none" spc="0" normalizeH="0" noProof="0" dirty="0" smtClean="0">
                <a:ln>
                  <a:noFill/>
                </a:ln>
                <a:solidFill>
                  <a:schemeClr val="tx1"/>
                </a:solidFill>
                <a:effectLst/>
                <a:uLnTx/>
                <a:uFillTx/>
                <a:latin typeface="+mn-lt"/>
                <a:ea typeface="+mn-ea"/>
                <a:cs typeface="Arial" charset="0"/>
              </a:rPr>
              <a:t>Router</a:t>
            </a:r>
            <a:r>
              <a:rPr kumimoji="0" lang="ar-SA" i="0" u="none" strike="noStrike" kern="1200" cap="none" spc="0" normalizeH="0" noProof="0" dirty="0" smtClean="0">
                <a:ln>
                  <a:noFill/>
                </a:ln>
                <a:solidFill>
                  <a:schemeClr val="tx1"/>
                </a:solidFill>
                <a:effectLst/>
                <a:uLnTx/>
                <a:uFillTx/>
                <a:latin typeface="+mn-lt"/>
                <a:ea typeface="+mn-ea"/>
                <a:cs typeface="Arial" charset="0"/>
              </a:rPr>
              <a:t>، الجسر </a:t>
            </a:r>
            <a:r>
              <a:rPr kumimoji="0" lang="en-US" i="0" u="none" strike="noStrike" kern="1200" cap="none" spc="0" normalizeH="0" noProof="0" dirty="0" smtClean="0">
                <a:ln>
                  <a:noFill/>
                </a:ln>
                <a:solidFill>
                  <a:schemeClr val="tx1"/>
                </a:solidFill>
                <a:effectLst/>
                <a:uLnTx/>
                <a:uFillTx/>
                <a:latin typeface="+mn-lt"/>
                <a:ea typeface="+mn-ea"/>
                <a:cs typeface="Arial" charset="0"/>
              </a:rPr>
              <a:t>Bridge</a:t>
            </a:r>
            <a:r>
              <a:rPr kumimoji="0" lang="ar-SA" i="0" u="none" strike="noStrike" kern="1200" cap="none" spc="0" normalizeH="0" noProof="0" dirty="0" smtClean="0">
                <a:ln>
                  <a:noFill/>
                </a:ln>
                <a:solidFill>
                  <a:schemeClr val="tx1"/>
                </a:solidFill>
                <a:effectLst/>
                <a:uLnTx/>
                <a:uFillTx/>
                <a:latin typeface="+mn-lt"/>
                <a:ea typeface="+mn-ea"/>
                <a:cs typeface="Arial" charset="0"/>
              </a:rPr>
              <a:t>، البوابة </a:t>
            </a:r>
            <a:r>
              <a:rPr kumimoji="0" lang="en-US" i="0" u="none" strike="noStrike" kern="1200" cap="none" spc="0" normalizeH="0" noProof="0" dirty="0" smtClean="0">
                <a:ln>
                  <a:noFill/>
                </a:ln>
                <a:solidFill>
                  <a:schemeClr val="tx1"/>
                </a:solidFill>
                <a:effectLst/>
                <a:uLnTx/>
                <a:uFillTx/>
                <a:latin typeface="+mn-lt"/>
                <a:ea typeface="+mn-ea"/>
                <a:cs typeface="Arial" charset="0"/>
              </a:rPr>
              <a:t>Getaway</a:t>
            </a:r>
            <a:r>
              <a:rPr kumimoji="0" lang="ar-SA" i="0" u="none" strike="noStrike" kern="1200" cap="none" spc="0" normalizeH="0" noProof="0" dirty="0" smtClean="0">
                <a:ln>
                  <a:noFill/>
                </a:ln>
                <a:solidFill>
                  <a:schemeClr val="tx1"/>
                </a:solidFill>
                <a:effectLst/>
                <a:uLnTx/>
                <a:uFillTx/>
                <a:latin typeface="+mn-lt"/>
                <a:ea typeface="+mn-ea"/>
                <a:cs typeface="Arial" charset="0"/>
              </a:rPr>
              <a:t>، المضخمات </a:t>
            </a:r>
            <a:r>
              <a:rPr lang="en-US" dirty="0" smtClean="0">
                <a:latin typeface="+mn-lt"/>
                <a:cs typeface="Arial" charset="0"/>
              </a:rPr>
              <a:t>Repeaters</a:t>
            </a:r>
            <a:r>
              <a:rPr kumimoji="0" lang="ar-SA" i="0" u="none" strike="noStrike" kern="1200" cap="none" spc="0" normalizeH="0" noProof="0" dirty="0" smtClean="0">
                <a:ln>
                  <a:noFill/>
                </a:ln>
                <a:solidFill>
                  <a:schemeClr val="tx1"/>
                </a:solidFill>
                <a:effectLst/>
                <a:uLnTx/>
                <a:uFillTx/>
                <a:latin typeface="+mn-lt"/>
                <a:ea typeface="+mn-ea"/>
                <a:cs typeface="Arial" charset="0"/>
              </a:rPr>
              <a:t>) .  </a:t>
            </a:r>
            <a:endParaRPr kumimoji="0" lang="ar-SA" i="0" u="none" strike="noStrike" kern="1200" cap="none" spc="0" normalizeH="0" baseline="0" noProof="0" dirty="0" smtClean="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
        <p:nvSpPr>
          <p:cNvPr id="6" name="Title 1"/>
          <p:cNvSpPr>
            <a:spLocks noGrp="1"/>
          </p:cNvSpPr>
          <p:nvPr>
            <p:ph type="title"/>
          </p:nvPr>
        </p:nvSpPr>
        <p:spPr>
          <a:xfrm>
            <a:off x="457200" y="228600"/>
            <a:ext cx="89154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مكونات الشبكة الحاسوبية .</a:t>
            </a:r>
          </a:p>
        </p:txBody>
      </p:sp>
      <p:sp>
        <p:nvSpPr>
          <p:cNvPr id="8" name="Content Placeholder 2"/>
          <p:cNvSpPr txBox="1">
            <a:spLocks/>
          </p:cNvSpPr>
          <p:nvPr/>
        </p:nvSpPr>
        <p:spPr bwMode="auto">
          <a:xfrm>
            <a:off x="228600" y="1371600"/>
            <a:ext cx="9410700" cy="49530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342900" marR="0" lvl="0" indent="-342900" algn="just" defTabSz="914400" rtl="1" eaLnBrk="1" fontAlgn="auto" latinLnBrk="0" hangingPunct="1">
              <a:lnSpc>
                <a:spcPct val="150000"/>
              </a:lnSpc>
              <a:spcBef>
                <a:spcPct val="20000"/>
              </a:spcBef>
              <a:spcAft>
                <a:spcPts val="0"/>
              </a:spcAft>
              <a:buClrTx/>
              <a:buSzTx/>
              <a:buFont typeface="Arial" pitchFamily="34" charset="0"/>
              <a:buChar char="•"/>
              <a:tabLst/>
              <a:defRPr/>
            </a:pPr>
            <a:r>
              <a:rPr kumimoji="0" lang="ar-SA" sz="2000" b="1" i="0" u="none" strike="noStrike" kern="1200" cap="none" spc="0" normalizeH="0" baseline="0" noProof="0" dirty="0" smtClean="0">
                <a:ln>
                  <a:noFill/>
                </a:ln>
                <a:solidFill>
                  <a:schemeClr val="tx1"/>
                </a:solidFill>
                <a:effectLst/>
                <a:uLnTx/>
                <a:uFillTx/>
                <a:latin typeface="+mn-lt"/>
                <a:ea typeface="+mn-ea"/>
                <a:cs typeface="Arial" charset="0"/>
              </a:rPr>
              <a:t>لإنشاء شبكة حاسوب لابد من توفر </a:t>
            </a:r>
            <a:r>
              <a:rPr lang="ar-SA" sz="2000" b="1" dirty="0" smtClean="0">
                <a:latin typeface="+mn-lt"/>
                <a:cs typeface="Arial" charset="0"/>
              </a:rPr>
              <a:t>بعض</a:t>
            </a:r>
            <a:r>
              <a:rPr kumimoji="0" lang="ar-SA" sz="2000" b="1" i="0" u="none" strike="noStrike" kern="1200" cap="none" spc="0" normalizeH="0" baseline="0" noProof="0" dirty="0" smtClean="0">
                <a:ln>
                  <a:noFill/>
                </a:ln>
                <a:solidFill>
                  <a:schemeClr val="tx1"/>
                </a:solidFill>
                <a:effectLst/>
                <a:uLnTx/>
                <a:uFillTx/>
                <a:latin typeface="+mn-lt"/>
                <a:ea typeface="+mn-ea"/>
                <a:cs typeface="Arial" charset="0"/>
              </a:rPr>
              <a:t> المستلزمات المادية والبرمجية وهي</a:t>
            </a:r>
            <a:r>
              <a:rPr kumimoji="0" lang="ar-SA" sz="2000" b="1" i="0" u="none" strike="noStrike" kern="1200" cap="none" spc="0" normalizeH="0" noProof="0" dirty="0" smtClean="0">
                <a:ln>
                  <a:noFill/>
                </a:ln>
                <a:solidFill>
                  <a:schemeClr val="tx1"/>
                </a:solidFill>
                <a:effectLst/>
                <a:uLnTx/>
                <a:uFillTx/>
                <a:latin typeface="+mn-lt"/>
                <a:ea typeface="+mn-ea"/>
                <a:cs typeface="Arial" charset="0"/>
              </a:rPr>
              <a:t> .</a:t>
            </a:r>
          </a:p>
          <a:p>
            <a:pPr marL="1588" lvl="0" indent="93663" algn="just" fontAlgn="auto">
              <a:lnSpc>
                <a:spcPct val="200000"/>
              </a:lnSpc>
              <a:spcBef>
                <a:spcPct val="20000"/>
              </a:spcBef>
              <a:spcAft>
                <a:spcPts val="0"/>
              </a:spcAft>
              <a:buFont typeface="Wingdings" pitchFamily="2" charset="2"/>
              <a:buChar char="Ø"/>
              <a:defRPr/>
            </a:pPr>
            <a:r>
              <a:rPr lang="ar-SA" noProof="0" dirty="0" smtClean="0">
                <a:latin typeface="+mn-lt"/>
                <a:cs typeface="Arial" charset="0"/>
              </a:rPr>
              <a:t> </a:t>
            </a:r>
            <a:r>
              <a:rPr lang="ar-SA" b="1" noProof="0" dirty="0" smtClean="0">
                <a:latin typeface="+mn-lt"/>
                <a:cs typeface="Arial" charset="0"/>
              </a:rPr>
              <a:t>البرمجيات </a:t>
            </a:r>
            <a:r>
              <a:rPr lang="en-US" b="1" noProof="0" dirty="0" smtClean="0">
                <a:latin typeface="+mn-lt"/>
                <a:cs typeface="Arial" charset="0"/>
              </a:rPr>
              <a:t> Software </a:t>
            </a:r>
            <a:r>
              <a:rPr lang="ar-SA" b="1" noProof="0" dirty="0" smtClean="0">
                <a:latin typeface="+mn-lt"/>
                <a:cs typeface="Arial" charset="0"/>
              </a:rPr>
              <a:t>.</a:t>
            </a:r>
          </a:p>
          <a:p>
            <a:pPr marL="1588" lvl="0" indent="93663" algn="just" fontAlgn="auto">
              <a:lnSpc>
                <a:spcPct val="200000"/>
              </a:lnSpc>
              <a:spcBef>
                <a:spcPct val="20000"/>
              </a:spcBef>
              <a:spcAft>
                <a:spcPts val="0"/>
              </a:spcAft>
              <a:defRPr/>
            </a:pPr>
            <a:r>
              <a:rPr kumimoji="0" lang="ar-SA" i="0" u="none" strike="noStrike" kern="1200" cap="none" spc="0" normalizeH="0" baseline="0" dirty="0" smtClean="0">
                <a:ln>
                  <a:noFill/>
                </a:ln>
                <a:solidFill>
                  <a:schemeClr val="tx1"/>
                </a:solidFill>
                <a:effectLst/>
                <a:uLnTx/>
                <a:uFillTx/>
                <a:latin typeface="+mn-lt"/>
                <a:ea typeface="+mn-ea"/>
                <a:cs typeface="Arial" charset="0"/>
              </a:rPr>
              <a:t>1-</a:t>
            </a:r>
            <a:r>
              <a:rPr kumimoji="0" lang="ar-SA" i="0" u="none" strike="noStrike" kern="1200" cap="none" spc="0" normalizeH="0" dirty="0" smtClean="0">
                <a:ln>
                  <a:noFill/>
                </a:ln>
                <a:solidFill>
                  <a:schemeClr val="tx1"/>
                </a:solidFill>
                <a:effectLst/>
                <a:uLnTx/>
                <a:uFillTx/>
                <a:latin typeface="+mn-lt"/>
                <a:ea typeface="+mn-ea"/>
                <a:cs typeface="Arial" charset="0"/>
              </a:rPr>
              <a:t> برامج تشغيل وإدارة الشبكات ، حيث تستخدم هذه البرامج في حالة وجود جهاز مركزي داخل الشبكة مثل الخوادم (</a:t>
            </a:r>
            <a:r>
              <a:rPr kumimoji="0" lang="en-US" i="0" u="none" strike="noStrike" kern="1200" cap="none" spc="0" normalizeH="0" dirty="0" smtClean="0">
                <a:ln>
                  <a:noFill/>
                </a:ln>
                <a:solidFill>
                  <a:schemeClr val="tx1"/>
                </a:solidFill>
                <a:effectLst/>
                <a:uLnTx/>
                <a:uFillTx/>
                <a:latin typeface="+mn-lt"/>
                <a:ea typeface="+mn-ea"/>
                <a:cs typeface="Arial" charset="0"/>
              </a:rPr>
              <a:t>Servers</a:t>
            </a:r>
            <a:r>
              <a:rPr kumimoji="0" lang="ar-SA" i="0" u="none" strike="noStrike" kern="1200" cap="none" spc="0" normalizeH="0" dirty="0" smtClean="0">
                <a:ln>
                  <a:noFill/>
                </a:ln>
                <a:solidFill>
                  <a:schemeClr val="tx1"/>
                </a:solidFill>
                <a:effectLst/>
                <a:uLnTx/>
                <a:uFillTx/>
                <a:latin typeface="+mn-lt"/>
                <a:ea typeface="+mn-ea"/>
                <a:cs typeface="Arial" charset="0"/>
              </a:rPr>
              <a:t>)</a:t>
            </a:r>
            <a:r>
              <a:rPr kumimoji="0" lang="en-US" i="0" u="none" strike="noStrike" kern="1200" cap="none" spc="0" normalizeH="0" dirty="0" smtClean="0">
                <a:ln>
                  <a:noFill/>
                </a:ln>
                <a:solidFill>
                  <a:schemeClr val="tx1"/>
                </a:solidFill>
                <a:effectLst/>
                <a:uLnTx/>
                <a:uFillTx/>
                <a:latin typeface="+mn-lt"/>
                <a:ea typeface="+mn-ea"/>
                <a:cs typeface="Arial" charset="0"/>
              </a:rPr>
              <a:t> </a:t>
            </a:r>
            <a:r>
              <a:rPr kumimoji="0" lang="ar-SA" i="0" u="none" strike="noStrike" kern="1200" cap="none" spc="0" normalizeH="0" dirty="0" smtClean="0">
                <a:ln>
                  <a:noFill/>
                </a:ln>
                <a:solidFill>
                  <a:schemeClr val="tx1"/>
                </a:solidFill>
                <a:effectLst/>
                <a:uLnTx/>
                <a:uFillTx/>
                <a:latin typeface="+mn-lt"/>
                <a:ea typeface="+mn-ea"/>
                <a:cs typeface="Arial" charset="0"/>
              </a:rPr>
              <a:t> ومن هذه البرامج </a:t>
            </a:r>
            <a:r>
              <a:rPr kumimoji="0" lang="en-US" i="0" u="none" strike="noStrike" kern="1200" cap="none" spc="0" normalizeH="0" dirty="0" smtClean="0">
                <a:ln>
                  <a:noFill/>
                </a:ln>
                <a:solidFill>
                  <a:schemeClr val="tx1"/>
                </a:solidFill>
                <a:effectLst/>
                <a:uLnTx/>
                <a:uFillTx/>
                <a:latin typeface="+mn-lt"/>
                <a:ea typeface="+mn-ea"/>
                <a:cs typeface="Arial" charset="0"/>
              </a:rPr>
              <a:t>Novel , Unix , Windows 2003 server </a:t>
            </a:r>
          </a:p>
          <a:p>
            <a:pPr marL="1588" lvl="0" indent="93663" algn="just" fontAlgn="auto">
              <a:lnSpc>
                <a:spcPct val="200000"/>
              </a:lnSpc>
              <a:spcBef>
                <a:spcPct val="20000"/>
              </a:spcBef>
              <a:spcAft>
                <a:spcPts val="0"/>
              </a:spcAft>
              <a:defRPr/>
            </a:pPr>
            <a:r>
              <a:rPr lang="ar-SA" dirty="0" smtClean="0">
                <a:latin typeface="+mn-lt"/>
                <a:cs typeface="Arial" charset="0"/>
              </a:rPr>
              <a:t>2- البرتوكولات ، وهي برامج تقوم بتطبيق مجموعة من القواعد والاجراءات التي تعمل على تأمين الاتصال بين الاجهزة المختلفة في الشبكة الواحدة او عدة شبكات ، وهناك العديد منها مثل (</a:t>
            </a:r>
            <a:r>
              <a:rPr lang="en-US" dirty="0" smtClean="0">
                <a:latin typeface="+mn-lt"/>
                <a:cs typeface="Arial" charset="0"/>
              </a:rPr>
              <a:t>TCP/IP , UDP , SMTP , HTTP , POP3, VOIP</a:t>
            </a:r>
            <a:r>
              <a:rPr lang="ar-SA" dirty="0" smtClean="0">
                <a:latin typeface="+mn-lt"/>
                <a:cs typeface="Arial" charset="0"/>
              </a:rPr>
              <a:t>) حيث توجد هذه البرتوكولات في أنظمة التشغيل الخاصة بالحاسوب والشبكات . </a:t>
            </a:r>
          </a:p>
          <a:p>
            <a:pPr marL="1588" lvl="0" indent="93663" algn="just" fontAlgn="auto">
              <a:lnSpc>
                <a:spcPct val="200000"/>
              </a:lnSpc>
              <a:spcBef>
                <a:spcPct val="20000"/>
              </a:spcBef>
              <a:spcAft>
                <a:spcPts val="0"/>
              </a:spcAft>
              <a:defRPr/>
            </a:pPr>
            <a:r>
              <a:rPr lang="ar-SA" dirty="0" smtClean="0">
                <a:latin typeface="+mn-lt"/>
                <a:cs typeface="Arial" charset="0"/>
              </a:rPr>
              <a:t>3- برامج الأمن والحماية ، مثل  (</a:t>
            </a:r>
            <a:r>
              <a:rPr lang="en-US" dirty="0" smtClean="0"/>
              <a:t>Network Admin Server v2.21, Network Security Protector v2.8, The Ultimate Troubleshooter v4.45 </a:t>
            </a:r>
            <a:r>
              <a:rPr lang="ar-SA" dirty="0" smtClean="0">
                <a:latin typeface="+mn-lt"/>
                <a:cs typeface="Arial" charset="0"/>
              </a:rPr>
              <a:t>)</a:t>
            </a:r>
            <a:endParaRPr kumimoji="0" lang="ar-SA" i="0" u="none" strike="noStrike" kern="1200" cap="none" spc="0" normalizeH="0" baseline="0" noProof="0" dirty="0" smtClean="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
        <p:nvSpPr>
          <p:cNvPr id="6" name="Title 1"/>
          <p:cNvSpPr>
            <a:spLocks noGrp="1"/>
          </p:cNvSpPr>
          <p:nvPr>
            <p:ph type="title"/>
          </p:nvPr>
        </p:nvSpPr>
        <p:spPr>
          <a:xfrm>
            <a:off x="457200" y="228600"/>
            <a:ext cx="89154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أنواع الشبكة الحاسوبية .</a:t>
            </a:r>
          </a:p>
        </p:txBody>
      </p:sp>
      <p:sp>
        <p:nvSpPr>
          <p:cNvPr id="8" name="Content Placeholder 2"/>
          <p:cNvSpPr txBox="1">
            <a:spLocks/>
          </p:cNvSpPr>
          <p:nvPr/>
        </p:nvSpPr>
        <p:spPr bwMode="auto">
          <a:xfrm>
            <a:off x="228600" y="1371600"/>
            <a:ext cx="9410700" cy="49530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342900" marR="0" lvl="0" indent="-342900" algn="just" defTabSz="914400" rtl="1" eaLnBrk="1" fontAlgn="auto" latinLnBrk="0" hangingPunct="1">
              <a:lnSpc>
                <a:spcPct val="150000"/>
              </a:lnSpc>
              <a:spcBef>
                <a:spcPct val="20000"/>
              </a:spcBef>
              <a:spcAft>
                <a:spcPts val="0"/>
              </a:spcAft>
              <a:buClrTx/>
              <a:buSzTx/>
              <a:buFont typeface="Arial" pitchFamily="34" charset="0"/>
              <a:buChar char="•"/>
              <a:tabLst/>
              <a:defRPr/>
            </a:pPr>
            <a:r>
              <a:rPr kumimoji="0" lang="ar-SA" sz="2000" b="1" i="0" u="none" strike="noStrike" kern="1200" cap="none" spc="0" normalizeH="0" baseline="0" noProof="0" dirty="0" smtClean="0">
                <a:ln>
                  <a:noFill/>
                </a:ln>
                <a:solidFill>
                  <a:schemeClr val="tx1"/>
                </a:solidFill>
                <a:effectLst/>
                <a:uLnTx/>
                <a:uFillTx/>
                <a:latin typeface="+mn-lt"/>
                <a:ea typeface="+mn-ea"/>
                <a:cs typeface="Arial" charset="0"/>
              </a:rPr>
              <a:t>لشبكة الحاسوب عدة أنواع حيث</a:t>
            </a:r>
            <a:r>
              <a:rPr kumimoji="0" lang="ar-SA" sz="2000" b="1" i="0" u="none" strike="noStrike" kern="1200" cap="none" spc="0" normalizeH="0" noProof="0" dirty="0" smtClean="0">
                <a:ln>
                  <a:noFill/>
                </a:ln>
                <a:solidFill>
                  <a:schemeClr val="tx1"/>
                </a:solidFill>
                <a:effectLst/>
                <a:uLnTx/>
                <a:uFillTx/>
                <a:latin typeface="+mn-lt"/>
                <a:ea typeface="+mn-ea"/>
                <a:cs typeface="Arial" charset="0"/>
              </a:rPr>
              <a:t> </a:t>
            </a:r>
            <a:r>
              <a:rPr kumimoji="0" lang="ar-SA" sz="2000" b="1" i="0" u="none" strike="noStrike" kern="1200" cap="none" spc="0" normalizeH="0" baseline="0" noProof="0" dirty="0" smtClean="0">
                <a:ln>
                  <a:noFill/>
                </a:ln>
                <a:solidFill>
                  <a:schemeClr val="tx1"/>
                </a:solidFill>
                <a:effectLst/>
                <a:uLnTx/>
                <a:uFillTx/>
                <a:latin typeface="+mn-lt"/>
                <a:ea typeface="+mn-ea"/>
                <a:cs typeface="Arial" charset="0"/>
              </a:rPr>
              <a:t>تصنف حسب</a:t>
            </a:r>
            <a:r>
              <a:rPr kumimoji="0" lang="ar-SA" sz="2000" b="1" i="0" u="none" strike="noStrike" kern="1200" cap="none" spc="0" normalizeH="0" noProof="0" dirty="0" smtClean="0">
                <a:ln>
                  <a:noFill/>
                </a:ln>
                <a:solidFill>
                  <a:schemeClr val="tx1"/>
                </a:solidFill>
                <a:effectLst/>
                <a:uLnTx/>
                <a:uFillTx/>
                <a:latin typeface="+mn-lt"/>
                <a:ea typeface="+mn-ea"/>
                <a:cs typeface="Arial" charset="0"/>
              </a:rPr>
              <a:t> ما يلي .</a:t>
            </a:r>
          </a:p>
          <a:p>
            <a:pPr marL="342900" marR="0" lvl="0" indent="-342900" algn="just" defTabSz="914400" rtl="1" eaLnBrk="1" fontAlgn="auto" latinLnBrk="0" hangingPunct="1">
              <a:lnSpc>
                <a:spcPct val="150000"/>
              </a:lnSpc>
              <a:spcBef>
                <a:spcPct val="20000"/>
              </a:spcBef>
              <a:spcAft>
                <a:spcPts val="0"/>
              </a:spcAft>
              <a:buClrTx/>
              <a:buSzTx/>
              <a:tabLst/>
              <a:defRPr/>
            </a:pPr>
            <a:r>
              <a:rPr lang="ar-SA" sz="2000" b="1" dirty="0" smtClean="0">
                <a:latin typeface="+mn-lt"/>
                <a:cs typeface="Arial" charset="0"/>
              </a:rPr>
              <a:t>1- حسب العلاقة بين الأجهزة أو طريقة بناء الشبكة ، وتقسم الى :</a:t>
            </a:r>
          </a:p>
          <a:p>
            <a:pPr marL="342900" marR="0" lvl="0" indent="-342900" algn="ctr" defTabSz="914400" rtl="1" eaLnBrk="1" fontAlgn="auto" latinLnBrk="0" hangingPunct="1">
              <a:lnSpc>
                <a:spcPct val="150000"/>
              </a:lnSpc>
              <a:spcBef>
                <a:spcPct val="20000"/>
              </a:spcBef>
              <a:spcAft>
                <a:spcPts val="0"/>
              </a:spcAft>
              <a:buClrTx/>
              <a:buSzTx/>
              <a:tabLst/>
              <a:defRPr/>
            </a:pPr>
            <a:r>
              <a:rPr lang="ar-SA" sz="2000" b="1" dirty="0" smtClean="0">
                <a:latin typeface="+mn-lt"/>
                <a:cs typeface="Arial" charset="0"/>
              </a:rPr>
              <a:t>     حسب العلاقة بين الأجهزة</a:t>
            </a:r>
            <a:endParaRPr kumimoji="0" lang="ar-SA" sz="2000" b="1" i="0" u="none" strike="noStrike" kern="1200" cap="none" spc="0" normalizeH="0" noProof="0" dirty="0" smtClean="0">
              <a:ln>
                <a:noFill/>
              </a:ln>
              <a:solidFill>
                <a:schemeClr val="tx1"/>
              </a:solidFill>
              <a:effectLst/>
              <a:uLnTx/>
              <a:uFillTx/>
              <a:latin typeface="+mn-lt"/>
              <a:ea typeface="+mn-ea"/>
              <a:cs typeface="Arial" charset="0"/>
            </a:endParaRPr>
          </a:p>
        </p:txBody>
      </p:sp>
      <p:sp>
        <p:nvSpPr>
          <p:cNvPr id="7" name="قوس كبير أيمن 6"/>
          <p:cNvSpPr/>
          <p:nvPr/>
        </p:nvSpPr>
        <p:spPr>
          <a:xfrm rot="16200000">
            <a:off x="4610100" y="-266700"/>
            <a:ext cx="457200" cy="6781800"/>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مربع نص 8"/>
          <p:cNvSpPr txBox="1"/>
          <p:nvPr/>
        </p:nvSpPr>
        <p:spPr>
          <a:xfrm>
            <a:off x="5410200" y="3371671"/>
            <a:ext cx="4419600" cy="1200329"/>
          </a:xfrm>
          <a:prstGeom prst="rect">
            <a:avLst/>
          </a:prstGeom>
        </p:spPr>
        <p:style>
          <a:lnRef idx="0">
            <a:schemeClr val="accent4"/>
          </a:lnRef>
          <a:fillRef idx="3">
            <a:schemeClr val="accent4"/>
          </a:fillRef>
          <a:effectRef idx="3">
            <a:schemeClr val="accent4"/>
          </a:effectRef>
          <a:fontRef idx="minor">
            <a:schemeClr val="lt1"/>
          </a:fontRef>
        </p:style>
        <p:txBody>
          <a:bodyPr wrap="square" rtlCol="1">
            <a:spAutoFit/>
          </a:bodyPr>
          <a:lstStyle/>
          <a:p>
            <a:pPr algn="ctr"/>
            <a:r>
              <a:rPr lang="ar-SA" b="1" dirty="0" smtClean="0">
                <a:solidFill>
                  <a:schemeClr val="tx1"/>
                </a:solidFill>
              </a:rPr>
              <a:t>شبكة الند بالند </a:t>
            </a:r>
            <a:r>
              <a:rPr lang="en-US" b="1" dirty="0" smtClean="0">
                <a:solidFill>
                  <a:schemeClr val="tx1"/>
                </a:solidFill>
              </a:rPr>
              <a:t>Peer to Peer</a:t>
            </a:r>
          </a:p>
          <a:p>
            <a:pPr algn="just"/>
            <a:r>
              <a:rPr lang="ar-SA" dirty="0" smtClean="0">
                <a:solidFill>
                  <a:schemeClr val="tx1"/>
                </a:solidFill>
              </a:rPr>
              <a:t>تعتبر جميع الحواسيب في هذه الشبكة متكافئة ومتساوية من حيث الوظيفة التي تؤديها في الشبكة ، بمعنى لا يوجد جهاز مميز داخل الشبكة يقوم بعملية ادارة الشبكة .</a:t>
            </a:r>
            <a:endParaRPr lang="ar-SA" dirty="0">
              <a:solidFill>
                <a:schemeClr val="tx1"/>
              </a:solidFill>
            </a:endParaRPr>
          </a:p>
        </p:txBody>
      </p:sp>
      <p:sp>
        <p:nvSpPr>
          <p:cNvPr id="10" name="مربع نص 9"/>
          <p:cNvSpPr txBox="1"/>
          <p:nvPr/>
        </p:nvSpPr>
        <p:spPr>
          <a:xfrm>
            <a:off x="152400" y="3323272"/>
            <a:ext cx="4724400" cy="1200329"/>
          </a:xfrm>
          <a:prstGeom prst="rect">
            <a:avLst/>
          </a:prstGeom>
        </p:spPr>
        <p:style>
          <a:lnRef idx="0">
            <a:schemeClr val="accent4"/>
          </a:lnRef>
          <a:fillRef idx="3">
            <a:schemeClr val="accent4"/>
          </a:fillRef>
          <a:effectRef idx="3">
            <a:schemeClr val="accent4"/>
          </a:effectRef>
          <a:fontRef idx="minor">
            <a:schemeClr val="lt1"/>
          </a:fontRef>
        </p:style>
        <p:txBody>
          <a:bodyPr wrap="square" rtlCol="1">
            <a:spAutoFit/>
          </a:bodyPr>
          <a:lstStyle/>
          <a:p>
            <a:pPr algn="ctr"/>
            <a:r>
              <a:rPr lang="ar-SA" b="1" dirty="0" smtClean="0">
                <a:solidFill>
                  <a:schemeClr val="tx1"/>
                </a:solidFill>
              </a:rPr>
              <a:t>شبكة الخادم والمستفيد </a:t>
            </a:r>
            <a:r>
              <a:rPr lang="en-US" b="1" dirty="0" smtClean="0">
                <a:solidFill>
                  <a:schemeClr val="tx1"/>
                </a:solidFill>
              </a:rPr>
              <a:t>Client /Server</a:t>
            </a:r>
          </a:p>
          <a:p>
            <a:pPr algn="just"/>
            <a:r>
              <a:rPr lang="ar-SA" b="1" dirty="0" smtClean="0">
                <a:solidFill>
                  <a:schemeClr val="tx1"/>
                </a:solidFill>
              </a:rPr>
              <a:t> </a:t>
            </a:r>
            <a:r>
              <a:rPr lang="ar-SA" dirty="0" smtClean="0">
                <a:solidFill>
                  <a:schemeClr val="tx1"/>
                </a:solidFill>
              </a:rPr>
              <a:t>في هذه الشبكة يتم توصيل جميع الحواسيب المكونة للشبكة مع جهاز مركزي يسمى الخادم </a:t>
            </a:r>
            <a:r>
              <a:rPr lang="en-US" dirty="0" smtClean="0">
                <a:solidFill>
                  <a:schemeClr val="tx1"/>
                </a:solidFill>
              </a:rPr>
              <a:t>Server </a:t>
            </a:r>
            <a:r>
              <a:rPr lang="ar-SA" dirty="0" smtClean="0">
                <a:solidFill>
                  <a:schemeClr val="tx1"/>
                </a:solidFill>
              </a:rPr>
              <a:t> بحيث تناط مهمة تقديم الوظائف المتعددة وإدارة الشبكة إلى الخادم . </a:t>
            </a:r>
            <a:endParaRPr lang="ar-SA" dirty="0">
              <a:solidFill>
                <a:schemeClr val="tx1"/>
              </a:solidFill>
            </a:endParaRPr>
          </a:p>
        </p:txBody>
      </p:sp>
      <p:pic>
        <p:nvPicPr>
          <p:cNvPr id="13" name="صورة 12" descr="200px-P2P-network_svg.png"/>
          <p:cNvPicPr>
            <a:picLocks noChangeAspect="1"/>
          </p:cNvPicPr>
          <p:nvPr/>
        </p:nvPicPr>
        <p:blipFill>
          <a:blip r:embed="rId2" cstate="print"/>
          <a:stretch>
            <a:fillRect/>
          </a:stretch>
        </p:blipFill>
        <p:spPr>
          <a:xfrm>
            <a:off x="6324600" y="4343400"/>
            <a:ext cx="2362200" cy="2362200"/>
          </a:xfrm>
          <a:prstGeom prst="rect">
            <a:avLst/>
          </a:prstGeom>
        </p:spPr>
      </p:pic>
      <p:pic>
        <p:nvPicPr>
          <p:cNvPr id="14" name="صورة 13" descr="200px-Server-based-network_svg.png"/>
          <p:cNvPicPr>
            <a:picLocks noChangeAspect="1"/>
          </p:cNvPicPr>
          <p:nvPr/>
        </p:nvPicPr>
        <p:blipFill>
          <a:blip r:embed="rId3" cstate="print"/>
          <a:stretch>
            <a:fillRect/>
          </a:stretch>
        </p:blipFill>
        <p:spPr>
          <a:xfrm>
            <a:off x="914400" y="4191000"/>
            <a:ext cx="2362200" cy="2514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ox(i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ox(i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ox(i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heckerboard(across)">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amond(in)">
                                      <p:cBhvr>
                                        <p:cTn id="32" dur="20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linds(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diamond(in)">
                                      <p:cBhvr>
                                        <p:cTn id="4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
        <p:nvSpPr>
          <p:cNvPr id="6" name="Title 1"/>
          <p:cNvSpPr>
            <a:spLocks noGrp="1"/>
          </p:cNvSpPr>
          <p:nvPr>
            <p:ph type="title"/>
          </p:nvPr>
        </p:nvSpPr>
        <p:spPr>
          <a:xfrm>
            <a:off x="457200" y="228600"/>
            <a:ext cx="89154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أنواع الشبكة الحاسوبية .</a:t>
            </a:r>
          </a:p>
        </p:txBody>
      </p:sp>
      <p:sp>
        <p:nvSpPr>
          <p:cNvPr id="8" name="Content Placeholder 2"/>
          <p:cNvSpPr txBox="1">
            <a:spLocks/>
          </p:cNvSpPr>
          <p:nvPr/>
        </p:nvSpPr>
        <p:spPr bwMode="auto">
          <a:xfrm>
            <a:off x="228600" y="1371600"/>
            <a:ext cx="9410700" cy="49530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342900" marR="0" lvl="0" indent="-342900" algn="just" defTabSz="914400" rtl="1" eaLnBrk="1" fontAlgn="auto" latinLnBrk="0" hangingPunct="1">
              <a:lnSpc>
                <a:spcPct val="150000"/>
              </a:lnSpc>
              <a:spcBef>
                <a:spcPct val="20000"/>
              </a:spcBef>
              <a:spcAft>
                <a:spcPts val="0"/>
              </a:spcAft>
              <a:buClrTx/>
              <a:buSzTx/>
              <a:buFont typeface="Arial" pitchFamily="34" charset="0"/>
              <a:buChar char="•"/>
              <a:tabLst/>
              <a:defRPr/>
            </a:pPr>
            <a:r>
              <a:rPr kumimoji="0" lang="ar-SA" sz="2000" b="1" i="0" u="none" strike="noStrike" kern="1200" cap="none" spc="0" normalizeH="0" baseline="0" noProof="0" dirty="0" smtClean="0">
                <a:ln>
                  <a:noFill/>
                </a:ln>
                <a:solidFill>
                  <a:schemeClr val="tx1"/>
                </a:solidFill>
                <a:effectLst/>
                <a:uLnTx/>
                <a:uFillTx/>
                <a:latin typeface="+mn-lt"/>
                <a:ea typeface="+mn-ea"/>
                <a:cs typeface="Arial" charset="0"/>
              </a:rPr>
              <a:t>لشبكة الحاسوب عدة أنواع حيث</a:t>
            </a:r>
            <a:r>
              <a:rPr kumimoji="0" lang="ar-SA" sz="2000" b="1" i="0" u="none" strike="noStrike" kern="1200" cap="none" spc="0" normalizeH="0" noProof="0" dirty="0" smtClean="0">
                <a:ln>
                  <a:noFill/>
                </a:ln>
                <a:solidFill>
                  <a:schemeClr val="tx1"/>
                </a:solidFill>
                <a:effectLst/>
                <a:uLnTx/>
                <a:uFillTx/>
                <a:latin typeface="+mn-lt"/>
                <a:ea typeface="+mn-ea"/>
                <a:cs typeface="Arial" charset="0"/>
              </a:rPr>
              <a:t> </a:t>
            </a:r>
            <a:r>
              <a:rPr kumimoji="0" lang="ar-SA" sz="2000" b="1" i="0" u="none" strike="noStrike" kern="1200" cap="none" spc="0" normalizeH="0" baseline="0" noProof="0" dirty="0" smtClean="0">
                <a:ln>
                  <a:noFill/>
                </a:ln>
                <a:solidFill>
                  <a:schemeClr val="tx1"/>
                </a:solidFill>
                <a:effectLst/>
                <a:uLnTx/>
                <a:uFillTx/>
                <a:latin typeface="+mn-lt"/>
                <a:ea typeface="+mn-ea"/>
                <a:cs typeface="Arial" charset="0"/>
              </a:rPr>
              <a:t>تصنف حسب</a:t>
            </a:r>
            <a:r>
              <a:rPr kumimoji="0" lang="ar-SA" sz="2000" b="1" i="0" u="none" strike="noStrike" kern="1200" cap="none" spc="0" normalizeH="0" noProof="0" dirty="0" smtClean="0">
                <a:ln>
                  <a:noFill/>
                </a:ln>
                <a:solidFill>
                  <a:schemeClr val="tx1"/>
                </a:solidFill>
                <a:effectLst/>
                <a:uLnTx/>
                <a:uFillTx/>
                <a:latin typeface="+mn-lt"/>
                <a:ea typeface="+mn-ea"/>
                <a:cs typeface="Arial" charset="0"/>
              </a:rPr>
              <a:t> ما يلي .</a:t>
            </a:r>
          </a:p>
          <a:p>
            <a:pPr marL="342900" marR="0" lvl="0" indent="-342900" algn="just" defTabSz="914400" rtl="1" eaLnBrk="1" fontAlgn="auto" latinLnBrk="0" hangingPunct="1">
              <a:lnSpc>
                <a:spcPct val="150000"/>
              </a:lnSpc>
              <a:spcBef>
                <a:spcPct val="20000"/>
              </a:spcBef>
              <a:spcAft>
                <a:spcPts val="0"/>
              </a:spcAft>
              <a:buClrTx/>
              <a:buSzTx/>
              <a:tabLst/>
              <a:defRPr/>
            </a:pPr>
            <a:r>
              <a:rPr lang="ar-SA" sz="2000" b="1" dirty="0" smtClean="0">
                <a:latin typeface="+mn-lt"/>
                <a:cs typeface="Arial" charset="0"/>
              </a:rPr>
              <a:t>2- حسب الامتداد الجغرافي ، وتقسم الى :</a:t>
            </a:r>
          </a:p>
          <a:p>
            <a:pPr marL="342900" marR="0" lvl="0" indent="-342900" algn="ctr" defTabSz="914400" rtl="1" eaLnBrk="1" fontAlgn="auto" latinLnBrk="0" hangingPunct="1">
              <a:lnSpc>
                <a:spcPct val="150000"/>
              </a:lnSpc>
              <a:spcBef>
                <a:spcPct val="20000"/>
              </a:spcBef>
              <a:spcAft>
                <a:spcPts val="0"/>
              </a:spcAft>
              <a:buClrTx/>
              <a:buSzTx/>
              <a:tabLst/>
              <a:defRPr/>
            </a:pPr>
            <a:r>
              <a:rPr lang="ar-SA" sz="2000" b="1" dirty="0" smtClean="0">
                <a:latin typeface="+mn-lt"/>
                <a:cs typeface="Arial" charset="0"/>
              </a:rPr>
              <a:t>     حسب الامتداد الجغرافي </a:t>
            </a:r>
            <a:endParaRPr kumimoji="0" lang="ar-SA" sz="2000" b="1" i="0" u="none" strike="noStrike" kern="1200" cap="none" spc="0" normalizeH="0" noProof="0" dirty="0" smtClean="0">
              <a:ln>
                <a:noFill/>
              </a:ln>
              <a:solidFill>
                <a:schemeClr val="tx1"/>
              </a:solidFill>
              <a:effectLst/>
              <a:uLnTx/>
              <a:uFillTx/>
              <a:latin typeface="+mn-lt"/>
              <a:ea typeface="+mn-ea"/>
              <a:cs typeface="Arial" charset="0"/>
            </a:endParaRPr>
          </a:p>
        </p:txBody>
      </p:sp>
      <p:sp>
        <p:nvSpPr>
          <p:cNvPr id="7" name="قوس كبير أيمن 6"/>
          <p:cNvSpPr/>
          <p:nvPr/>
        </p:nvSpPr>
        <p:spPr>
          <a:xfrm rot="16200000">
            <a:off x="4610100" y="-266700"/>
            <a:ext cx="457200" cy="6781800"/>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مربع نص 8"/>
          <p:cNvSpPr txBox="1"/>
          <p:nvPr/>
        </p:nvSpPr>
        <p:spPr>
          <a:xfrm>
            <a:off x="5410200" y="3371671"/>
            <a:ext cx="4419600" cy="1200329"/>
          </a:xfrm>
          <a:prstGeom prst="rect">
            <a:avLst/>
          </a:prstGeom>
        </p:spPr>
        <p:style>
          <a:lnRef idx="0">
            <a:schemeClr val="accent4"/>
          </a:lnRef>
          <a:fillRef idx="3">
            <a:schemeClr val="accent4"/>
          </a:fillRef>
          <a:effectRef idx="3">
            <a:schemeClr val="accent4"/>
          </a:effectRef>
          <a:fontRef idx="minor">
            <a:schemeClr val="lt1"/>
          </a:fontRef>
        </p:style>
        <p:txBody>
          <a:bodyPr wrap="square" rtlCol="1">
            <a:spAutoFit/>
          </a:bodyPr>
          <a:lstStyle/>
          <a:p>
            <a:pPr algn="ctr"/>
            <a:r>
              <a:rPr lang="ar-JO" b="1" dirty="0" smtClean="0">
                <a:solidFill>
                  <a:schemeClr val="tx1"/>
                </a:solidFill>
              </a:rPr>
              <a:t>الشبكة المحلية </a:t>
            </a:r>
            <a:r>
              <a:rPr lang="en-US" b="1" dirty="0" smtClean="0">
                <a:solidFill>
                  <a:schemeClr val="tx1"/>
                </a:solidFill>
              </a:rPr>
              <a:t>LAN</a:t>
            </a:r>
          </a:p>
          <a:p>
            <a:pPr algn="just"/>
            <a:r>
              <a:rPr lang="ar-SA" dirty="0" smtClean="0">
                <a:solidFill>
                  <a:schemeClr val="tx1"/>
                </a:solidFill>
              </a:rPr>
              <a:t>وهي مجموعة من الحواسيب المرتبطة مع بعضها البعض عن طريق خطوط اتصال بحيث </a:t>
            </a:r>
            <a:r>
              <a:rPr lang="ar-JO" dirty="0" smtClean="0">
                <a:solidFill>
                  <a:schemeClr val="tx1"/>
                </a:solidFill>
              </a:rPr>
              <a:t>تغطي منطقة محدودة مثل مكتب أو مبنى أو مجموعة مباني</a:t>
            </a:r>
            <a:r>
              <a:rPr lang="ar-SA" dirty="0" smtClean="0">
                <a:solidFill>
                  <a:schemeClr val="tx1"/>
                </a:solidFill>
              </a:rPr>
              <a:t> متقاربة</a:t>
            </a:r>
            <a:endParaRPr lang="ar-SA" dirty="0">
              <a:solidFill>
                <a:schemeClr val="tx1"/>
              </a:solidFill>
            </a:endParaRPr>
          </a:p>
        </p:txBody>
      </p:sp>
      <p:sp>
        <p:nvSpPr>
          <p:cNvPr id="10" name="مربع نص 9"/>
          <p:cNvSpPr txBox="1"/>
          <p:nvPr/>
        </p:nvSpPr>
        <p:spPr>
          <a:xfrm>
            <a:off x="152400" y="3323272"/>
            <a:ext cx="4724400" cy="1477328"/>
          </a:xfrm>
          <a:prstGeom prst="rect">
            <a:avLst/>
          </a:prstGeom>
        </p:spPr>
        <p:style>
          <a:lnRef idx="0">
            <a:schemeClr val="accent4"/>
          </a:lnRef>
          <a:fillRef idx="3">
            <a:schemeClr val="accent4"/>
          </a:fillRef>
          <a:effectRef idx="3">
            <a:schemeClr val="accent4"/>
          </a:effectRef>
          <a:fontRef idx="minor">
            <a:schemeClr val="lt1"/>
          </a:fontRef>
        </p:style>
        <p:txBody>
          <a:bodyPr wrap="square" rtlCol="1">
            <a:spAutoFit/>
          </a:bodyPr>
          <a:lstStyle/>
          <a:p>
            <a:pPr algn="ctr"/>
            <a:r>
              <a:rPr lang="ar-JO" b="1" dirty="0" smtClean="0">
                <a:solidFill>
                  <a:schemeClr val="tx1"/>
                </a:solidFill>
              </a:rPr>
              <a:t>الشبكة </a:t>
            </a:r>
            <a:r>
              <a:rPr lang="ar-SA" b="1" dirty="0" smtClean="0">
                <a:solidFill>
                  <a:schemeClr val="tx1"/>
                </a:solidFill>
              </a:rPr>
              <a:t>الموسعة </a:t>
            </a:r>
            <a:r>
              <a:rPr lang="en-US" b="1" dirty="0" smtClean="0">
                <a:solidFill>
                  <a:schemeClr val="tx1"/>
                </a:solidFill>
              </a:rPr>
              <a:t>WAN</a:t>
            </a:r>
          </a:p>
          <a:p>
            <a:pPr algn="just"/>
            <a:r>
              <a:rPr lang="ar-SA" b="1" dirty="0" smtClean="0">
                <a:solidFill>
                  <a:schemeClr val="tx1"/>
                </a:solidFill>
              </a:rPr>
              <a:t> </a:t>
            </a:r>
            <a:r>
              <a:rPr lang="ar-SA" dirty="0" smtClean="0">
                <a:solidFill>
                  <a:schemeClr val="tx1"/>
                </a:solidFill>
              </a:rPr>
              <a:t>وهي عبارة عن مجموعة من </a:t>
            </a:r>
            <a:r>
              <a:rPr lang="ar-SA" dirty="0" err="1" smtClean="0">
                <a:solidFill>
                  <a:schemeClr val="tx1"/>
                </a:solidFill>
              </a:rPr>
              <a:t>ال</a:t>
            </a:r>
            <a:r>
              <a:rPr lang="ar-JO" dirty="0" smtClean="0">
                <a:solidFill>
                  <a:schemeClr val="tx1"/>
                </a:solidFill>
              </a:rPr>
              <a:t>حواسيب</a:t>
            </a:r>
            <a:r>
              <a:rPr lang="ar-SA" dirty="0" smtClean="0">
                <a:solidFill>
                  <a:schemeClr val="tx1"/>
                </a:solidFill>
              </a:rPr>
              <a:t> المرتبطة مع بعضها البعض ( مجموعة من الشبكات المحلية )  وال</a:t>
            </a:r>
            <a:r>
              <a:rPr lang="ar-JO" dirty="0" smtClean="0">
                <a:solidFill>
                  <a:schemeClr val="tx1"/>
                </a:solidFill>
              </a:rPr>
              <a:t>منتشرة في من</a:t>
            </a:r>
            <a:r>
              <a:rPr lang="ar-SA" dirty="0" err="1" smtClean="0">
                <a:solidFill>
                  <a:schemeClr val="tx1"/>
                </a:solidFill>
              </a:rPr>
              <a:t>اطق</a:t>
            </a:r>
            <a:r>
              <a:rPr lang="ar-JO" dirty="0" smtClean="0">
                <a:solidFill>
                  <a:schemeClr val="tx1"/>
                </a:solidFill>
              </a:rPr>
              <a:t> جغرافية واسعة كالمدن والدول وحتى القارات</a:t>
            </a:r>
            <a:r>
              <a:rPr lang="ar-SA" dirty="0" smtClean="0">
                <a:solidFill>
                  <a:schemeClr val="tx1"/>
                </a:solidFill>
              </a:rPr>
              <a:t> . حيث </a:t>
            </a:r>
            <a:r>
              <a:rPr lang="ar-JO" dirty="0" smtClean="0">
                <a:solidFill>
                  <a:schemeClr val="tx1"/>
                </a:solidFill>
              </a:rPr>
              <a:t>ترتبط </a:t>
            </a:r>
            <a:r>
              <a:rPr lang="ar-SA" dirty="0" smtClean="0">
                <a:solidFill>
                  <a:schemeClr val="tx1"/>
                </a:solidFill>
              </a:rPr>
              <a:t> هذه الحواسيب </a:t>
            </a:r>
            <a:r>
              <a:rPr lang="ar-JO" dirty="0" smtClean="0">
                <a:solidFill>
                  <a:schemeClr val="tx1"/>
                </a:solidFill>
              </a:rPr>
              <a:t>عن طريق خطوط الهاتف والأقمار الصناعية</a:t>
            </a:r>
            <a:endParaRPr lang="ar-SA" dirty="0">
              <a:solidFill>
                <a:schemeClr val="tx1"/>
              </a:solidFill>
            </a:endParaRPr>
          </a:p>
        </p:txBody>
      </p:sp>
      <p:pic>
        <p:nvPicPr>
          <p:cNvPr id="11" name="Picture 9" descr="lan.gif"/>
          <p:cNvPicPr>
            <a:picLocks noChangeAspect="1"/>
          </p:cNvPicPr>
          <p:nvPr/>
        </p:nvPicPr>
        <p:blipFill>
          <a:blip r:embed="rId2" cstate="print"/>
          <a:stretch>
            <a:fillRect/>
          </a:stretch>
        </p:blipFill>
        <p:spPr>
          <a:xfrm>
            <a:off x="6553200" y="4734910"/>
            <a:ext cx="2438400" cy="1513489"/>
          </a:xfrm>
          <a:prstGeom prst="rect">
            <a:avLst/>
          </a:prstGeom>
        </p:spPr>
      </p:pic>
      <p:pic>
        <p:nvPicPr>
          <p:cNvPr id="12" name="Picture 9" descr="wan1.gif"/>
          <p:cNvPicPr>
            <a:picLocks noChangeAspect="1"/>
          </p:cNvPicPr>
          <p:nvPr/>
        </p:nvPicPr>
        <p:blipFill>
          <a:blip r:embed="rId3" cstate="print"/>
          <a:stretch>
            <a:fillRect/>
          </a:stretch>
        </p:blipFill>
        <p:spPr>
          <a:xfrm>
            <a:off x="1143000" y="4876800"/>
            <a:ext cx="2362200" cy="1752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ox(i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ox(i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ox(i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heckerboard(across)">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diamond(in)">
                                      <p:cBhvr>
                                        <p:cTn id="32" dur="20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linds(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diamond(in)">
                                      <p:cBhvr>
                                        <p:cTn id="4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
        <p:nvSpPr>
          <p:cNvPr id="6" name="Title 1"/>
          <p:cNvSpPr>
            <a:spLocks noGrp="1"/>
          </p:cNvSpPr>
          <p:nvPr>
            <p:ph type="title"/>
          </p:nvPr>
        </p:nvSpPr>
        <p:spPr>
          <a:xfrm>
            <a:off x="457200" y="228600"/>
            <a:ext cx="89154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أنواع الشبكة الحاسوبية .</a:t>
            </a:r>
          </a:p>
        </p:txBody>
      </p:sp>
      <p:sp>
        <p:nvSpPr>
          <p:cNvPr id="8" name="Content Placeholder 2"/>
          <p:cNvSpPr txBox="1">
            <a:spLocks/>
          </p:cNvSpPr>
          <p:nvPr/>
        </p:nvSpPr>
        <p:spPr bwMode="auto">
          <a:xfrm>
            <a:off x="228600" y="1371600"/>
            <a:ext cx="9410700" cy="49530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342900" marR="0" lvl="0" indent="-342900" algn="just" defTabSz="914400" rtl="1" eaLnBrk="1" fontAlgn="auto" latinLnBrk="0" hangingPunct="1">
              <a:lnSpc>
                <a:spcPct val="150000"/>
              </a:lnSpc>
              <a:spcBef>
                <a:spcPct val="20000"/>
              </a:spcBef>
              <a:spcAft>
                <a:spcPts val="0"/>
              </a:spcAft>
              <a:buClrTx/>
              <a:buSzTx/>
              <a:buFont typeface="Arial" pitchFamily="34" charset="0"/>
              <a:buChar char="•"/>
              <a:tabLst/>
              <a:defRPr/>
            </a:pPr>
            <a:r>
              <a:rPr kumimoji="0" lang="ar-SA" sz="2000" b="1" i="0" u="none" strike="noStrike" kern="1200" cap="none" spc="0" normalizeH="0" baseline="0" noProof="0" dirty="0" smtClean="0">
                <a:ln>
                  <a:noFill/>
                </a:ln>
                <a:solidFill>
                  <a:schemeClr val="tx1"/>
                </a:solidFill>
                <a:effectLst/>
                <a:uLnTx/>
                <a:uFillTx/>
                <a:latin typeface="+mn-lt"/>
                <a:ea typeface="+mn-ea"/>
                <a:cs typeface="Arial" charset="0"/>
              </a:rPr>
              <a:t>لشبكة الحاسوب عدة أنواع حيث</a:t>
            </a:r>
            <a:r>
              <a:rPr kumimoji="0" lang="ar-SA" sz="2000" b="1" i="0" u="none" strike="noStrike" kern="1200" cap="none" spc="0" normalizeH="0" noProof="0" dirty="0" smtClean="0">
                <a:ln>
                  <a:noFill/>
                </a:ln>
                <a:solidFill>
                  <a:schemeClr val="tx1"/>
                </a:solidFill>
                <a:effectLst/>
                <a:uLnTx/>
                <a:uFillTx/>
                <a:latin typeface="+mn-lt"/>
                <a:ea typeface="+mn-ea"/>
                <a:cs typeface="Arial" charset="0"/>
              </a:rPr>
              <a:t> </a:t>
            </a:r>
            <a:r>
              <a:rPr kumimoji="0" lang="ar-SA" sz="2000" b="1" i="0" u="none" strike="noStrike" kern="1200" cap="none" spc="0" normalizeH="0" baseline="0" noProof="0" dirty="0" smtClean="0">
                <a:ln>
                  <a:noFill/>
                </a:ln>
                <a:solidFill>
                  <a:schemeClr val="tx1"/>
                </a:solidFill>
                <a:effectLst/>
                <a:uLnTx/>
                <a:uFillTx/>
                <a:latin typeface="+mn-lt"/>
                <a:ea typeface="+mn-ea"/>
                <a:cs typeface="Arial" charset="0"/>
              </a:rPr>
              <a:t>تصنف حسب</a:t>
            </a:r>
            <a:r>
              <a:rPr kumimoji="0" lang="ar-SA" sz="2000" b="1" i="0" u="none" strike="noStrike" kern="1200" cap="none" spc="0" normalizeH="0" noProof="0" dirty="0" smtClean="0">
                <a:ln>
                  <a:noFill/>
                </a:ln>
                <a:solidFill>
                  <a:schemeClr val="tx1"/>
                </a:solidFill>
                <a:effectLst/>
                <a:uLnTx/>
                <a:uFillTx/>
                <a:latin typeface="+mn-lt"/>
                <a:ea typeface="+mn-ea"/>
                <a:cs typeface="Arial" charset="0"/>
              </a:rPr>
              <a:t> ما يلي .</a:t>
            </a:r>
          </a:p>
          <a:p>
            <a:pPr marL="342900" marR="0" lvl="0" indent="-342900" algn="just" defTabSz="914400" rtl="1" eaLnBrk="1" fontAlgn="auto" latinLnBrk="0" hangingPunct="1">
              <a:lnSpc>
                <a:spcPct val="150000"/>
              </a:lnSpc>
              <a:spcBef>
                <a:spcPct val="20000"/>
              </a:spcBef>
              <a:spcAft>
                <a:spcPts val="0"/>
              </a:spcAft>
              <a:buClrTx/>
              <a:buSzTx/>
              <a:tabLst/>
              <a:defRPr/>
            </a:pPr>
            <a:r>
              <a:rPr lang="ar-SA" sz="2000" b="1" dirty="0" smtClean="0">
                <a:latin typeface="+mn-lt"/>
                <a:cs typeface="Arial" charset="0"/>
              </a:rPr>
              <a:t>3- حسب هيكلية الشبكة ، وتقسم الى :</a:t>
            </a:r>
          </a:p>
          <a:p>
            <a:pPr marL="342900" marR="0" lvl="0" indent="-342900" algn="ctr" defTabSz="914400" rtl="1" eaLnBrk="1" fontAlgn="auto" latinLnBrk="0" hangingPunct="1">
              <a:lnSpc>
                <a:spcPct val="150000"/>
              </a:lnSpc>
              <a:spcBef>
                <a:spcPct val="20000"/>
              </a:spcBef>
              <a:spcAft>
                <a:spcPts val="0"/>
              </a:spcAft>
              <a:buClrTx/>
              <a:buSzTx/>
              <a:tabLst/>
              <a:defRPr/>
            </a:pPr>
            <a:r>
              <a:rPr lang="ar-SA" sz="2000" b="1" dirty="0" smtClean="0">
                <a:latin typeface="+mn-lt"/>
                <a:cs typeface="Arial" charset="0"/>
              </a:rPr>
              <a:t>     حسب هيكلية الشبكة</a:t>
            </a:r>
            <a:endParaRPr kumimoji="0" lang="ar-SA" sz="2000" b="1" i="0" u="none" strike="noStrike" kern="1200" cap="none" spc="0" normalizeH="0" noProof="0" dirty="0" smtClean="0">
              <a:ln>
                <a:noFill/>
              </a:ln>
              <a:solidFill>
                <a:schemeClr val="tx1"/>
              </a:solidFill>
              <a:effectLst/>
              <a:uLnTx/>
              <a:uFillTx/>
              <a:latin typeface="+mn-lt"/>
              <a:ea typeface="+mn-ea"/>
              <a:cs typeface="Arial" charset="0"/>
            </a:endParaRPr>
          </a:p>
        </p:txBody>
      </p:sp>
      <p:sp>
        <p:nvSpPr>
          <p:cNvPr id="7" name="قوس كبير أيمن 6"/>
          <p:cNvSpPr/>
          <p:nvPr/>
        </p:nvSpPr>
        <p:spPr>
          <a:xfrm rot="16200000">
            <a:off x="4610100" y="-266700"/>
            <a:ext cx="457200" cy="6781800"/>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مربع نص 8"/>
          <p:cNvSpPr txBox="1"/>
          <p:nvPr/>
        </p:nvSpPr>
        <p:spPr>
          <a:xfrm>
            <a:off x="6705600" y="3371671"/>
            <a:ext cx="2590800" cy="369332"/>
          </a:xfrm>
          <a:prstGeom prst="rect">
            <a:avLst/>
          </a:prstGeom>
        </p:spPr>
        <p:style>
          <a:lnRef idx="0">
            <a:schemeClr val="accent4"/>
          </a:lnRef>
          <a:fillRef idx="3">
            <a:schemeClr val="accent4"/>
          </a:fillRef>
          <a:effectRef idx="3">
            <a:schemeClr val="accent4"/>
          </a:effectRef>
          <a:fontRef idx="minor">
            <a:schemeClr val="lt1"/>
          </a:fontRef>
        </p:style>
        <p:txBody>
          <a:bodyPr wrap="square" rtlCol="1">
            <a:spAutoFit/>
          </a:bodyPr>
          <a:lstStyle/>
          <a:p>
            <a:pPr algn="ctr"/>
            <a:r>
              <a:rPr lang="ar-JO" b="1" dirty="0" smtClean="0">
                <a:solidFill>
                  <a:schemeClr val="tx1"/>
                </a:solidFill>
              </a:rPr>
              <a:t>الشبكة </a:t>
            </a:r>
            <a:r>
              <a:rPr lang="ar-SA" b="1" dirty="0" err="1" smtClean="0">
                <a:solidFill>
                  <a:schemeClr val="tx1"/>
                </a:solidFill>
              </a:rPr>
              <a:t>النجمية</a:t>
            </a:r>
            <a:r>
              <a:rPr lang="ar-SA" b="1" dirty="0" smtClean="0">
                <a:solidFill>
                  <a:schemeClr val="tx1"/>
                </a:solidFill>
              </a:rPr>
              <a:t> </a:t>
            </a:r>
            <a:r>
              <a:rPr lang="en-US" b="1" dirty="0" smtClean="0">
                <a:solidFill>
                  <a:schemeClr val="tx1"/>
                </a:solidFill>
              </a:rPr>
              <a:t>Star</a:t>
            </a:r>
            <a:r>
              <a:rPr lang="ar-SA" b="1" dirty="0" smtClean="0">
                <a:solidFill>
                  <a:schemeClr val="tx1"/>
                </a:solidFill>
              </a:rPr>
              <a:t> </a:t>
            </a:r>
            <a:endParaRPr lang="en-US" b="1" dirty="0" smtClean="0">
              <a:solidFill>
                <a:schemeClr val="tx1"/>
              </a:solidFill>
            </a:endParaRPr>
          </a:p>
        </p:txBody>
      </p:sp>
      <p:sp>
        <p:nvSpPr>
          <p:cNvPr id="10" name="مربع نص 9"/>
          <p:cNvSpPr txBox="1"/>
          <p:nvPr/>
        </p:nvSpPr>
        <p:spPr>
          <a:xfrm>
            <a:off x="685800" y="3323273"/>
            <a:ext cx="2438400" cy="369332"/>
          </a:xfrm>
          <a:prstGeom prst="rect">
            <a:avLst/>
          </a:prstGeom>
        </p:spPr>
        <p:style>
          <a:lnRef idx="0">
            <a:schemeClr val="accent4"/>
          </a:lnRef>
          <a:fillRef idx="3">
            <a:schemeClr val="accent4"/>
          </a:fillRef>
          <a:effectRef idx="3">
            <a:schemeClr val="accent4"/>
          </a:effectRef>
          <a:fontRef idx="minor">
            <a:schemeClr val="lt1"/>
          </a:fontRef>
        </p:style>
        <p:txBody>
          <a:bodyPr wrap="square" rtlCol="1">
            <a:spAutoFit/>
          </a:bodyPr>
          <a:lstStyle/>
          <a:p>
            <a:pPr algn="ctr"/>
            <a:r>
              <a:rPr lang="ar-SA" b="1" dirty="0" smtClean="0">
                <a:solidFill>
                  <a:schemeClr val="tx1"/>
                </a:solidFill>
              </a:rPr>
              <a:t>الشبكة الحلقية </a:t>
            </a:r>
            <a:r>
              <a:rPr lang="en-US" b="1" dirty="0" smtClean="0">
                <a:solidFill>
                  <a:schemeClr val="tx1"/>
                </a:solidFill>
              </a:rPr>
              <a:t>Ring</a:t>
            </a:r>
            <a:r>
              <a:rPr lang="ar-SA" b="1" dirty="0" smtClean="0">
                <a:solidFill>
                  <a:schemeClr val="tx1"/>
                </a:solidFill>
              </a:rPr>
              <a:t> </a:t>
            </a:r>
            <a:endParaRPr lang="en-US" b="1" dirty="0" smtClean="0">
              <a:solidFill>
                <a:schemeClr val="tx1"/>
              </a:solidFill>
            </a:endParaRPr>
          </a:p>
        </p:txBody>
      </p:sp>
      <p:cxnSp>
        <p:nvCxnSpPr>
          <p:cNvPr id="14" name="رابط مستقيم 13"/>
          <p:cNvCxnSpPr/>
          <p:nvPr/>
        </p:nvCxnSpPr>
        <p:spPr>
          <a:xfrm>
            <a:off x="4841544" y="3124200"/>
            <a:ext cx="0" cy="381000"/>
          </a:xfrm>
          <a:prstGeom prst="line">
            <a:avLst/>
          </a:prstGeom>
          <a:ln w="28575">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مربع نص 14"/>
          <p:cNvSpPr txBox="1"/>
          <p:nvPr/>
        </p:nvSpPr>
        <p:spPr>
          <a:xfrm>
            <a:off x="3581400" y="3352800"/>
            <a:ext cx="2590800" cy="369332"/>
          </a:xfrm>
          <a:prstGeom prst="rect">
            <a:avLst/>
          </a:prstGeom>
        </p:spPr>
        <p:style>
          <a:lnRef idx="0">
            <a:schemeClr val="accent4"/>
          </a:lnRef>
          <a:fillRef idx="3">
            <a:schemeClr val="accent4"/>
          </a:fillRef>
          <a:effectRef idx="3">
            <a:schemeClr val="accent4"/>
          </a:effectRef>
          <a:fontRef idx="minor">
            <a:schemeClr val="lt1"/>
          </a:fontRef>
        </p:style>
        <p:txBody>
          <a:bodyPr wrap="square" rtlCol="1">
            <a:spAutoFit/>
          </a:bodyPr>
          <a:lstStyle/>
          <a:p>
            <a:pPr algn="ctr"/>
            <a:r>
              <a:rPr lang="ar-JO" b="1" dirty="0" smtClean="0">
                <a:solidFill>
                  <a:schemeClr val="tx1"/>
                </a:solidFill>
              </a:rPr>
              <a:t>الشبكة </a:t>
            </a:r>
            <a:r>
              <a:rPr lang="ar-SA" b="1" dirty="0" smtClean="0">
                <a:solidFill>
                  <a:schemeClr val="tx1"/>
                </a:solidFill>
              </a:rPr>
              <a:t>الخطية</a:t>
            </a:r>
            <a:r>
              <a:rPr lang="en-US" b="1" dirty="0" smtClean="0">
                <a:solidFill>
                  <a:schemeClr val="tx1"/>
                </a:solidFill>
              </a:rPr>
              <a:t>Bus </a:t>
            </a:r>
            <a:r>
              <a:rPr lang="ar-SA" b="1" dirty="0" smtClean="0">
                <a:solidFill>
                  <a:schemeClr val="tx1"/>
                </a:solidFill>
              </a:rPr>
              <a:t> </a:t>
            </a:r>
            <a:endParaRPr lang="en-US" b="1" dirty="0" smtClean="0">
              <a:solidFill>
                <a:schemeClr val="tx1"/>
              </a:solidFill>
            </a:endParaRPr>
          </a:p>
        </p:txBody>
      </p:sp>
      <p:pic>
        <p:nvPicPr>
          <p:cNvPr id="16" name="صورة 15" descr="1_21_StarTopology.jpg"/>
          <p:cNvPicPr>
            <a:picLocks noChangeAspect="1"/>
          </p:cNvPicPr>
          <p:nvPr/>
        </p:nvPicPr>
        <p:blipFill>
          <a:blip r:embed="rId2" cstate="print"/>
          <a:stretch>
            <a:fillRect/>
          </a:stretch>
        </p:blipFill>
        <p:spPr>
          <a:xfrm>
            <a:off x="6858000" y="4038600"/>
            <a:ext cx="2288953" cy="1771650"/>
          </a:xfrm>
          <a:prstGeom prst="rect">
            <a:avLst/>
          </a:prstGeom>
        </p:spPr>
      </p:pic>
      <p:pic>
        <p:nvPicPr>
          <p:cNvPr id="17" name="صورة 16" descr="imagesCALCO6PC.jpg"/>
          <p:cNvPicPr>
            <a:picLocks noChangeAspect="1"/>
          </p:cNvPicPr>
          <p:nvPr/>
        </p:nvPicPr>
        <p:blipFill>
          <a:blip r:embed="rId3" cstate="print"/>
          <a:stretch>
            <a:fillRect/>
          </a:stretch>
        </p:blipFill>
        <p:spPr>
          <a:xfrm>
            <a:off x="3581400" y="4038600"/>
            <a:ext cx="2667000" cy="1552575"/>
          </a:xfrm>
          <a:prstGeom prst="rect">
            <a:avLst/>
          </a:prstGeom>
        </p:spPr>
      </p:pic>
      <p:pic>
        <p:nvPicPr>
          <p:cNvPr id="18" name="صورة 17" descr="1_22_RingTopology.jpg"/>
          <p:cNvPicPr>
            <a:picLocks noChangeAspect="1"/>
          </p:cNvPicPr>
          <p:nvPr/>
        </p:nvPicPr>
        <p:blipFill>
          <a:blip r:embed="rId4" cstate="print"/>
          <a:stretch>
            <a:fillRect/>
          </a:stretch>
        </p:blipFill>
        <p:spPr>
          <a:xfrm>
            <a:off x="533400" y="3962400"/>
            <a:ext cx="2286000" cy="1752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ox(i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ox(i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ox(i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heckerboard(across)">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ox(in)">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diamond(in)">
                                      <p:cBhvr>
                                        <p:cTn id="37" dur="20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blinds(horizontal)">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diamond(in)">
                                      <p:cBhvr>
                                        <p:cTn id="47" dur="20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blinds(horizontal)">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8" presetClass="entr" presetSubtype="16" fill="hold"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diamond(in)">
                                      <p:cBhvr>
                                        <p:cTn id="5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
        <p:nvSpPr>
          <p:cNvPr id="6" name="Title 1"/>
          <p:cNvSpPr>
            <a:spLocks noGrp="1"/>
          </p:cNvSpPr>
          <p:nvPr>
            <p:ph type="title"/>
          </p:nvPr>
        </p:nvSpPr>
        <p:spPr>
          <a:xfrm>
            <a:off x="457200" y="228600"/>
            <a:ext cx="89154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أنواع الشبكة الحاسوبية .</a:t>
            </a:r>
          </a:p>
        </p:txBody>
      </p:sp>
      <p:sp>
        <p:nvSpPr>
          <p:cNvPr id="8" name="Content Placeholder 2"/>
          <p:cNvSpPr txBox="1">
            <a:spLocks/>
          </p:cNvSpPr>
          <p:nvPr/>
        </p:nvSpPr>
        <p:spPr bwMode="auto">
          <a:xfrm>
            <a:off x="228600" y="1371600"/>
            <a:ext cx="9410700" cy="4953000"/>
          </a:xfrm>
          <a:prstGeom prst="rect">
            <a:avLst/>
          </a:prstGeom>
          <a:noFill/>
          <a:ln w="9525">
            <a:noFill/>
            <a:miter lim="800000"/>
            <a:headEnd/>
            <a:tailEnd/>
          </a:ln>
        </p:spPr>
        <p:txBody>
          <a:bodyPr vert="horz" wrap="square" lIns="91440" tIns="45720" rIns="91440" bIns="45720" numCol="1" rtlCol="1" anchor="t" anchorCtr="0" compatLnSpc="1">
            <a:prstTxWarp prst="textNoShape">
              <a:avLst/>
            </a:prstTxWarp>
            <a:noAutofit/>
          </a:bodyPr>
          <a:lstStyle/>
          <a:p>
            <a:pPr marL="342900" marR="0" lvl="0" indent="-342900" algn="just" defTabSz="914400" rtl="1" eaLnBrk="1" fontAlgn="auto" latinLnBrk="0" hangingPunct="1">
              <a:lnSpc>
                <a:spcPct val="150000"/>
              </a:lnSpc>
              <a:spcBef>
                <a:spcPct val="20000"/>
              </a:spcBef>
              <a:spcAft>
                <a:spcPts val="0"/>
              </a:spcAft>
              <a:buClrTx/>
              <a:buSzTx/>
              <a:buFont typeface="Arial" pitchFamily="34" charset="0"/>
              <a:buChar char="•"/>
              <a:tabLst/>
              <a:defRPr/>
            </a:pPr>
            <a:r>
              <a:rPr kumimoji="0" lang="ar-SA" sz="2000" b="1" i="0" u="none" strike="noStrike" kern="1200" cap="none" spc="0" normalizeH="0" baseline="0" noProof="0" dirty="0" smtClean="0">
                <a:ln>
                  <a:noFill/>
                </a:ln>
                <a:solidFill>
                  <a:schemeClr val="tx1"/>
                </a:solidFill>
                <a:effectLst/>
                <a:uLnTx/>
                <a:uFillTx/>
                <a:latin typeface="+mn-lt"/>
                <a:ea typeface="+mn-ea"/>
                <a:cs typeface="Arial" charset="0"/>
              </a:rPr>
              <a:t>لشبكة الحاسوب عدة أنواع حيث</a:t>
            </a:r>
            <a:r>
              <a:rPr kumimoji="0" lang="ar-SA" sz="2000" b="1" i="0" u="none" strike="noStrike" kern="1200" cap="none" spc="0" normalizeH="0" noProof="0" dirty="0" smtClean="0">
                <a:ln>
                  <a:noFill/>
                </a:ln>
                <a:solidFill>
                  <a:schemeClr val="tx1"/>
                </a:solidFill>
                <a:effectLst/>
                <a:uLnTx/>
                <a:uFillTx/>
                <a:latin typeface="+mn-lt"/>
                <a:ea typeface="+mn-ea"/>
                <a:cs typeface="Arial" charset="0"/>
              </a:rPr>
              <a:t> </a:t>
            </a:r>
            <a:r>
              <a:rPr kumimoji="0" lang="ar-SA" sz="2000" b="1" i="0" u="none" strike="noStrike" kern="1200" cap="none" spc="0" normalizeH="0" baseline="0" noProof="0" dirty="0" smtClean="0">
                <a:ln>
                  <a:noFill/>
                </a:ln>
                <a:solidFill>
                  <a:schemeClr val="tx1"/>
                </a:solidFill>
                <a:effectLst/>
                <a:uLnTx/>
                <a:uFillTx/>
                <a:latin typeface="+mn-lt"/>
                <a:ea typeface="+mn-ea"/>
                <a:cs typeface="Arial" charset="0"/>
              </a:rPr>
              <a:t>تصنف حسب</a:t>
            </a:r>
            <a:r>
              <a:rPr kumimoji="0" lang="ar-SA" sz="2000" b="1" i="0" u="none" strike="noStrike" kern="1200" cap="none" spc="0" normalizeH="0" noProof="0" dirty="0" smtClean="0">
                <a:ln>
                  <a:noFill/>
                </a:ln>
                <a:solidFill>
                  <a:schemeClr val="tx1"/>
                </a:solidFill>
                <a:effectLst/>
                <a:uLnTx/>
                <a:uFillTx/>
                <a:latin typeface="+mn-lt"/>
                <a:ea typeface="+mn-ea"/>
                <a:cs typeface="Arial" charset="0"/>
              </a:rPr>
              <a:t> ما يلي .</a:t>
            </a:r>
          </a:p>
          <a:p>
            <a:pPr marL="342900" marR="0" lvl="0" indent="-342900" algn="just" defTabSz="914400" rtl="1" eaLnBrk="1" fontAlgn="auto" latinLnBrk="0" hangingPunct="1">
              <a:lnSpc>
                <a:spcPct val="150000"/>
              </a:lnSpc>
              <a:spcBef>
                <a:spcPct val="20000"/>
              </a:spcBef>
              <a:spcAft>
                <a:spcPts val="0"/>
              </a:spcAft>
              <a:buClrTx/>
              <a:buSzTx/>
              <a:tabLst/>
              <a:defRPr/>
            </a:pPr>
            <a:r>
              <a:rPr lang="ar-SA" sz="2000" b="1" dirty="0" smtClean="0">
                <a:latin typeface="+mn-lt"/>
                <a:cs typeface="Arial" charset="0"/>
              </a:rPr>
              <a:t>4- حسب وسيلة الاتصال، وتقسم الى :</a:t>
            </a:r>
          </a:p>
          <a:p>
            <a:pPr marL="342900" marR="0" lvl="0" indent="-342900" algn="ctr" defTabSz="914400" rtl="1" eaLnBrk="1" fontAlgn="auto" latinLnBrk="0" hangingPunct="1">
              <a:lnSpc>
                <a:spcPct val="150000"/>
              </a:lnSpc>
              <a:spcBef>
                <a:spcPct val="20000"/>
              </a:spcBef>
              <a:spcAft>
                <a:spcPts val="0"/>
              </a:spcAft>
              <a:buClrTx/>
              <a:buSzTx/>
              <a:tabLst/>
              <a:defRPr/>
            </a:pPr>
            <a:r>
              <a:rPr lang="ar-SA" sz="2000" b="1" dirty="0" smtClean="0">
                <a:latin typeface="+mn-lt"/>
                <a:cs typeface="Arial" charset="0"/>
              </a:rPr>
              <a:t>     حسب </a:t>
            </a:r>
            <a:r>
              <a:rPr lang="ar-SA" sz="2000" b="1" dirty="0" smtClean="0">
                <a:latin typeface="+mn-lt"/>
                <a:cs typeface="Arial" charset="0"/>
              </a:rPr>
              <a:t>وسيلة الاتصال</a:t>
            </a:r>
            <a:endParaRPr kumimoji="0" lang="ar-SA" sz="2000" b="1" i="0" u="none" strike="noStrike" kern="1200" cap="none" spc="0" normalizeH="0" noProof="0" dirty="0" smtClean="0">
              <a:ln>
                <a:noFill/>
              </a:ln>
              <a:solidFill>
                <a:schemeClr val="tx1"/>
              </a:solidFill>
              <a:effectLst/>
              <a:uLnTx/>
              <a:uFillTx/>
              <a:latin typeface="+mn-lt"/>
              <a:ea typeface="+mn-ea"/>
              <a:cs typeface="Arial" charset="0"/>
            </a:endParaRPr>
          </a:p>
        </p:txBody>
      </p:sp>
      <p:sp>
        <p:nvSpPr>
          <p:cNvPr id="7" name="قوس كبير أيمن 6"/>
          <p:cNvSpPr/>
          <p:nvPr/>
        </p:nvSpPr>
        <p:spPr>
          <a:xfrm rot="16200000">
            <a:off x="4610100" y="-266700"/>
            <a:ext cx="457200" cy="6781800"/>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مربع نص 8"/>
          <p:cNvSpPr txBox="1"/>
          <p:nvPr/>
        </p:nvSpPr>
        <p:spPr>
          <a:xfrm>
            <a:off x="6705600" y="3371671"/>
            <a:ext cx="2590800" cy="369332"/>
          </a:xfrm>
          <a:prstGeom prst="rect">
            <a:avLst/>
          </a:prstGeom>
        </p:spPr>
        <p:style>
          <a:lnRef idx="0">
            <a:schemeClr val="accent4"/>
          </a:lnRef>
          <a:fillRef idx="3">
            <a:schemeClr val="accent4"/>
          </a:fillRef>
          <a:effectRef idx="3">
            <a:schemeClr val="accent4"/>
          </a:effectRef>
          <a:fontRef idx="minor">
            <a:schemeClr val="lt1"/>
          </a:fontRef>
        </p:style>
        <p:txBody>
          <a:bodyPr wrap="square" rtlCol="1">
            <a:spAutoFit/>
          </a:bodyPr>
          <a:lstStyle/>
          <a:p>
            <a:pPr algn="ctr"/>
            <a:r>
              <a:rPr lang="ar-JO" b="1" dirty="0" smtClean="0">
                <a:solidFill>
                  <a:schemeClr val="tx1"/>
                </a:solidFill>
              </a:rPr>
              <a:t>الشبكة </a:t>
            </a:r>
            <a:r>
              <a:rPr lang="ar-SA" b="1" dirty="0" smtClean="0">
                <a:solidFill>
                  <a:schemeClr val="tx1"/>
                </a:solidFill>
              </a:rPr>
              <a:t>السلكية </a:t>
            </a:r>
            <a:r>
              <a:rPr lang="en-US" b="1" dirty="0" smtClean="0">
                <a:solidFill>
                  <a:schemeClr val="tx1"/>
                </a:solidFill>
              </a:rPr>
              <a:t>Weird </a:t>
            </a:r>
            <a:r>
              <a:rPr lang="ar-SA" b="1" dirty="0" smtClean="0">
                <a:solidFill>
                  <a:schemeClr val="tx1"/>
                </a:solidFill>
              </a:rPr>
              <a:t> </a:t>
            </a:r>
            <a:endParaRPr lang="en-US" b="1" dirty="0" smtClean="0">
              <a:solidFill>
                <a:schemeClr val="tx1"/>
              </a:solidFill>
            </a:endParaRPr>
          </a:p>
        </p:txBody>
      </p:sp>
      <p:sp>
        <p:nvSpPr>
          <p:cNvPr id="10" name="مربع نص 9"/>
          <p:cNvSpPr txBox="1"/>
          <p:nvPr/>
        </p:nvSpPr>
        <p:spPr>
          <a:xfrm>
            <a:off x="685800" y="3323273"/>
            <a:ext cx="2438400" cy="369332"/>
          </a:xfrm>
          <a:prstGeom prst="rect">
            <a:avLst/>
          </a:prstGeom>
        </p:spPr>
        <p:style>
          <a:lnRef idx="0">
            <a:schemeClr val="accent4"/>
          </a:lnRef>
          <a:fillRef idx="3">
            <a:schemeClr val="accent4"/>
          </a:fillRef>
          <a:effectRef idx="3">
            <a:schemeClr val="accent4"/>
          </a:effectRef>
          <a:fontRef idx="minor">
            <a:schemeClr val="lt1"/>
          </a:fontRef>
        </p:style>
        <p:txBody>
          <a:bodyPr wrap="square" rtlCol="1">
            <a:spAutoFit/>
          </a:bodyPr>
          <a:lstStyle/>
          <a:p>
            <a:pPr algn="ctr"/>
            <a:r>
              <a:rPr lang="ar-SA" b="1" dirty="0" smtClean="0">
                <a:solidFill>
                  <a:schemeClr val="tx1"/>
                </a:solidFill>
              </a:rPr>
              <a:t>الشبكة اللاسلكية </a:t>
            </a:r>
            <a:r>
              <a:rPr lang="en-US" b="1" dirty="0" smtClean="0">
                <a:solidFill>
                  <a:schemeClr val="tx1"/>
                </a:solidFill>
              </a:rPr>
              <a:t>Wireless</a:t>
            </a:r>
            <a:r>
              <a:rPr lang="ar-SA" b="1" dirty="0" smtClean="0">
                <a:solidFill>
                  <a:schemeClr val="tx1"/>
                </a:solidFill>
              </a:rPr>
              <a:t> </a:t>
            </a:r>
            <a:endParaRPr lang="en-US" b="1" dirty="0" smtClean="0">
              <a:solidFill>
                <a:schemeClr val="tx1"/>
              </a:solidFill>
            </a:endParaRPr>
          </a:p>
        </p:txBody>
      </p:sp>
      <p:pic>
        <p:nvPicPr>
          <p:cNvPr id="13" name="صورة 12" descr="fig7.gif"/>
          <p:cNvPicPr>
            <a:picLocks noChangeAspect="1"/>
          </p:cNvPicPr>
          <p:nvPr/>
        </p:nvPicPr>
        <p:blipFill>
          <a:blip r:embed="rId2" cstate="print"/>
          <a:stretch>
            <a:fillRect/>
          </a:stretch>
        </p:blipFill>
        <p:spPr>
          <a:xfrm>
            <a:off x="609600" y="3810000"/>
            <a:ext cx="2514600" cy="2095500"/>
          </a:xfrm>
          <a:prstGeom prst="rect">
            <a:avLst/>
          </a:prstGeom>
        </p:spPr>
      </p:pic>
      <p:pic>
        <p:nvPicPr>
          <p:cNvPr id="19" name="صورة 18" descr="original.jpg"/>
          <p:cNvPicPr>
            <a:picLocks noChangeAspect="1"/>
          </p:cNvPicPr>
          <p:nvPr/>
        </p:nvPicPr>
        <p:blipFill>
          <a:blip r:embed="rId3" cstate="print"/>
          <a:stretch>
            <a:fillRect/>
          </a:stretch>
        </p:blipFill>
        <p:spPr>
          <a:xfrm>
            <a:off x="6858000" y="4038600"/>
            <a:ext cx="2235200" cy="1676400"/>
          </a:xfrm>
          <a:prstGeom prst="rect">
            <a:avLst/>
          </a:prstGeom>
        </p:spPr>
      </p:pic>
      <p:pic>
        <p:nvPicPr>
          <p:cNvPr id="20" name="صورة 19" descr="wired-wireless-internet.jpg"/>
          <p:cNvPicPr>
            <a:picLocks noChangeAspect="1"/>
          </p:cNvPicPr>
          <p:nvPr/>
        </p:nvPicPr>
        <p:blipFill>
          <a:blip r:embed="rId4" cstate="print"/>
          <a:stretch>
            <a:fillRect/>
          </a:stretch>
        </p:blipFill>
        <p:spPr>
          <a:xfrm>
            <a:off x="3733800" y="3581400"/>
            <a:ext cx="2306400" cy="1871662"/>
          </a:xfrm>
          <a:prstGeom prst="rect">
            <a:avLst/>
          </a:prstGeom>
          <a:ln>
            <a:solidFill>
              <a:srgbClr val="FF0066"/>
            </a:solidFill>
          </a:ln>
          <a:effectLst>
            <a:reflection blurRad="6350" stA="50000" endA="300" endPos="38500" dist="50800" dir="5400000" sy="-100000" algn="bl" rotWithShape="0"/>
          </a:effectLst>
        </p:spPr>
      </p:pic>
      <p:sp>
        <p:nvSpPr>
          <p:cNvPr id="21" name="سهم إلى اليمين 20"/>
          <p:cNvSpPr/>
          <p:nvPr/>
        </p:nvSpPr>
        <p:spPr>
          <a:xfrm>
            <a:off x="6096000" y="4419600"/>
            <a:ext cx="5334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2" name="سهم إلى اليمين 21"/>
          <p:cNvSpPr/>
          <p:nvPr/>
        </p:nvSpPr>
        <p:spPr>
          <a:xfrm rot="10800000">
            <a:off x="3276601" y="4419600"/>
            <a:ext cx="4572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ox(i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ox(i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ox(i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heckerboard(across)">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diamond(in)">
                                      <p:cBhvr>
                                        <p:cTn id="32" dur="20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linds(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diamond(in)">
                                      <p:cBhvr>
                                        <p:cTn id="42" dur="20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diamond(in)">
                                      <p:cBhvr>
                                        <p:cTn id="47" dur="2000"/>
                                        <p:tgtEl>
                                          <p:spTgt spid="20"/>
                                        </p:tgtEl>
                                      </p:cBhvr>
                                    </p:animEffect>
                                  </p:childTnLst>
                                </p:cTn>
                              </p:par>
                              <p:par>
                                <p:cTn id="48" presetID="8" presetClass="entr" presetSubtype="16"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diamond(in)">
                                      <p:cBhvr>
                                        <p:cTn id="50" dur="2000"/>
                                        <p:tgtEl>
                                          <p:spTgt spid="22"/>
                                        </p:tgtEl>
                                      </p:cBhvr>
                                    </p:animEffect>
                                  </p:childTnLst>
                                </p:cTn>
                              </p:par>
                              <p:par>
                                <p:cTn id="51" presetID="8" presetClass="entr" presetSubtype="16"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diamond(in)">
                                      <p:cBhvr>
                                        <p:cTn id="53"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21"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1973</TotalTime>
  <Words>1222</Words>
  <Application>Microsoft Office PowerPoint</Application>
  <PresentationFormat>A4 Paper (210x297 mm)‎</PresentationFormat>
  <Paragraphs>90</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الأولى</vt:lpstr>
      <vt:lpstr>عناصر المحاضرة</vt:lpstr>
      <vt:lpstr>  مقدمــــــــــــة .</vt:lpstr>
      <vt:lpstr>  مقدمــــــــــــة .</vt:lpstr>
      <vt:lpstr>  مقدمــــــــــــة .</vt:lpstr>
      <vt:lpstr> التعرف على الشبكة الحاسوبية .</vt:lpstr>
      <vt:lpstr> أهمية الشبكة الحاسوبية .</vt:lpstr>
      <vt:lpstr> مكونات الشبكة الحاسوبية .</vt:lpstr>
      <vt:lpstr> مكونات الشبكة الحاسوبية .</vt:lpstr>
      <vt:lpstr> أنواع الشبكة الحاسوبية .</vt:lpstr>
      <vt:lpstr> أنواع الشبكة الحاسوبية .</vt:lpstr>
      <vt:lpstr> أنواع الشبكة الحاسوبية .</vt:lpstr>
      <vt:lpstr> أنواع الشبكة الحاسوبية .</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cp:lastModifiedBy>
  <cp:revision>198</cp:revision>
  <dcterms:created xsi:type="dcterms:W3CDTF">2009-10-14T19:14:34Z</dcterms:created>
  <dcterms:modified xsi:type="dcterms:W3CDTF">2012-02-07T05:57:19Z</dcterms:modified>
</cp:coreProperties>
</file>