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301" r:id="rId5"/>
    <p:sldId id="302" r:id="rId6"/>
    <p:sldId id="307" r:id="rId7"/>
    <p:sldId id="308" r:id="rId8"/>
    <p:sldId id="309" r:id="rId9"/>
    <p:sldId id="310" r:id="rId10"/>
    <p:sldId id="311" r:id="rId11"/>
    <p:sldId id="312" r:id="rId12"/>
    <p:sldId id="313" r:id="rId13"/>
    <p:sldId id="314" r:id="rId14"/>
    <p:sldId id="315"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0000"/>
    <a:srgbClr val="009900"/>
    <a:srgbClr val="709256"/>
    <a:srgbClr val="AD9968"/>
    <a:srgbClr val="3B84A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70" d="100"/>
          <a:sy n="70" d="100"/>
        </p:scale>
        <p:origin x="-270" y="-78"/>
      </p:cViewPr>
      <p:guideLst>
        <p:guide orient="horz" pos="2160"/>
        <p:guide pos="3120"/>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3" d="100"/>
          <a:sy n="53" d="100"/>
        </p:scale>
        <p:origin x="-184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2/7/2012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6781800" y="6290846"/>
            <a:ext cx="1981200" cy="338554"/>
          </a:xfrm>
          <a:prstGeom prst="rect">
            <a:avLst/>
          </a:prstGeom>
        </p:spPr>
        <p:txBody>
          <a:bodyPr wrap="squar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فيصل2012 </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الانترنت والاتصالات </a:t>
            </a:r>
          </a:p>
          <a:p>
            <a:pPr algn="ctr"/>
            <a:r>
              <a:rPr lang="en-US" sz="2800" b="1" dirty="0" smtClean="0">
                <a:solidFill>
                  <a:srgbClr val="7F7F7F"/>
                </a:solidFill>
                <a:latin typeface="Calibri" pitchFamily="34" charset="0"/>
                <a:cs typeface="Times New Roman" pitchFamily="18" charset="0"/>
              </a:rPr>
              <a:t>Internet &amp; Communication </a:t>
            </a:r>
            <a:endParaRPr lang="en-US" sz="2800" b="1" dirty="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أ. عـــــادل عبداللطيف </a:t>
            </a:r>
            <a:endParaRPr lang="ar-SA" sz="26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FF0000"/>
                </a:solidFill>
                <a:latin typeface="Monotype Koufi" pitchFamily="2" charset="-78"/>
                <a:ea typeface="Monotype Koufi" pitchFamily="2" charset="-78"/>
                <a:cs typeface="Monotype Koufi" pitchFamily="2" charset="-78"/>
              </a:rPr>
              <a:t>المحاضرة</a:t>
            </a:r>
            <a:r>
              <a:rPr lang="ar-SA" b="1" dirty="0" smtClean="0">
                <a:solidFill>
                  <a:srgbClr val="FF0000"/>
                </a:solidFill>
                <a:latin typeface="Monotype Koufi" pitchFamily="2" charset="-78"/>
                <a:ea typeface="Monotype Koufi" pitchFamily="2" charset="-78"/>
                <a:cs typeface="Monotype Koufi" pitchFamily="2" charset="-78"/>
              </a:rPr>
              <a:t> الثانية</a:t>
            </a:r>
            <a:endParaRPr lang="en-US" spc="-150" dirty="0" smtClean="0">
              <a:solidFill>
                <a:srgbClr val="376092"/>
              </a:solidFill>
              <a:latin typeface="ae_AlMateen" pitchFamily="2" charset="-78"/>
              <a:ea typeface="Monotype Koufi" pitchFamily="2" charset="-78"/>
              <a:cs typeface="Monotype Koufi" pitchFamily="2" charset="-78"/>
            </a:endParaRPr>
          </a:p>
        </p:txBody>
      </p:sp>
      <p:sp>
        <p:nvSpPr>
          <p:cNvPr id="4" name="Rectangle 3"/>
          <p:cNvSpPr/>
          <p:nvPr/>
        </p:nvSpPr>
        <p:spPr>
          <a:xfrm>
            <a:off x="1600200" y="3886200"/>
            <a:ext cx="6781800" cy="1323439"/>
          </a:xfrm>
          <a:prstGeom prst="rect">
            <a:avLst/>
          </a:prstGeom>
        </p:spPr>
        <p:txBody>
          <a:bodyPr wrap="square">
            <a:spAutoFit/>
          </a:bodyPr>
          <a:lstStyle/>
          <a:p>
            <a:pPr algn="ctr" fontAlgn="auto">
              <a:spcAft>
                <a:spcPts val="0"/>
              </a:spcAft>
              <a:defRPr/>
            </a:pPr>
            <a:r>
              <a:rPr lang="ar-SA" sz="4000" b="1" spc="50" dirty="0" smtClean="0">
                <a:ln w="11430"/>
                <a:solidFill>
                  <a:srgbClr val="FF0000"/>
                </a:solidFill>
                <a:effectLst>
                  <a:outerShdw blurRad="76200" dist="50800" dir="5400000" algn="tl" rotWithShape="0">
                    <a:srgbClr val="000000">
                      <a:alpha val="65000"/>
                    </a:srgbClr>
                  </a:outerShdw>
                </a:effectLst>
              </a:rPr>
              <a:t>الفصل الأول:مدخل الى شبكة الانترنت</a:t>
            </a:r>
            <a:endParaRPr lang="en-US" sz="4000" b="1" spc="50" dirty="0" smtClean="0">
              <a:ln w="11430"/>
              <a:solidFill>
                <a:srgbClr val="FF0000"/>
              </a:solidFill>
              <a:effectLst>
                <a:outerShdw blurRad="76200" dist="50800" dir="5400000" algn="tl" rotWithShape="0">
                  <a:srgbClr val="000000">
                    <a:alpha val="65000"/>
                  </a:srgbClr>
                </a:outerShdw>
              </a:effectLst>
            </a:endParaRPr>
          </a:p>
          <a:p>
            <a:pPr algn="ctr" eaLnBrk="1" fontAlgn="auto" hangingPunct="1">
              <a:spcAft>
                <a:spcPts val="0"/>
              </a:spcAft>
              <a:defRPr/>
            </a:pPr>
            <a:r>
              <a:rPr lang="en-US" sz="4000" b="1" i="1" spc="50" dirty="0" smtClean="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rPr>
              <a:t>Introduction to Internet</a:t>
            </a:r>
            <a:endParaRPr lang="en-US" sz="4000" b="1" i="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ctr" anchorCtr="0" compatLnSpc="1">
            <a:prstTxWarp prst="textNoShape">
              <a:avLst/>
            </a:prstTxWarp>
          </a:bodyPr>
          <a:lstStyle/>
          <a:p>
            <a:pPr eaLnBrk="1" hangingPunct="1">
              <a:defRPr/>
            </a:pPr>
            <a:r>
              <a:rPr lang="ar-SA" b="1" dirty="0" smtClean="0">
                <a:solidFill>
                  <a:srgbClr val="FF0000"/>
                </a:solidFill>
                <a:effectLst>
                  <a:outerShdw blurRad="38100" dist="38100" dir="2700000" algn="tl">
                    <a:srgbClr val="000000">
                      <a:alpha val="43137"/>
                    </a:srgbClr>
                  </a:outerShdw>
                </a:effectLst>
                <a:cs typeface="Arial" pitchFamily="34" charset="0"/>
              </a:rPr>
              <a:t>عناصر المحاضرة</a:t>
            </a:r>
            <a:endParaRPr lang="en-US" b="1" dirty="0">
              <a:solidFill>
                <a:srgbClr val="FF0000"/>
              </a:solidFill>
              <a:effectLst>
                <a:outerShdw blurRad="38100" dist="38100" dir="2700000" algn="tl">
                  <a:srgbClr val="000000">
                    <a:alpha val="43137"/>
                  </a:srgbClr>
                </a:outerShdw>
              </a:effectLst>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11" name="مربع نص 10"/>
          <p:cNvSpPr txBox="1"/>
          <p:nvPr/>
        </p:nvSpPr>
        <p:spPr>
          <a:xfrm>
            <a:off x="685800" y="1600200"/>
            <a:ext cx="8763000" cy="3046988"/>
          </a:xfrm>
          <a:prstGeom prst="rect">
            <a:avLst/>
          </a:prstGeom>
          <a:noFill/>
        </p:spPr>
        <p:txBody>
          <a:bodyPr wrap="square" rtlCol="1">
            <a:spAutoFit/>
          </a:bodyPr>
          <a:lstStyle/>
          <a:p>
            <a:pPr marL="457200" indent="-457200">
              <a:buFont typeface="+mj-lt"/>
              <a:buAutoNum type="arabicPeriod"/>
            </a:pPr>
            <a:endParaRPr lang="ar-SA" sz="2400" b="1" dirty="0" smtClean="0"/>
          </a:p>
          <a:p>
            <a:pPr marL="457200" indent="-457200">
              <a:buFont typeface="+mj-lt"/>
              <a:buAutoNum type="arabicPeriod"/>
            </a:pPr>
            <a:r>
              <a:rPr lang="ar-SA" sz="2400" b="1" dirty="0" smtClean="0"/>
              <a:t>شبكة الانترنت </a:t>
            </a:r>
            <a:r>
              <a:rPr lang="en-US" sz="2400" b="1" i="1" dirty="0" smtClean="0">
                <a:latin typeface="Times New Roman" pitchFamily="18" charset="0"/>
                <a:cs typeface="Times New Roman" pitchFamily="18" charset="0"/>
              </a:rPr>
              <a:t>Internet</a:t>
            </a:r>
            <a:r>
              <a:rPr lang="ar-SA" sz="2400" b="1" dirty="0" smtClean="0"/>
              <a:t> : تعريفها ، نشأتها التاريخية ، </a:t>
            </a:r>
            <a:r>
              <a:rPr lang="ar-SA" sz="2400" b="1" dirty="0" smtClean="0"/>
              <a:t>خصائصها </a:t>
            </a:r>
            <a:r>
              <a:rPr lang="ar-SA" sz="2400" b="1" dirty="0" smtClean="0"/>
              <a:t>.</a:t>
            </a:r>
          </a:p>
          <a:p>
            <a:pPr marL="457200" indent="-457200">
              <a:buFont typeface="+mj-lt"/>
              <a:buAutoNum type="arabicPeriod"/>
            </a:pPr>
            <a:endParaRPr lang="ar-SA" sz="2400" b="1" dirty="0" smtClean="0"/>
          </a:p>
          <a:p>
            <a:pPr marL="457200" indent="-457200">
              <a:buFont typeface="+mj-lt"/>
              <a:buAutoNum type="arabicPeriod"/>
            </a:pPr>
            <a:r>
              <a:rPr lang="ar-SA" sz="2400" b="1" dirty="0" smtClean="0"/>
              <a:t>شبكة الانترانت </a:t>
            </a:r>
            <a:r>
              <a:rPr lang="en-US" sz="2400" b="1" i="1" dirty="0" smtClean="0">
                <a:latin typeface="Times New Roman" pitchFamily="18" charset="0"/>
                <a:cs typeface="Times New Roman" pitchFamily="18" charset="0"/>
              </a:rPr>
              <a:t>Entrant</a:t>
            </a:r>
            <a:r>
              <a:rPr lang="en-US" sz="2400" b="1" dirty="0" smtClean="0"/>
              <a:t> </a:t>
            </a:r>
            <a:r>
              <a:rPr lang="ar-SA" sz="2400" b="1" dirty="0" smtClean="0"/>
              <a:t> : تعريفها ، اهميتها </a:t>
            </a:r>
            <a:r>
              <a:rPr lang="ar-SA" sz="2400" b="1" dirty="0" smtClean="0"/>
              <a:t>.</a:t>
            </a:r>
            <a:endParaRPr lang="ar-SA" sz="2400" b="1" dirty="0" smtClean="0"/>
          </a:p>
          <a:p>
            <a:pPr marL="457200" indent="-457200">
              <a:buFont typeface="+mj-lt"/>
              <a:buAutoNum type="arabicPeriod"/>
            </a:pPr>
            <a:endParaRPr lang="ar-SA" sz="2400" b="1" dirty="0" smtClean="0"/>
          </a:p>
          <a:p>
            <a:pPr marL="457200" indent="-457200">
              <a:buFont typeface="+mj-lt"/>
              <a:buAutoNum type="arabicPeriod"/>
            </a:pPr>
            <a:r>
              <a:rPr lang="ar-SA" sz="2400" b="1" dirty="0" smtClean="0"/>
              <a:t>شبكة </a:t>
            </a:r>
            <a:r>
              <a:rPr lang="ar-SA" sz="2400" b="1" dirty="0" err="1" smtClean="0"/>
              <a:t>الاكسترانت</a:t>
            </a:r>
            <a:r>
              <a:rPr lang="ar-SA" sz="2400" b="1" dirty="0" smtClean="0"/>
              <a:t> </a:t>
            </a:r>
            <a:r>
              <a:rPr lang="en-US" sz="2400" b="1" i="1" dirty="0" smtClean="0">
                <a:latin typeface="Times New Roman" pitchFamily="18" charset="0"/>
                <a:cs typeface="Times New Roman" pitchFamily="18" charset="0"/>
              </a:rPr>
              <a:t>Extranet</a:t>
            </a:r>
            <a:r>
              <a:rPr lang="ar-SA" sz="2400" b="1" dirty="0" smtClean="0"/>
              <a:t>  : تعريفها ، </a:t>
            </a:r>
            <a:r>
              <a:rPr lang="ar-SA" sz="2400" b="1" dirty="0" smtClean="0"/>
              <a:t>اهميتها.</a:t>
            </a:r>
            <a:endParaRPr lang="en-US" sz="2400" b="1" dirty="0" smtClean="0"/>
          </a:p>
          <a:p>
            <a:pPr marL="457200" indent="-457200">
              <a:buFont typeface="+mj-lt"/>
              <a:buAutoNum type="arabicPeriod"/>
            </a:pPr>
            <a:endParaRPr lang="en-US" sz="2400" b="1" dirty="0" smtClean="0"/>
          </a:p>
          <a:p>
            <a:pPr marL="457200" indent="-457200">
              <a:buFont typeface="+mj-lt"/>
              <a:buAutoNum type="arabicPeriod"/>
            </a:pPr>
            <a:r>
              <a:rPr lang="ar-JO" sz="2400" b="1" dirty="0" smtClean="0"/>
              <a:t>الشبكة </a:t>
            </a:r>
            <a:r>
              <a:rPr lang="ar-JO" sz="2400" b="1" dirty="0" err="1" smtClean="0"/>
              <a:t>العنكبوتية</a:t>
            </a:r>
            <a:r>
              <a:rPr lang="ar-JO" sz="2400" b="1" dirty="0" smtClean="0"/>
              <a:t> العالمية </a:t>
            </a:r>
            <a:r>
              <a:rPr lang="en-US" sz="2400" b="1" dirty="0" smtClean="0">
                <a:latin typeface="Times New Roman" pitchFamily="18" charset="0"/>
                <a:cs typeface="Times New Roman" pitchFamily="18" charset="0"/>
              </a:rPr>
              <a:t>WWW</a:t>
            </a:r>
            <a:endParaRPr lang="ar-JO" sz="24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box(in)">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box(in)">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animEffect transition="in" filter="box(in)">
                                      <p:cBhvr>
                                        <p:cTn id="17" dur="500"/>
                                        <p:tgtEl>
                                          <p:spTgt spid="1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box(in)">
                                      <p:cBhvr>
                                        <p:cTn id="22"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Title 1"/>
          <p:cNvSpPr>
            <a:spLocks noGrp="1"/>
          </p:cNvSpPr>
          <p:nvPr>
            <p:ph type="title"/>
          </p:nvPr>
        </p:nvSpPr>
        <p:spPr>
          <a:xfrm>
            <a:off x="495300" y="274638"/>
            <a:ext cx="8915400" cy="1143000"/>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التعريف بشبكة الانترنت . </a:t>
            </a:r>
          </a:p>
        </p:txBody>
      </p:sp>
      <p:sp>
        <p:nvSpPr>
          <p:cNvPr id="9" name="Content Placeholder 2"/>
          <p:cNvSpPr>
            <a:spLocks noGrp="1"/>
          </p:cNvSpPr>
          <p:nvPr>
            <p:ph idx="1"/>
          </p:nvPr>
        </p:nvSpPr>
        <p:spPr>
          <a:xfrm>
            <a:off x="304800" y="1447800"/>
            <a:ext cx="9067800" cy="3886200"/>
          </a:xfrm>
        </p:spPr>
        <p:txBody>
          <a:bodyPr/>
          <a:lstStyle/>
          <a:p>
            <a:pPr algn="just" rtl="1" eaLnBrk="1" hangingPunct="1"/>
            <a:r>
              <a:rPr lang="ar-SA" sz="2900" b="1" u="sng" dirty="0" smtClean="0">
                <a:latin typeface="Times New Roman" pitchFamily="18" charset="0"/>
                <a:cs typeface="Times New Roman" pitchFamily="18" charset="0"/>
              </a:rPr>
              <a:t>الانترنت</a:t>
            </a:r>
            <a:r>
              <a:rPr lang="ar-SA" sz="2900" b="1" i="1" u="sng" dirty="0" smtClean="0">
                <a:latin typeface="Times New Roman" pitchFamily="18" charset="0"/>
                <a:cs typeface="Times New Roman" pitchFamily="18" charset="0"/>
              </a:rPr>
              <a:t> (</a:t>
            </a:r>
            <a:r>
              <a:rPr lang="en-US" sz="2900" b="1" i="1" u="sng" dirty="0" smtClean="0">
                <a:latin typeface="Times New Roman" pitchFamily="18" charset="0"/>
                <a:cs typeface="Times New Roman" pitchFamily="18" charset="0"/>
              </a:rPr>
              <a:t>Internet</a:t>
            </a:r>
            <a:r>
              <a:rPr lang="ar-SA" sz="2900" b="1" i="1" u="sng" dirty="0" smtClean="0">
                <a:latin typeface="Times New Roman" pitchFamily="18" charset="0"/>
                <a:cs typeface="Times New Roman" pitchFamily="18" charset="0"/>
              </a:rPr>
              <a:t>):</a:t>
            </a:r>
          </a:p>
          <a:p>
            <a:pPr algn="just" rtl="1" eaLnBrk="1" hangingPunct="1">
              <a:lnSpc>
                <a:spcPct val="150000"/>
              </a:lnSpc>
              <a:buFont typeface="Arial" charset="0"/>
              <a:buNone/>
            </a:pPr>
            <a:r>
              <a:rPr lang="ar-SA" sz="2400" dirty="0" smtClean="0">
                <a:cs typeface="Arabic Transparent" pitchFamily="2" charset="-78"/>
              </a:rPr>
              <a:t>  </a:t>
            </a:r>
            <a:r>
              <a:rPr lang="ar-SA" sz="1800" dirty="0" smtClean="0">
                <a:cs typeface="+mn-cs"/>
              </a:rPr>
              <a:t>اشتقت كلمة </a:t>
            </a:r>
            <a:r>
              <a:rPr lang="en-US" sz="1800" b="1" dirty="0" smtClean="0">
                <a:cs typeface="+mn-cs"/>
              </a:rPr>
              <a:t>Internet</a:t>
            </a:r>
            <a:r>
              <a:rPr lang="en-US" sz="1800" dirty="0" smtClean="0">
                <a:cs typeface="+mn-cs"/>
              </a:rPr>
              <a:t> </a:t>
            </a:r>
            <a:r>
              <a:rPr lang="ar-SA" sz="1800" dirty="0" smtClean="0">
                <a:cs typeface="+mn-cs"/>
              </a:rPr>
              <a:t> من عبارة (</a:t>
            </a:r>
            <a:r>
              <a:rPr lang="en-US" sz="1800" b="1" dirty="0" smtClean="0">
                <a:effectLst>
                  <a:outerShdw blurRad="38100" dist="38100" dir="2700000" algn="tl">
                    <a:srgbClr val="000000">
                      <a:alpha val="43137"/>
                    </a:srgbClr>
                  </a:outerShdw>
                </a:effectLst>
                <a:cs typeface="+mn-cs"/>
              </a:rPr>
              <a:t>Inter</a:t>
            </a:r>
            <a:r>
              <a:rPr lang="en-US" sz="1800" dirty="0" smtClean="0">
                <a:cs typeface="+mn-cs"/>
              </a:rPr>
              <a:t>national </a:t>
            </a:r>
            <a:r>
              <a:rPr lang="en-US" sz="1800" b="1" dirty="0" smtClean="0">
                <a:effectLst>
                  <a:outerShdw blurRad="38100" dist="38100" dir="2700000" algn="tl">
                    <a:srgbClr val="000000">
                      <a:alpha val="43137"/>
                    </a:srgbClr>
                  </a:outerShdw>
                </a:effectLst>
                <a:cs typeface="+mn-cs"/>
              </a:rPr>
              <a:t>Net</a:t>
            </a:r>
            <a:r>
              <a:rPr lang="en-US" sz="1800" dirty="0" smtClean="0">
                <a:cs typeface="+mn-cs"/>
              </a:rPr>
              <a:t>work</a:t>
            </a:r>
            <a:r>
              <a:rPr lang="ar-SA" sz="1800" dirty="0" smtClean="0">
                <a:cs typeface="+mn-cs"/>
              </a:rPr>
              <a:t>) بمعنى الشبكة العالمية ، وهناك عدة تعريفات لشبكة الانترنت وكلها تدل على نفس المعنى ومنها .</a:t>
            </a:r>
          </a:p>
          <a:p>
            <a:pPr algn="just" rtl="1" eaLnBrk="1" hangingPunct="1">
              <a:lnSpc>
                <a:spcPct val="200000"/>
              </a:lnSpc>
              <a:buFont typeface="Arial" pitchFamily="34" charset="0"/>
              <a:buChar char="•"/>
            </a:pPr>
            <a:r>
              <a:rPr lang="ar-SA" sz="1800" dirty="0" smtClean="0">
                <a:cs typeface="+mn-cs"/>
              </a:rPr>
              <a:t>الانترنت هي شبكة ضخمة من أجهزة الحاسب المرتبطة يبعضها البعض والمنتشرة حول العالم</a:t>
            </a:r>
            <a:r>
              <a:rPr lang="ar-JO" sz="1800" dirty="0" smtClean="0">
                <a:cs typeface="+mn-cs"/>
              </a:rPr>
              <a:t> حيث يمكن لأي شخص أن يكون عضوا في هذه الشبكة من بيته أو مكتبه بمجرد الاتصال </a:t>
            </a:r>
            <a:r>
              <a:rPr lang="ar-JO" sz="1800" dirty="0" err="1" smtClean="0">
                <a:cs typeface="+mn-cs"/>
              </a:rPr>
              <a:t>بها</a:t>
            </a:r>
            <a:r>
              <a:rPr lang="ar-JO" sz="1800" dirty="0" smtClean="0">
                <a:cs typeface="+mn-cs"/>
              </a:rPr>
              <a:t> وبالتالي حصوله على قدر هائل من المعلومات  </a:t>
            </a:r>
            <a:r>
              <a:rPr lang="ar-SA" sz="1800" dirty="0" smtClean="0">
                <a:cs typeface="+mn-cs"/>
              </a:rPr>
              <a:t> .</a:t>
            </a:r>
          </a:p>
          <a:p>
            <a:pPr algn="just" rtl="1" eaLnBrk="1" hangingPunct="1">
              <a:lnSpc>
                <a:spcPct val="200000"/>
              </a:lnSpc>
              <a:buFont typeface="Arial" pitchFamily="34" charset="0"/>
              <a:buChar char="•"/>
            </a:pPr>
            <a:r>
              <a:rPr lang="ar-SA" sz="1800" dirty="0" smtClean="0"/>
              <a:t>الانترنت هي خط المعلومات السريع </a:t>
            </a:r>
            <a:r>
              <a:rPr lang="en-US" sz="1800" b="1" dirty="0" smtClean="0"/>
              <a:t>Information Highway</a:t>
            </a:r>
          </a:p>
          <a:p>
            <a:pPr algn="just" rtl="1" eaLnBrk="1" hangingPunct="1">
              <a:lnSpc>
                <a:spcPct val="200000"/>
              </a:lnSpc>
              <a:buFont typeface="Arial" pitchFamily="34" charset="0"/>
              <a:buChar char="•"/>
            </a:pPr>
            <a:r>
              <a:rPr lang="ar-SA" sz="1800" dirty="0" smtClean="0"/>
              <a:t>الانترنت هي شبكة الشبكات </a:t>
            </a:r>
            <a:r>
              <a:rPr lang="en-US" sz="1800" b="1" dirty="0" smtClean="0"/>
              <a:t>Net of Net</a:t>
            </a:r>
            <a:endParaRPr lang="ar-SA" sz="1800" b="1" dirty="0" smtClean="0"/>
          </a:p>
          <a:p>
            <a:pPr algn="just" rtl="1" eaLnBrk="1" hangingPunct="1">
              <a:buFont typeface="Arial" charset="0"/>
              <a:buNone/>
            </a:pPr>
            <a:endParaRPr lang="ar-SA" dirty="0" smtClean="0"/>
          </a:p>
          <a:p>
            <a:pPr algn="just" rtl="1" eaLnBrk="1" hangingPunct="1">
              <a:buFont typeface="Arial" charset="0"/>
              <a:buNone/>
            </a:pPr>
            <a:endParaRPr lang="ar-SA" dirty="0" smtClean="0"/>
          </a:p>
          <a:p>
            <a:pPr algn="just" rtl="1" eaLnBrk="1" hangingPunct="1">
              <a:buFont typeface="Arial" charset="0"/>
              <a:buNone/>
            </a:pPr>
            <a:endParaRPr lang="ar-JO" dirty="0" smtClean="0"/>
          </a:p>
          <a:p>
            <a:pPr algn="just" rtl="1" eaLnBrk="1" hangingPunct="1"/>
            <a:endParaRPr lang="ar-JO" dirty="0" smtClean="0"/>
          </a:p>
        </p:txBody>
      </p:sp>
      <p:pic>
        <p:nvPicPr>
          <p:cNvPr id="10" name="Picture 9" descr="InternetWorld.png"/>
          <p:cNvPicPr>
            <a:picLocks noChangeAspect="1"/>
          </p:cNvPicPr>
          <p:nvPr/>
        </p:nvPicPr>
        <p:blipFill>
          <a:blip r:embed="rId2" cstate="print"/>
          <a:stretch>
            <a:fillRect/>
          </a:stretch>
        </p:blipFill>
        <p:spPr>
          <a:xfrm>
            <a:off x="152400" y="4057650"/>
            <a:ext cx="2590800" cy="2266950"/>
          </a:xfrm>
          <a:prstGeom prst="rect">
            <a:avLst/>
          </a:prstGeom>
          <a:ln>
            <a:noFill/>
          </a:ln>
          <a:effectLst>
            <a:softEdge rad="112500"/>
          </a:effectLst>
        </p:spPr>
      </p:pic>
      <p:pic>
        <p:nvPicPr>
          <p:cNvPr id="8" name="صورة 7" descr="untitled.bmp"/>
          <p:cNvPicPr>
            <a:picLocks noChangeAspect="1"/>
          </p:cNvPicPr>
          <p:nvPr/>
        </p:nvPicPr>
        <p:blipFill>
          <a:blip r:embed="rId3" cstate="print"/>
          <a:stretch>
            <a:fillRect/>
          </a:stretch>
        </p:blipFill>
        <p:spPr>
          <a:xfrm>
            <a:off x="2743200" y="4572000"/>
            <a:ext cx="3048000" cy="1828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9" name="Title 1"/>
          <p:cNvSpPr>
            <a:spLocks noGrp="1"/>
          </p:cNvSpPr>
          <p:nvPr>
            <p:ph type="title"/>
          </p:nvPr>
        </p:nvSpPr>
        <p:spPr>
          <a:xfrm>
            <a:off x="495300" y="274637"/>
            <a:ext cx="8915400" cy="1205345"/>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ar-JO"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النشأة التاريخية لظهور </a:t>
            </a:r>
            <a:r>
              <a:rPr lang="ar-JO"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انترنت .</a:t>
            </a:r>
          </a:p>
        </p:txBody>
      </p:sp>
      <p:sp>
        <p:nvSpPr>
          <p:cNvPr id="10" name="Content Placeholder 2"/>
          <p:cNvSpPr>
            <a:spLocks noGrp="1"/>
          </p:cNvSpPr>
          <p:nvPr>
            <p:ph idx="1"/>
          </p:nvPr>
        </p:nvSpPr>
        <p:spPr>
          <a:xfrm>
            <a:off x="381000" y="1524000"/>
            <a:ext cx="8991600" cy="4419600"/>
          </a:xfrm>
        </p:spPr>
        <p:txBody>
          <a:bodyPr rtlCol="1">
            <a:noAutofit/>
          </a:bodyPr>
          <a:lstStyle/>
          <a:p>
            <a:pPr algn="justLow" rtl="1" eaLnBrk="1" fontAlgn="auto" hangingPunct="1">
              <a:lnSpc>
                <a:spcPct val="200000"/>
              </a:lnSpc>
              <a:spcAft>
                <a:spcPts val="0"/>
              </a:spcAft>
              <a:buFont typeface="Arial" pitchFamily="34" charset="0"/>
              <a:buChar char="•"/>
              <a:defRPr/>
            </a:pPr>
            <a:r>
              <a:rPr lang="ar-JO" sz="1800" dirty="0" smtClean="0"/>
              <a:t>في أوائل الستينيات افترضت وزارة الدفاع الأمريكية وقوع حرب نووية عليها من قبل الاتحاد السوفيتي وذلك بعد الحرب الباردة التي نشبت بين الدولتان ، وزاد خوف أمريكا عندما قام الاتحاد السوفيتي بإطلاق أول قمر صناعي أطلق عليه اسم </a:t>
            </a:r>
            <a:r>
              <a:rPr lang="en-US" sz="1800" dirty="0" smtClean="0"/>
              <a:t>Sputnik</a:t>
            </a:r>
            <a:r>
              <a:rPr lang="ar-JO" sz="1800" dirty="0" smtClean="0"/>
              <a:t> لأغراض التجسس الحربي .</a:t>
            </a:r>
          </a:p>
          <a:p>
            <a:pPr algn="justLow" rtl="1" eaLnBrk="1" fontAlgn="auto" hangingPunct="1">
              <a:lnSpc>
                <a:spcPct val="200000"/>
              </a:lnSpc>
              <a:spcAft>
                <a:spcPts val="0"/>
              </a:spcAft>
              <a:buFont typeface="Arial" pitchFamily="34" charset="0"/>
              <a:buChar char="•"/>
              <a:defRPr/>
            </a:pPr>
            <a:r>
              <a:rPr lang="ar-JO" sz="1800" dirty="0" smtClean="0"/>
              <a:t>بعد ذلك ردت أمريكا على هذا العمل بأن أنشأت أول شبكة حاسبات على وجه الكرة الأرضية بالتعاون مع وكالة المشاريع والأبحاث المتقدمة  سميت </a:t>
            </a:r>
            <a:r>
              <a:rPr lang="ar-JO" sz="1800" dirty="0" err="1" smtClean="0"/>
              <a:t>بـ</a:t>
            </a:r>
            <a:r>
              <a:rPr lang="en-US" sz="1800" dirty="0" smtClean="0"/>
              <a:t> Arpanet </a:t>
            </a:r>
            <a:r>
              <a:rPr lang="ar-JO" sz="1800" dirty="0" smtClean="0"/>
              <a:t>حيث كان الهدف الرئيس من هذه الشبكة هو حماية شبكة الاتصالات العسكرية ، بحيث إذا تعرض مركز من مراكز المعلومات إلى ضربة عسكرية تبقى المراكز الأخرى قادرة على إتمام عمليات الاتصال بطرق أخرى .</a:t>
            </a:r>
          </a:p>
          <a:p>
            <a:pPr algn="justLow" rtl="1" eaLnBrk="1" fontAlgn="auto" hangingPunct="1">
              <a:lnSpc>
                <a:spcPct val="200000"/>
              </a:lnSpc>
              <a:spcAft>
                <a:spcPts val="0"/>
              </a:spcAft>
              <a:defRPr/>
            </a:pPr>
            <a:r>
              <a:rPr lang="en-US" sz="1800" dirty="0" smtClean="0"/>
              <a:t/>
            </a:r>
            <a:br>
              <a:rPr lang="en-US" sz="1800" dirty="0" smtClean="0"/>
            </a:br>
            <a:r>
              <a:rPr lang="en-US" sz="1800" dirty="0" smtClean="0"/>
              <a:t/>
            </a:r>
            <a:br>
              <a:rPr lang="en-US" sz="1800" dirty="0" smtClean="0"/>
            </a:br>
            <a:endParaRPr lang="en-US" sz="1800" dirty="0"/>
          </a:p>
        </p:txBody>
      </p:sp>
      <p:pic>
        <p:nvPicPr>
          <p:cNvPr id="6" name="صورة 5" descr="20111206172156_7656.jpg"/>
          <p:cNvPicPr>
            <a:picLocks noChangeAspect="1"/>
          </p:cNvPicPr>
          <p:nvPr/>
        </p:nvPicPr>
        <p:blipFill>
          <a:blip r:embed="rId2" cstate="print"/>
          <a:stretch>
            <a:fillRect/>
          </a:stretch>
        </p:blipFill>
        <p:spPr>
          <a:xfrm>
            <a:off x="1066800" y="4876799"/>
            <a:ext cx="3657600" cy="16764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9" name="Title 1"/>
          <p:cNvSpPr>
            <a:spLocks noGrp="1"/>
          </p:cNvSpPr>
          <p:nvPr>
            <p:ph type="title"/>
          </p:nvPr>
        </p:nvSpPr>
        <p:spPr>
          <a:xfrm>
            <a:off x="495300" y="274637"/>
            <a:ext cx="8915400" cy="1205345"/>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ar-JO"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النشأة التاريخية لظهور </a:t>
            </a:r>
            <a:r>
              <a:rPr lang="ar-JO"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الإ</a:t>
            </a:r>
            <a:r>
              <a:rPr lang="ar-SA"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نترنت</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p>
        </p:txBody>
      </p:sp>
      <p:sp>
        <p:nvSpPr>
          <p:cNvPr id="10" name="Content Placeholder 2"/>
          <p:cNvSpPr>
            <a:spLocks noGrp="1"/>
          </p:cNvSpPr>
          <p:nvPr>
            <p:ph idx="1"/>
          </p:nvPr>
        </p:nvSpPr>
        <p:spPr>
          <a:xfrm>
            <a:off x="381000" y="1219200"/>
            <a:ext cx="9220200" cy="4876800"/>
          </a:xfrm>
        </p:spPr>
        <p:txBody>
          <a:bodyPr rtlCol="1">
            <a:noAutofit/>
          </a:bodyPr>
          <a:lstStyle/>
          <a:p>
            <a:pPr algn="justLow" rtl="1" eaLnBrk="1" fontAlgn="auto" hangingPunct="1">
              <a:lnSpc>
                <a:spcPct val="200000"/>
              </a:lnSpc>
              <a:spcAft>
                <a:spcPts val="0"/>
              </a:spcAft>
              <a:buFont typeface="Arial" pitchFamily="34" charset="0"/>
              <a:buChar char="•"/>
              <a:defRPr/>
            </a:pPr>
            <a:r>
              <a:rPr lang="ar-JO" sz="1800" dirty="0" smtClean="0"/>
              <a:t>في عام 1969 تم الإعلان بشكل رسمي عن شبكة </a:t>
            </a:r>
            <a:r>
              <a:rPr lang="en-US" sz="1800" dirty="0" smtClean="0"/>
              <a:t>Arpanet</a:t>
            </a:r>
            <a:r>
              <a:rPr lang="ar-JO" sz="1800" dirty="0" smtClean="0"/>
              <a:t> حيث كانت هذه الشبكة بدائية مرتبطة بواسطة توصيلات الهاتف في مراكز الأبحاث التابعة للجامعات الأمريكية وقد جعلت وزارة الدفاع هذه الشبكة ميسرة للجامعات ومراكز الأبحاث والمنظمات العلمية وذلك من اجل دراسة إمكانيات تطويرها .</a:t>
            </a:r>
          </a:p>
          <a:p>
            <a:pPr algn="just" rtl="1" eaLnBrk="1" fontAlgn="auto" hangingPunct="1">
              <a:lnSpc>
                <a:spcPct val="200000"/>
              </a:lnSpc>
              <a:spcAft>
                <a:spcPts val="0"/>
              </a:spcAft>
              <a:buFont typeface="Arial" pitchFamily="34" charset="0"/>
              <a:buChar char="•"/>
              <a:defRPr/>
            </a:pPr>
            <a:r>
              <a:rPr lang="ar-JO" sz="1800" dirty="0" smtClean="0"/>
              <a:t>بناءً عليه </a:t>
            </a:r>
            <a:r>
              <a:rPr lang="ar-SA" sz="1800" dirty="0" smtClean="0"/>
              <a:t>فقد بدأت </a:t>
            </a:r>
            <a:r>
              <a:rPr lang="ar-SA" sz="1800" dirty="0" smtClean="0"/>
              <a:t>الفكرة الأساسية لإنشاء</a:t>
            </a:r>
            <a:r>
              <a:rPr lang="ar-JO" sz="1800" dirty="0" smtClean="0"/>
              <a:t> شبكة</a:t>
            </a:r>
            <a:r>
              <a:rPr lang="ar-SA" sz="1800" dirty="0" smtClean="0"/>
              <a:t> الانترنت أصلا كفكرة حكومية عسكرية</a:t>
            </a:r>
            <a:r>
              <a:rPr lang="ar-JO" sz="1800" dirty="0" smtClean="0"/>
              <a:t> ، </a:t>
            </a:r>
            <a:r>
              <a:rPr lang="ar-SA" sz="1800" dirty="0" smtClean="0"/>
              <a:t>وبعد ذلك امتدت شبكة الانترنت إلى قطاعات عديدة  كالتعليم والأبحاث ثم التجارة حتى أصبحت في متناول الأفراد وتحولت من شبكة معقدة يلزمها معرفة عميقة بعلم الشبكات كي يمكن استخدامها إلى شبكة غاية في السهولة وكأنها برنامج تطبيقي بسيط يستخدمه كل </a:t>
            </a:r>
            <a:r>
              <a:rPr lang="ar-JO" sz="1800" dirty="0" smtClean="0"/>
              <a:t>من يمتلك جهاز حاسوب ،وفي بداية التسعينيات 1990 تم إغلاق شبكة </a:t>
            </a:r>
            <a:r>
              <a:rPr lang="en-US" sz="1800" dirty="0" smtClean="0"/>
              <a:t>Arpanet  </a:t>
            </a:r>
            <a:r>
              <a:rPr lang="ar-JO" sz="1800" dirty="0" smtClean="0"/>
              <a:t> وذلك لكثرة </a:t>
            </a:r>
            <a:r>
              <a:rPr lang="ar-JO" sz="1800" dirty="0" smtClean="0"/>
              <a:t>المشاكل</a:t>
            </a:r>
            <a:r>
              <a:rPr lang="ar-SA" sz="1800" dirty="0" smtClean="0"/>
              <a:t> التي كانت تعاني منها</a:t>
            </a:r>
            <a:r>
              <a:rPr lang="ar-JO" sz="1800" dirty="0" smtClean="0"/>
              <a:t>.</a:t>
            </a:r>
            <a:endParaRPr lang="en-US" sz="1800" dirty="0" smtClean="0"/>
          </a:p>
          <a:p>
            <a:pPr algn="just" rtl="1" eaLnBrk="1" fontAlgn="auto" hangingPunct="1">
              <a:lnSpc>
                <a:spcPct val="200000"/>
              </a:lnSpc>
              <a:spcAft>
                <a:spcPts val="0"/>
              </a:spcAft>
              <a:buFont typeface="Arial" pitchFamily="34" charset="0"/>
              <a:buChar char="•"/>
              <a:defRPr/>
            </a:pPr>
            <a:r>
              <a:rPr lang="ar-JO" sz="1800" dirty="0" smtClean="0"/>
              <a:t>لمزيد من المعلومات حول النشأة التاريخية حول ظهور الانترنت يرجى زيارة الموقع التالي</a:t>
            </a:r>
          </a:p>
          <a:p>
            <a:pPr algn="just" rtl="1" eaLnBrk="1" fontAlgn="auto" hangingPunct="1">
              <a:lnSpc>
                <a:spcPct val="200000"/>
              </a:lnSpc>
              <a:spcAft>
                <a:spcPts val="0"/>
              </a:spcAft>
              <a:defRPr/>
            </a:pPr>
            <a:r>
              <a:rPr lang="en-US" sz="1800" b="1" i="1" dirty="0" smtClean="0"/>
              <a:t>http://www.computerhistory.org/internet_history/</a:t>
            </a:r>
            <a:r>
              <a:rPr lang="ar-JO" sz="1800" b="1" i="1" dirty="0" smtClean="0"/>
              <a:t> </a:t>
            </a:r>
            <a:r>
              <a:rPr lang="en-US" sz="1800" b="1" i="1" dirty="0" smtClean="0"/>
              <a:t/>
            </a:r>
            <a:br>
              <a:rPr lang="en-US" sz="1800" b="1" i="1" dirty="0" smtClean="0"/>
            </a:br>
            <a:r>
              <a:rPr lang="en-US" sz="1800" b="1" i="1" dirty="0" smtClean="0"/>
              <a:t/>
            </a:r>
            <a:br>
              <a:rPr lang="en-US" sz="1800" b="1" i="1" dirty="0" smtClean="0"/>
            </a:br>
            <a:endParaRPr lang="en-US" sz="1800"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9" name="Title 1"/>
          <p:cNvSpPr>
            <a:spLocks noGrp="1"/>
          </p:cNvSpPr>
          <p:nvPr>
            <p:ph type="title"/>
          </p:nvPr>
        </p:nvSpPr>
        <p:spPr>
          <a:xfrm>
            <a:off x="495300" y="274637"/>
            <a:ext cx="8915400" cy="1205345"/>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خصائص شبكة </a:t>
            </a:r>
            <a:r>
              <a:rPr lang="ar-JO"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الإ</a:t>
            </a:r>
            <a:r>
              <a:rPr lang="ar-SA"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نترنت</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p>
        </p:txBody>
      </p:sp>
      <p:sp>
        <p:nvSpPr>
          <p:cNvPr id="10" name="Content Placeholder 2"/>
          <p:cNvSpPr>
            <a:spLocks noGrp="1"/>
          </p:cNvSpPr>
          <p:nvPr>
            <p:ph idx="1"/>
          </p:nvPr>
        </p:nvSpPr>
        <p:spPr>
          <a:xfrm>
            <a:off x="304800" y="1524000"/>
            <a:ext cx="9372600" cy="4572000"/>
          </a:xfrm>
        </p:spPr>
        <p:txBody>
          <a:bodyPr rtlCol="1">
            <a:noAutofit/>
          </a:bodyPr>
          <a:lstStyle/>
          <a:p>
            <a:pPr algn="just" rtl="1" eaLnBrk="1" fontAlgn="auto" hangingPunct="1">
              <a:lnSpc>
                <a:spcPct val="200000"/>
              </a:lnSpc>
              <a:spcAft>
                <a:spcPts val="0"/>
              </a:spcAft>
              <a:defRPr/>
            </a:pPr>
            <a:r>
              <a:rPr lang="ar-SA" sz="1800" dirty="0" smtClean="0"/>
              <a:t>1- تعد شبكة الانترنت من الشبكات اللامركزية ، حيث انها لا تخضع لسيطرة احدى الجهات الحكومية او الخاصة ، مما ساهم على انتشارها </a:t>
            </a:r>
            <a:r>
              <a:rPr lang="ar-SA" sz="1800" dirty="0" smtClean="0"/>
              <a:t>بشكل كبير</a:t>
            </a:r>
            <a:r>
              <a:rPr lang="ar-SA" sz="1800" dirty="0" smtClean="0"/>
              <a:t> و بسرعة عالية .</a:t>
            </a:r>
          </a:p>
          <a:p>
            <a:pPr algn="just" rtl="1" eaLnBrk="1" fontAlgn="auto" hangingPunct="1">
              <a:lnSpc>
                <a:spcPct val="200000"/>
              </a:lnSpc>
              <a:spcAft>
                <a:spcPts val="0"/>
              </a:spcAft>
              <a:defRPr/>
            </a:pPr>
            <a:r>
              <a:rPr lang="ar-SA" sz="1800" dirty="0" smtClean="0"/>
              <a:t>2- </a:t>
            </a:r>
            <a:r>
              <a:rPr lang="ar-SA" sz="1800" dirty="0" smtClean="0"/>
              <a:t>تجمع شبكة الانترنت بين العديد من شبكات الحاسوب المنتشرة حول العالم والمختلفة في ببنيتها وبرامجها والتالي إلغاء الحدود والحواجز بينها ، والفضل يعود الى استخدام لغة تخاطب واحدة بين هذه الشبكات او مايعرف بالبرتوكول ، الامر الذي  ساهم في سرعة ودقة نقل المعلومات بين الشبكات </a:t>
            </a:r>
            <a:endParaRPr lang="ar-SA" sz="1800" dirty="0" smtClean="0"/>
          </a:p>
          <a:p>
            <a:pPr algn="just" rtl="1" eaLnBrk="1" fontAlgn="auto" hangingPunct="1">
              <a:lnSpc>
                <a:spcPct val="200000"/>
              </a:lnSpc>
              <a:spcAft>
                <a:spcPts val="0"/>
              </a:spcAft>
              <a:defRPr/>
            </a:pPr>
            <a:r>
              <a:rPr lang="ar-SA" sz="1800" dirty="0" smtClean="0"/>
              <a:t>3- يستطيع أي شخص في هذا العالم وباختلاف فئاتهم إن يكون عضوا في هذه الشبكة بمجرد الاتصال </a:t>
            </a:r>
            <a:r>
              <a:rPr lang="ar-SA" sz="1800" dirty="0" err="1" smtClean="0"/>
              <a:t>بها</a:t>
            </a:r>
            <a:r>
              <a:rPr lang="ar-SA" sz="1800" dirty="0" smtClean="0"/>
              <a:t> عن طريق مزودي خدمة الانترنت (</a:t>
            </a:r>
            <a:r>
              <a:rPr lang="en-US" sz="1800" dirty="0" smtClean="0"/>
              <a:t>ISP</a:t>
            </a:r>
            <a:r>
              <a:rPr lang="ar-SA" sz="1800" dirty="0" smtClean="0"/>
              <a:t>)، حيث تخدم هذه الشبكة أي ما يزيد عن 2 مليار مستخدم حول العالم والعدد قابل للزيادة بشكل كبير.</a:t>
            </a:r>
          </a:p>
          <a:p>
            <a:pPr algn="just" rtl="1" eaLnBrk="1" fontAlgn="auto" hangingPunct="1">
              <a:lnSpc>
                <a:spcPct val="200000"/>
              </a:lnSpc>
              <a:spcAft>
                <a:spcPts val="0"/>
              </a:spcAft>
              <a:defRPr/>
            </a:pPr>
            <a:endParaRPr lang="ar-SA" sz="1800" dirty="0" smtClean="0"/>
          </a:p>
          <a:p>
            <a:pPr algn="just" rtl="1" eaLnBrk="1" fontAlgn="auto" hangingPunct="1">
              <a:lnSpc>
                <a:spcPct val="200000"/>
              </a:lnSpc>
              <a:spcAft>
                <a:spcPts val="0"/>
              </a:spcAft>
              <a:defRPr/>
            </a:pPr>
            <a:endParaRPr lang="ar-SA" sz="1800" dirty="0" smtClean="0"/>
          </a:p>
          <a:p>
            <a:pPr algn="just" rtl="1" eaLnBrk="1" fontAlgn="auto" hangingPunct="1">
              <a:lnSpc>
                <a:spcPct val="200000"/>
              </a:lnSpc>
              <a:spcAft>
                <a:spcPts val="0"/>
              </a:spcAft>
              <a:defRPr/>
            </a:pPr>
            <a:endParaRPr lang="en-US" sz="1800" dirty="0" smtClean="0"/>
          </a:p>
          <a:p>
            <a:pPr algn="just" rtl="1" eaLnBrk="1" fontAlgn="auto" hangingPunct="1">
              <a:lnSpc>
                <a:spcPct val="200000"/>
              </a:lnSpc>
              <a:spcAft>
                <a:spcPts val="0"/>
              </a:spcAft>
              <a:defRPr/>
            </a:pP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9" name="Title 1"/>
          <p:cNvSpPr>
            <a:spLocks noGrp="1"/>
          </p:cNvSpPr>
          <p:nvPr>
            <p:ph type="title"/>
          </p:nvPr>
        </p:nvSpPr>
        <p:spPr>
          <a:xfrm>
            <a:off x="495300" y="274637"/>
            <a:ext cx="8915400" cy="1205345"/>
          </a:xfrm>
          <a:noFill/>
          <a:ln w="9525">
            <a:noFill/>
            <a:miter lim="800000"/>
            <a:headEnd/>
            <a:tailEnd/>
          </a:ln>
        </p:spPr>
        <p:txBody>
          <a:bodyPr vert="horz" wrap="square" lIns="91440" tIns="45720" rIns="91440" bIns="45720" numCol="1" anchor="ctr" anchorCtr="0" compatLnSpc="1">
            <a:prstTxWarp prst="textNoShape">
              <a:avLst/>
            </a:prstTxWarp>
          </a:bodyPr>
          <a:lstStyle/>
          <a:p>
            <a:pPr algn="just" rtl="1" eaLnBrk="1" hangingPunct="1">
              <a:buFont typeface="Wingdings" pitchFamily="2" charset="2"/>
              <a:buChar char="v"/>
              <a:defRPr/>
            </a:pP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خصائص شبكة </a:t>
            </a:r>
            <a:r>
              <a:rPr lang="ar-JO"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الإ</a:t>
            </a:r>
            <a:r>
              <a:rPr lang="ar-SA" sz="40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نترنت</a:t>
            </a:r>
            <a:r>
              <a:rPr lang="ar-SA" sz="40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p>
        </p:txBody>
      </p:sp>
      <p:sp>
        <p:nvSpPr>
          <p:cNvPr id="10" name="Content Placeholder 2"/>
          <p:cNvSpPr>
            <a:spLocks noGrp="1"/>
          </p:cNvSpPr>
          <p:nvPr>
            <p:ph idx="1"/>
          </p:nvPr>
        </p:nvSpPr>
        <p:spPr>
          <a:xfrm>
            <a:off x="381000" y="1295400"/>
            <a:ext cx="9220200" cy="4572000"/>
          </a:xfrm>
        </p:spPr>
        <p:txBody>
          <a:bodyPr rtlCol="1">
            <a:noAutofit/>
          </a:bodyPr>
          <a:lstStyle/>
          <a:p>
            <a:pPr algn="just" rtl="1" eaLnBrk="1" fontAlgn="auto" hangingPunct="1">
              <a:lnSpc>
                <a:spcPct val="200000"/>
              </a:lnSpc>
              <a:spcAft>
                <a:spcPts val="0"/>
              </a:spcAft>
              <a:defRPr/>
            </a:pPr>
            <a:r>
              <a:rPr lang="ar-SA" sz="1800" dirty="0" smtClean="0"/>
              <a:t>4- </a:t>
            </a:r>
            <a:r>
              <a:rPr lang="ar-SA" sz="1800" dirty="0" smtClean="0"/>
              <a:t>تمتلك شبكة الانترنت كماً هائلاً من المعلومات ، حيث يمكن للمستخدم ان يحصل على معلومات حول أي موضوع يريده بوقت قصير جدا ، الامر الذي جعل شبكة الانترنت المصدر الاولي للمعلومات للكثير من الباحيثين والمثقفين </a:t>
            </a:r>
            <a:r>
              <a:rPr lang="ar-SA" sz="1800" dirty="0" smtClean="0"/>
              <a:t>، ناهيك عن المبالغ الضئيلة التي يمكن ان ينفقها الباحث للحصول على مجموعة من الابحاث المحكمة . </a:t>
            </a:r>
            <a:endParaRPr lang="ar-SA" sz="1800" dirty="0" smtClean="0"/>
          </a:p>
          <a:p>
            <a:pPr algn="just" rtl="1" eaLnBrk="1" fontAlgn="auto" hangingPunct="1">
              <a:lnSpc>
                <a:spcPct val="200000"/>
              </a:lnSpc>
              <a:spcAft>
                <a:spcPts val="0"/>
              </a:spcAft>
              <a:defRPr/>
            </a:pPr>
            <a:r>
              <a:rPr lang="ar-SA" sz="1800" dirty="0" smtClean="0"/>
              <a:t>5- </a:t>
            </a:r>
            <a:r>
              <a:rPr lang="ar-SA" sz="1800" dirty="0" smtClean="0"/>
              <a:t>تقدم شبكة الانترنت العديد من الخدمات المتنوعة وخاصة بعد تطوير برامج تخاطبيه ومواقع </a:t>
            </a:r>
            <a:r>
              <a:rPr lang="ar-SA" sz="1800" dirty="0" smtClean="0"/>
              <a:t>اجتماعية وظهور العديد من الأعمال الالكترونية  </a:t>
            </a:r>
            <a:r>
              <a:rPr lang="ar-SA" sz="1800" dirty="0" smtClean="0"/>
              <a:t>الأمر الذي ساهم في خلق ما يسمى بمجتمع المعرفة </a:t>
            </a:r>
            <a:r>
              <a:rPr lang="en-US" sz="1800" dirty="0" smtClean="0"/>
              <a:t>Knowledge </a:t>
            </a:r>
            <a:r>
              <a:rPr lang="en-US" sz="1800" dirty="0" smtClean="0"/>
              <a:t>Society </a:t>
            </a:r>
            <a:r>
              <a:rPr lang="ar-SA" sz="1800" dirty="0" smtClean="0"/>
              <a:t> </a:t>
            </a:r>
            <a:r>
              <a:rPr lang="ar-SA" sz="1800" dirty="0" smtClean="0"/>
              <a:t>. </a:t>
            </a:r>
            <a:endParaRPr lang="ar-SA" sz="1800" dirty="0" smtClean="0"/>
          </a:p>
          <a:p>
            <a:pPr algn="just" rtl="1" eaLnBrk="1" fontAlgn="auto" hangingPunct="1">
              <a:lnSpc>
                <a:spcPct val="200000"/>
              </a:lnSpc>
              <a:spcAft>
                <a:spcPts val="0"/>
              </a:spcAft>
              <a:defRPr/>
            </a:pPr>
            <a:r>
              <a:rPr lang="ar-SA" sz="1800" dirty="0" smtClean="0"/>
              <a:t>6- كون شبكة الانترنت لامركزية التحكم فإن العديد من مستخدميها يستطيعون أن يطرحوا وجهات نظرهم وأرائهم بشفافية عالية وبموضوعية اكبر ، مما ساهم في التعرف على اغلب المشاكل والمعاناة التي يعيشها الفرد في بعض الدول .</a:t>
            </a:r>
          </a:p>
          <a:p>
            <a:pPr algn="just" rtl="1" eaLnBrk="1" fontAlgn="auto" hangingPunct="1">
              <a:lnSpc>
                <a:spcPct val="200000"/>
              </a:lnSpc>
              <a:spcAft>
                <a:spcPts val="0"/>
              </a:spcAft>
              <a:defRPr/>
            </a:pPr>
            <a:r>
              <a:rPr lang="ar-SA" sz="1800" dirty="0" smtClean="0"/>
              <a:t>6- نظرا لغياب السيطرة المحكمة على شبكة الانترنت جعل منها بيئة غير أمنة ، يرتكب بواسطتها العديد من الجرائم ، مما قد يلحق الضرر بعدد كبير من مستخدميها .  </a:t>
            </a:r>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buFont typeface="Wingdings" pitchFamily="2" charset="2"/>
              <a:buChar char="v"/>
            </a:pP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التعريف بشبكة </a:t>
            </a:r>
            <a:r>
              <a:rPr lang="ar-SA"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الانترانت</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en-US"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Entrant</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endParaRPr lang="ar-SA" dirty="0"/>
          </a:p>
        </p:txBody>
      </p:sp>
      <p:sp>
        <p:nvSpPr>
          <p:cNvPr id="3" name="عنصر نائب للمحتوى 2"/>
          <p:cNvSpPr>
            <a:spLocks noGrp="1"/>
          </p:cNvSpPr>
          <p:nvPr>
            <p:ph idx="1"/>
          </p:nvPr>
        </p:nvSpPr>
        <p:spPr>
          <a:xfrm>
            <a:off x="495300" y="1524000"/>
            <a:ext cx="8915400" cy="4602163"/>
          </a:xfrm>
        </p:spPr>
        <p:txBody>
          <a:bodyPr/>
          <a:lstStyle/>
          <a:p>
            <a:pPr algn="just" rtl="1"/>
            <a:r>
              <a:rPr lang="ar-SA" sz="2900" b="1" u="sng" dirty="0" smtClean="0">
                <a:latin typeface="Times New Roman" pitchFamily="18" charset="0"/>
                <a:cs typeface="Times New Roman" pitchFamily="18" charset="0"/>
              </a:rPr>
              <a:t>شبكة </a:t>
            </a:r>
            <a:r>
              <a:rPr lang="ar-SA" sz="2900" b="1" u="sng" dirty="0" err="1" smtClean="0">
                <a:latin typeface="Times New Roman" pitchFamily="18" charset="0"/>
                <a:cs typeface="Times New Roman" pitchFamily="18" charset="0"/>
              </a:rPr>
              <a:t>الانترانت</a:t>
            </a:r>
            <a:r>
              <a:rPr lang="ar-SA" sz="2900" b="1" u="sng" dirty="0" smtClean="0">
                <a:latin typeface="Times New Roman" pitchFamily="18" charset="0"/>
                <a:cs typeface="Times New Roman" pitchFamily="18" charset="0"/>
              </a:rPr>
              <a:t> </a:t>
            </a:r>
            <a:r>
              <a:rPr lang="en-US" sz="2900" b="1" i="1" u="sng" dirty="0" smtClean="0">
                <a:latin typeface="Times New Roman" pitchFamily="18" charset="0"/>
                <a:cs typeface="Times New Roman" pitchFamily="18" charset="0"/>
              </a:rPr>
              <a:t>Entrant</a:t>
            </a:r>
          </a:p>
          <a:p>
            <a:pPr marL="1588" indent="176213" algn="just" rtl="1">
              <a:lnSpc>
                <a:spcPct val="150000"/>
              </a:lnSpc>
            </a:pPr>
            <a:r>
              <a:rPr lang="ar-SA" sz="1800" dirty="0" smtClean="0"/>
              <a:t>وهي عبارة عن شبكة حاسوب خاصة بالشركات والمؤسسات الحكومية والخاصة ، حيث صممت هذه الشبكة لخدمة افراد الشركة او المؤسسة ، من خلال مشاركة الملفات والمعلومات داخل نطاق الشركة ، مع امكانية الاتصال بشبكة الانترنت ولكن تحت قيود خاصة .</a:t>
            </a:r>
            <a:endParaRPr lang="en-US" sz="1800" dirty="0" smtClean="0"/>
          </a:p>
        </p:txBody>
      </p:sp>
      <p:pic>
        <p:nvPicPr>
          <p:cNvPr id="4" name="صورة 3" descr="firewalldiagram2.gif"/>
          <p:cNvPicPr>
            <a:picLocks noChangeAspect="1"/>
          </p:cNvPicPr>
          <p:nvPr/>
        </p:nvPicPr>
        <p:blipFill>
          <a:blip r:embed="rId2" cstate="print"/>
          <a:stretch>
            <a:fillRect/>
          </a:stretch>
        </p:blipFill>
        <p:spPr>
          <a:xfrm>
            <a:off x="1371600" y="3124200"/>
            <a:ext cx="4800600" cy="30575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buFont typeface="Wingdings" pitchFamily="2" charset="2"/>
              <a:buChar char="v"/>
            </a:pP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أهمية شبكة </a:t>
            </a:r>
            <a:r>
              <a:rPr lang="ar-SA"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الانترانت</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en-US"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Entrant</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endParaRPr lang="ar-SA" dirty="0"/>
          </a:p>
        </p:txBody>
      </p:sp>
      <p:sp>
        <p:nvSpPr>
          <p:cNvPr id="3" name="عنصر نائب للمحتوى 2"/>
          <p:cNvSpPr>
            <a:spLocks noGrp="1"/>
          </p:cNvSpPr>
          <p:nvPr>
            <p:ph idx="1"/>
          </p:nvPr>
        </p:nvSpPr>
        <p:spPr>
          <a:xfrm>
            <a:off x="495300" y="1524000"/>
            <a:ext cx="8915400" cy="4602163"/>
          </a:xfrm>
        </p:spPr>
        <p:txBody>
          <a:bodyPr/>
          <a:lstStyle/>
          <a:p>
            <a:pPr algn="just" rtl="1">
              <a:lnSpc>
                <a:spcPct val="150000"/>
              </a:lnSpc>
            </a:pPr>
            <a:r>
              <a:rPr lang="ar-SA" sz="1800" dirty="0" smtClean="0"/>
              <a:t>1- تقليص التكاليف ، من حيث توفير اثمان شراء المعدات والبرمجيات ، بالاضافة الى توفير تكاليف الاتصالات والمراسلات الادارية .</a:t>
            </a:r>
          </a:p>
          <a:p>
            <a:pPr algn="just" rtl="1">
              <a:lnSpc>
                <a:spcPct val="150000"/>
              </a:lnSpc>
            </a:pPr>
            <a:r>
              <a:rPr lang="ar-SA" sz="1800" dirty="0" smtClean="0"/>
              <a:t>2- توفير الوقت ، وخاصة في عملية التواصل مع الافراد العاملون بالشركة .</a:t>
            </a:r>
          </a:p>
          <a:p>
            <a:pPr algn="just" rtl="1">
              <a:lnSpc>
                <a:spcPct val="150000"/>
              </a:lnSpc>
            </a:pPr>
            <a:r>
              <a:rPr lang="ar-SA" sz="1800" dirty="0" smtClean="0"/>
              <a:t>3- الاستقلالية والمرونة ، حيث تخضع ادارة شبكة الانترانت الى وحدة تقنية المعلومات الخاصة بالشركة ، مما يتيح امان عالي داخل الشبكة .</a:t>
            </a:r>
          </a:p>
          <a:p>
            <a:pPr algn="just" rtl="1">
              <a:lnSpc>
                <a:spcPct val="150000"/>
              </a:lnSpc>
            </a:pPr>
            <a:r>
              <a:rPr lang="ar-SA" sz="1800" dirty="0" smtClean="0"/>
              <a:t>4- تسخير خدمات </a:t>
            </a:r>
            <a:r>
              <a:rPr lang="ar-SA" sz="1800" dirty="0" err="1" smtClean="0"/>
              <a:t>الانترانت</a:t>
            </a:r>
            <a:r>
              <a:rPr lang="ar-SA" sz="1800" dirty="0" smtClean="0"/>
              <a:t> ، تقدم هذه الشبكة جميع الخدمات التي تقدمها شبكة الانترنت من بريد الكتروني ، استعراض الويب ، البحث ، المحادثة .</a:t>
            </a:r>
          </a:p>
          <a:p>
            <a:pPr algn="just" rtl="1">
              <a:lnSpc>
                <a:spcPct val="150000"/>
              </a:lnSpc>
            </a:pPr>
            <a:r>
              <a:rPr lang="ar-SA" sz="1800" dirty="0" smtClean="0"/>
              <a:t>5- لحماية شبكة </a:t>
            </a:r>
            <a:r>
              <a:rPr lang="ar-SA" sz="1800" dirty="0" err="1" smtClean="0"/>
              <a:t>الانترانت</a:t>
            </a:r>
            <a:r>
              <a:rPr lang="ar-SA" sz="1800" dirty="0" smtClean="0"/>
              <a:t> من الاعتداءات الخارجية وخاصة </a:t>
            </a:r>
            <a:r>
              <a:rPr lang="ar-SA" sz="1800" dirty="0" err="1" smtClean="0"/>
              <a:t>اذا</a:t>
            </a:r>
            <a:r>
              <a:rPr lang="ar-SA" sz="1800" dirty="0" smtClean="0"/>
              <a:t> تم ربطها بشبكة الانترنت فإنها توضع خلف جدار الحماية </a:t>
            </a:r>
            <a:r>
              <a:rPr lang="en-US" sz="1800" dirty="0" smtClean="0"/>
              <a:t>Firewall </a:t>
            </a:r>
            <a:r>
              <a:rPr lang="ar-SA" sz="1800" dirty="0" smtClean="0"/>
              <a:t> . </a:t>
            </a:r>
            <a:endParaRPr lang="en-US" sz="1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buFont typeface="Wingdings" pitchFamily="2" charset="2"/>
              <a:buChar char="v"/>
            </a:pP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التعريف بشبكة </a:t>
            </a:r>
            <a:r>
              <a:rPr lang="ar-SA"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الإكسترانت</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en-US"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Extranet</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endParaRPr lang="ar-SA" dirty="0"/>
          </a:p>
        </p:txBody>
      </p:sp>
      <p:sp>
        <p:nvSpPr>
          <p:cNvPr id="3" name="عنصر نائب للمحتوى 2"/>
          <p:cNvSpPr>
            <a:spLocks noGrp="1"/>
          </p:cNvSpPr>
          <p:nvPr>
            <p:ph idx="1"/>
          </p:nvPr>
        </p:nvSpPr>
        <p:spPr>
          <a:xfrm>
            <a:off x="495300" y="1524000"/>
            <a:ext cx="8915400" cy="4602163"/>
          </a:xfrm>
        </p:spPr>
        <p:txBody>
          <a:bodyPr/>
          <a:lstStyle/>
          <a:p>
            <a:pPr algn="just" rtl="1"/>
            <a:r>
              <a:rPr lang="ar-SA" sz="2900" b="1" u="sng" dirty="0" smtClean="0">
                <a:latin typeface="Times New Roman" pitchFamily="18" charset="0"/>
                <a:cs typeface="Times New Roman" pitchFamily="18" charset="0"/>
              </a:rPr>
              <a:t>شبكة </a:t>
            </a:r>
            <a:r>
              <a:rPr lang="ar-SA" sz="2900" b="1" u="sng" dirty="0" err="1" smtClean="0">
                <a:latin typeface="Times New Roman" pitchFamily="18" charset="0"/>
                <a:cs typeface="Times New Roman" pitchFamily="18" charset="0"/>
              </a:rPr>
              <a:t>الإكسترانت</a:t>
            </a:r>
            <a:r>
              <a:rPr lang="ar-SA" sz="2900" b="1" u="sng" dirty="0" smtClean="0">
                <a:latin typeface="Times New Roman" pitchFamily="18" charset="0"/>
                <a:cs typeface="Times New Roman" pitchFamily="18" charset="0"/>
              </a:rPr>
              <a:t> </a:t>
            </a:r>
            <a:r>
              <a:rPr lang="en-US" sz="2900" b="1" i="1" u="sng" dirty="0" smtClean="0">
                <a:latin typeface="Times New Roman" pitchFamily="18" charset="0"/>
                <a:cs typeface="Times New Roman" pitchFamily="18" charset="0"/>
              </a:rPr>
              <a:t>Extranet</a:t>
            </a:r>
          </a:p>
          <a:p>
            <a:pPr marL="1588" indent="176213" algn="just" rtl="1">
              <a:lnSpc>
                <a:spcPct val="150000"/>
              </a:lnSpc>
            </a:pPr>
            <a:r>
              <a:rPr lang="ar-SA" sz="1800" dirty="0" smtClean="0"/>
              <a:t>شبكة خصوصية شبيهة </a:t>
            </a:r>
            <a:r>
              <a:rPr lang="ar-SA" sz="1800" dirty="0" err="1" smtClean="0"/>
              <a:t>بالإنترانت</a:t>
            </a:r>
            <a:r>
              <a:rPr lang="ar-SA" sz="1800" dirty="0" smtClean="0"/>
              <a:t> إلا أن الشركات والمؤسسات تسمح (غالبا عبر </a:t>
            </a:r>
            <a:r>
              <a:rPr lang="ar-SA" sz="1800" dirty="0" smtClean="0"/>
              <a:t>اسم </a:t>
            </a:r>
            <a:r>
              <a:rPr lang="ar-SA" sz="1800" smtClean="0"/>
              <a:t>مستخدم وكلمة </a:t>
            </a:r>
            <a:r>
              <a:rPr lang="ar-SA" sz="1800" dirty="0" smtClean="0"/>
              <a:t>سر) للشركاء التجاريين أو الموردين أو العملاء بالوصول إليها لتبادل البيانات والمعلومات.</a:t>
            </a:r>
            <a:endParaRPr lang="en-US" sz="1800" dirty="0" smtClean="0"/>
          </a:p>
        </p:txBody>
      </p:sp>
      <p:pic>
        <p:nvPicPr>
          <p:cNvPr id="5" name="صورة 4" descr="extranet.JPG"/>
          <p:cNvPicPr>
            <a:picLocks noChangeAspect="1"/>
          </p:cNvPicPr>
          <p:nvPr/>
        </p:nvPicPr>
        <p:blipFill>
          <a:blip r:embed="rId2" cstate="print"/>
          <a:stretch>
            <a:fillRect/>
          </a:stretch>
        </p:blipFill>
        <p:spPr>
          <a:xfrm>
            <a:off x="1828800" y="3124200"/>
            <a:ext cx="3829050" cy="30099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buFont typeface="Wingdings" pitchFamily="2" charset="2"/>
              <a:buChar char="v"/>
            </a:pP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أهمية شبكة </a:t>
            </a:r>
            <a:r>
              <a:rPr lang="ar-SA"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الاكسترانت</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r>
              <a:rPr lang="en-US"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Extranet</a:t>
            </a:r>
            <a:r>
              <a:rPr lang="ar-SA"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a:t>
            </a:r>
            <a:endParaRPr lang="ar-SA" dirty="0"/>
          </a:p>
        </p:txBody>
      </p:sp>
      <p:sp>
        <p:nvSpPr>
          <p:cNvPr id="3" name="عنصر نائب للمحتوى 2"/>
          <p:cNvSpPr>
            <a:spLocks noGrp="1"/>
          </p:cNvSpPr>
          <p:nvPr>
            <p:ph idx="1"/>
          </p:nvPr>
        </p:nvSpPr>
        <p:spPr>
          <a:xfrm>
            <a:off x="495300" y="1524000"/>
            <a:ext cx="9182100" cy="4602163"/>
          </a:xfrm>
        </p:spPr>
        <p:txBody>
          <a:bodyPr/>
          <a:lstStyle/>
          <a:p>
            <a:pPr marL="1588" indent="12700" rtl="1">
              <a:lnSpc>
                <a:spcPct val="150000"/>
              </a:lnSpc>
            </a:pPr>
            <a:r>
              <a:rPr lang="ar-SA" sz="1800" dirty="0" smtClean="0"/>
              <a:t>1- تسهيل عمليات الشراء في </a:t>
            </a:r>
            <a:r>
              <a:rPr lang="ar-SA" sz="1800" dirty="0" smtClean="0"/>
              <a:t>الشركات ،إذ </a:t>
            </a:r>
            <a:r>
              <a:rPr lang="ar-SA" sz="1800" dirty="0" smtClean="0"/>
              <a:t>يمكن أن تقوم شركة من منطقة الشرق الأوسط بإرسال طلب شراء إلى شركة يابانية عبر الإكسترانت التي تربط </a:t>
            </a:r>
            <a:r>
              <a:rPr lang="ar-SA" sz="1800" dirty="0" smtClean="0"/>
              <a:t>بينهما. </a:t>
            </a:r>
            <a:r>
              <a:rPr lang="ar-SA" sz="1800" dirty="0" smtClean="0"/>
              <a:t/>
            </a:r>
            <a:br>
              <a:rPr lang="ar-SA" sz="1800" dirty="0" smtClean="0"/>
            </a:br>
            <a:r>
              <a:rPr lang="ar-SA" sz="1800" dirty="0" smtClean="0"/>
              <a:t>2. متابعة الفواتير ،</a:t>
            </a:r>
            <a:r>
              <a:rPr lang="ar-SA" sz="1800" dirty="0" smtClean="0"/>
              <a:t>تُسهل </a:t>
            </a:r>
            <a:r>
              <a:rPr lang="ar-SA" sz="1800" dirty="0" smtClean="0"/>
              <a:t>هذه الخدمة عملية توقيع الفواتير من مديري الفروع المنتشرين في مناطق </a:t>
            </a:r>
            <a:r>
              <a:rPr lang="ar-SA" sz="1800" dirty="0" smtClean="0"/>
              <a:t>مختلفة ، كما </a:t>
            </a:r>
            <a:r>
              <a:rPr lang="ar-SA" sz="1800" dirty="0" smtClean="0"/>
              <a:t>تسمح لهم بمتابعة إجراء الصرف أو </a:t>
            </a:r>
            <a:r>
              <a:rPr lang="ar-SA" sz="1800" dirty="0" smtClean="0"/>
              <a:t>القبض</a:t>
            </a:r>
            <a:r>
              <a:rPr lang="ar-SA" sz="1800" dirty="0" smtClean="0"/>
              <a:t> </a:t>
            </a:r>
            <a:r>
              <a:rPr lang="ar-SA" sz="1800" dirty="0" smtClean="0"/>
              <a:t>.</a:t>
            </a:r>
            <a:r>
              <a:rPr lang="ar-SA" sz="1800" dirty="0" smtClean="0"/>
              <a:t/>
            </a:r>
            <a:br>
              <a:rPr lang="ar-SA" sz="1800" dirty="0" smtClean="0"/>
            </a:br>
            <a:r>
              <a:rPr lang="ar-SA" sz="1800" dirty="0" smtClean="0"/>
              <a:t>3. خدمات التوظيف ،</a:t>
            </a:r>
            <a:r>
              <a:rPr lang="ar-SA" sz="1800" dirty="0" smtClean="0"/>
              <a:t>تُستخدم </a:t>
            </a:r>
            <a:r>
              <a:rPr lang="ar-SA" sz="1800" dirty="0" smtClean="0"/>
              <a:t>الإكسترانت لربط مصادر الموارد البشرية المؤهلة (الجامعات والمعاهد ومراكز التدريب </a:t>
            </a:r>
            <a:r>
              <a:rPr lang="ar-SA" sz="1800" dirty="0" smtClean="0"/>
              <a:t>) </a:t>
            </a:r>
            <a:r>
              <a:rPr lang="ar-SA" sz="1800" dirty="0" smtClean="0"/>
              <a:t>مع سوق العمل </a:t>
            </a:r>
            <a:r>
              <a:rPr lang="ar-SA" sz="1800" dirty="0" smtClean="0"/>
              <a:t>المتخصصة. </a:t>
            </a:r>
            <a:r>
              <a:rPr lang="ar-SA" sz="1800" dirty="0" smtClean="0"/>
              <a:t/>
            </a:r>
            <a:br>
              <a:rPr lang="ar-SA" sz="1800" dirty="0" smtClean="0"/>
            </a:br>
            <a:r>
              <a:rPr lang="ar-SA" sz="1800" dirty="0" smtClean="0"/>
              <a:t>4. تواصل شبكات توزيع </a:t>
            </a:r>
            <a:r>
              <a:rPr lang="ar-SA" sz="1800" dirty="0" smtClean="0"/>
              <a:t>البضائع، يمكن </a:t>
            </a:r>
            <a:r>
              <a:rPr lang="ar-SA" sz="1800" dirty="0" smtClean="0"/>
              <a:t>بناء شبكة </a:t>
            </a:r>
            <a:r>
              <a:rPr lang="ar-SA" sz="1800" dirty="0" err="1" smtClean="0"/>
              <a:t>إكسترانت</a:t>
            </a:r>
            <a:r>
              <a:rPr lang="ar-SA" sz="1800" dirty="0" smtClean="0"/>
              <a:t> تربط الموزعين المحليين بالمزود الرئيس لتسريع عمليات الطلب والشحن وتسوية </a:t>
            </a:r>
            <a:r>
              <a:rPr lang="ar-SA" sz="1800" dirty="0" smtClean="0"/>
              <a:t>الحسابات. </a:t>
            </a:r>
            <a:r>
              <a:rPr lang="ar-SA" sz="1800" dirty="0" smtClean="0"/>
              <a:t/>
            </a:r>
            <a:br>
              <a:rPr lang="ar-SA" sz="1800" dirty="0" smtClean="0"/>
            </a:br>
            <a:endParaRPr lang="en-US" sz="1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buFont typeface="Wingdings" pitchFamily="2" charset="2"/>
              <a:buChar char="v"/>
            </a:pPr>
            <a:r>
              <a:rPr lang="ar-SA"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الشبكة </a:t>
            </a:r>
            <a:r>
              <a:rPr lang="ar-SA" sz="36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العنكبوتية</a:t>
            </a:r>
            <a:r>
              <a:rPr lang="ar-SA"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العالمية </a:t>
            </a:r>
            <a:r>
              <a:rPr lang="en-US" sz="3600" b="1"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W</a:t>
            </a:r>
            <a:r>
              <a:rPr lang="en-US"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orld </a:t>
            </a:r>
            <a:r>
              <a:rPr lang="en-US" sz="3600" b="1"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W</a:t>
            </a:r>
            <a:r>
              <a:rPr lang="en-US"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ide </a:t>
            </a:r>
            <a:r>
              <a:rPr lang="en-US" sz="3600" b="1"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W</a:t>
            </a:r>
            <a:r>
              <a:rPr lang="en-US"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eb</a:t>
            </a:r>
            <a:endParaRPr lang="ar-SA"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endParaRPr>
          </a:p>
        </p:txBody>
      </p:sp>
      <p:sp>
        <p:nvSpPr>
          <p:cNvPr id="3" name="عنصر نائب للمحتوى 2"/>
          <p:cNvSpPr>
            <a:spLocks noGrp="1"/>
          </p:cNvSpPr>
          <p:nvPr>
            <p:ph idx="1"/>
          </p:nvPr>
        </p:nvSpPr>
        <p:spPr>
          <a:xfrm>
            <a:off x="495300" y="1524000"/>
            <a:ext cx="9182100" cy="4602163"/>
          </a:xfrm>
        </p:spPr>
        <p:txBody>
          <a:bodyPr/>
          <a:lstStyle/>
          <a:p>
            <a:pPr marL="1588" indent="354013" algn="just" rtl="1">
              <a:lnSpc>
                <a:spcPct val="200000"/>
              </a:lnSpc>
            </a:pPr>
            <a:r>
              <a:rPr lang="ar-SA" sz="1800" dirty="0" smtClean="0"/>
              <a:t>كثير </a:t>
            </a:r>
            <a:r>
              <a:rPr lang="ar-SA" sz="1800" dirty="0" smtClean="0"/>
              <a:t>من الأشخاص من يعتقد بأن </a:t>
            </a:r>
            <a:r>
              <a:rPr lang="ar-SA" sz="1800" b="1" dirty="0" smtClean="0"/>
              <a:t>شبكة الانترنت </a:t>
            </a:r>
            <a:r>
              <a:rPr lang="en-US" sz="1800" b="1" dirty="0" smtClean="0"/>
              <a:t>Internet</a:t>
            </a:r>
            <a:r>
              <a:rPr lang="en-US" sz="1800" dirty="0" smtClean="0"/>
              <a:t> </a:t>
            </a:r>
            <a:r>
              <a:rPr lang="ar-SA" sz="1800" dirty="0" smtClean="0"/>
              <a:t> هي نفسها </a:t>
            </a:r>
            <a:r>
              <a:rPr lang="ar-SA" sz="1800" b="1" dirty="0" smtClean="0"/>
              <a:t>الشبكة </a:t>
            </a:r>
            <a:r>
              <a:rPr lang="ar-SA" sz="1800" b="1" dirty="0" err="1" smtClean="0"/>
              <a:t>العنكبوتية</a:t>
            </a:r>
            <a:r>
              <a:rPr lang="ar-SA" sz="1800" b="1" dirty="0" smtClean="0"/>
              <a:t> العالمية </a:t>
            </a:r>
            <a:r>
              <a:rPr lang="en-US" sz="1800" b="1" dirty="0" smtClean="0"/>
              <a:t>WWW</a:t>
            </a:r>
            <a:r>
              <a:rPr lang="ar-SA" sz="1800" b="1" dirty="0" smtClean="0"/>
              <a:t> </a:t>
            </a:r>
            <a:r>
              <a:rPr lang="ar-SA" sz="1800" dirty="0" smtClean="0"/>
              <a:t>وهذا الاعتقاد غير صحيح والصحيح هو عندما ظهرت شبكة الانترنت على الوجود كانت المعلومات المتداولة بين أجهزة الحاسب المتصلة </a:t>
            </a:r>
            <a:r>
              <a:rPr lang="ar-SA" sz="1800" dirty="0" err="1" smtClean="0"/>
              <a:t>بها</a:t>
            </a:r>
            <a:r>
              <a:rPr lang="ar-SA" sz="1800" dirty="0" smtClean="0"/>
              <a:t> تتم في صيغة نصية فقط بحيث لا تدعم تنسيق النصوص وإضافة الصور ومقاطع الصوت والفيديو إليها .وظل الحال هكذا لسنوات طويلة حتى اوائل التسعينيات ( 1989) حيث جاء العالم ” تيم بيرنرز لي </a:t>
            </a:r>
            <a:r>
              <a:rPr lang="en-US" sz="1800" dirty="0" smtClean="0"/>
              <a:t>Tim </a:t>
            </a:r>
            <a:r>
              <a:rPr lang="en-US" sz="1800" dirty="0" err="1" smtClean="0"/>
              <a:t>Berners</a:t>
            </a:r>
            <a:r>
              <a:rPr lang="en-US" sz="1800" dirty="0" smtClean="0"/>
              <a:t> Lee</a:t>
            </a:r>
            <a:r>
              <a:rPr lang="ar-SA" sz="1800" dirty="0" smtClean="0"/>
              <a:t> “ ، بوضع فكرة لإنشاء نظام للمعلومات يتيح لمستخدمي شبكة الانترنت الوصول الى المعلومات بسهولة وسرعة عن طريق ما يعرف بالروابط </a:t>
            </a:r>
            <a:r>
              <a:rPr lang="en-US" sz="1800" dirty="0" smtClean="0"/>
              <a:t>Links</a:t>
            </a:r>
            <a:r>
              <a:rPr lang="ar-SA" sz="1800" dirty="0" smtClean="0"/>
              <a:t> </a:t>
            </a:r>
            <a:r>
              <a:rPr lang="ar-SA" sz="1800" dirty="0" err="1" smtClean="0"/>
              <a:t>او</a:t>
            </a:r>
            <a:r>
              <a:rPr lang="ar-SA" sz="1800" dirty="0" smtClean="0"/>
              <a:t> الارتباطات </a:t>
            </a:r>
            <a:r>
              <a:rPr lang="ar-SA" sz="1800" dirty="0" err="1" smtClean="0"/>
              <a:t>التشعبية</a:t>
            </a:r>
            <a:r>
              <a:rPr lang="ar-SA" sz="1800" dirty="0" smtClean="0"/>
              <a:t> </a:t>
            </a:r>
            <a:r>
              <a:rPr lang="en-US" sz="1800" dirty="0" smtClean="0"/>
              <a:t>Hyperlinks </a:t>
            </a:r>
            <a:r>
              <a:rPr lang="ar-SA" sz="1800" dirty="0" smtClean="0"/>
              <a:t>، وبهذا تم تشكيل النواة التي قامت عليها الشبكة </a:t>
            </a:r>
            <a:r>
              <a:rPr lang="ar-SA" sz="1800" dirty="0" err="1" smtClean="0"/>
              <a:t>العنكبوتية</a:t>
            </a:r>
            <a:r>
              <a:rPr lang="ar-SA" sz="1800" dirty="0" smtClean="0"/>
              <a:t> العالمية </a:t>
            </a:r>
            <a:r>
              <a:rPr lang="en-US" sz="1800" dirty="0" smtClean="0"/>
              <a:t>WWW </a:t>
            </a:r>
            <a:r>
              <a:rPr lang="ar-SA" sz="1800" dirty="0" smtClean="0"/>
              <a:t> أو </a:t>
            </a:r>
            <a:r>
              <a:rPr lang="en-US" sz="1800" dirty="0" smtClean="0"/>
              <a:t>W3</a:t>
            </a:r>
            <a:r>
              <a:rPr lang="ar-SA" sz="1800" dirty="0" smtClean="0"/>
              <a:t> .  </a:t>
            </a:r>
          </a:p>
          <a:p>
            <a:pPr marL="1588" indent="12700" algn="just" rtl="1">
              <a:lnSpc>
                <a:spcPct val="200000"/>
              </a:lnSpc>
            </a:pPr>
            <a:endParaRPr lang="en-US" sz="18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rtl="1">
              <a:buFont typeface="Wingdings" pitchFamily="2" charset="2"/>
              <a:buChar char="v"/>
            </a:pPr>
            <a:r>
              <a:rPr lang="ar-SA"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الشبكة </a:t>
            </a:r>
            <a:r>
              <a:rPr lang="ar-SA" sz="3600" dirty="0" err="1"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العنكبوتية</a:t>
            </a:r>
            <a:r>
              <a:rPr lang="ar-SA"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 العالمية </a:t>
            </a:r>
            <a:r>
              <a:rPr lang="en-US" sz="3600" b="1"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W</a:t>
            </a:r>
            <a:r>
              <a:rPr lang="en-US"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orld </a:t>
            </a:r>
            <a:r>
              <a:rPr lang="en-US" sz="3600" b="1"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W</a:t>
            </a:r>
            <a:r>
              <a:rPr lang="en-US"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ide </a:t>
            </a:r>
            <a:r>
              <a:rPr lang="en-US" sz="3600" b="1"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W</a:t>
            </a:r>
            <a:r>
              <a:rPr lang="en-US"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rPr>
              <a:t>eb</a:t>
            </a:r>
            <a:endParaRPr lang="ar-SA" sz="3600" dirty="0" smtClean="0">
              <a:ln w="19050">
                <a:solidFill>
                  <a:schemeClr val="tx2">
                    <a:tint val="1000"/>
                  </a:schemeClr>
                </a:solidFill>
                <a:prstDash val="solid"/>
              </a:ln>
              <a:solidFill>
                <a:schemeClr val="accent1">
                  <a:lumMod val="50000"/>
                </a:schemeClr>
              </a:solidFill>
              <a:effectLst>
                <a:outerShdw blurRad="38100" dist="38100" dir="2700000" algn="tl">
                  <a:srgbClr val="000000">
                    <a:alpha val="43137"/>
                  </a:srgbClr>
                </a:outerShdw>
              </a:effectLst>
              <a:cs typeface="PT Bold Heading" pitchFamily="2" charset="-78"/>
            </a:endParaRPr>
          </a:p>
        </p:txBody>
      </p:sp>
      <p:sp>
        <p:nvSpPr>
          <p:cNvPr id="3" name="عنصر نائب للمحتوى 2"/>
          <p:cNvSpPr>
            <a:spLocks noGrp="1"/>
          </p:cNvSpPr>
          <p:nvPr>
            <p:ph idx="1"/>
          </p:nvPr>
        </p:nvSpPr>
        <p:spPr>
          <a:xfrm>
            <a:off x="495300" y="1524000"/>
            <a:ext cx="9182100" cy="4602163"/>
          </a:xfrm>
        </p:spPr>
        <p:txBody>
          <a:bodyPr/>
          <a:lstStyle/>
          <a:p>
            <a:pPr marL="0" indent="395288" algn="just" rtl="1">
              <a:lnSpc>
                <a:spcPct val="150000"/>
              </a:lnSpc>
            </a:pPr>
            <a:r>
              <a:rPr lang="ar-SA" sz="1800" dirty="0" smtClean="0"/>
              <a:t>وفي عام 1992 تم إطلاق الشبكة </a:t>
            </a:r>
            <a:r>
              <a:rPr lang="ar-SA" sz="1800" dirty="0" err="1" smtClean="0"/>
              <a:t>العنكبوتية</a:t>
            </a:r>
            <a:r>
              <a:rPr lang="ar-SA" sz="1800" dirty="0" smtClean="0"/>
              <a:t> العالمية </a:t>
            </a:r>
            <a:r>
              <a:rPr lang="en-US" sz="1800" dirty="0" smtClean="0"/>
              <a:t>W3</a:t>
            </a:r>
            <a:r>
              <a:rPr lang="ar-SA" sz="1800" dirty="0" smtClean="0"/>
              <a:t> </a:t>
            </a:r>
            <a:r>
              <a:rPr lang="ar-SA" sz="1800" dirty="0" err="1" smtClean="0"/>
              <a:t>او</a:t>
            </a:r>
            <a:r>
              <a:rPr lang="ar-SA" sz="1800" dirty="0" smtClean="0"/>
              <a:t> ما تسمى بشبكة الويب </a:t>
            </a:r>
            <a:r>
              <a:rPr lang="en-US" sz="1800" dirty="0" smtClean="0"/>
              <a:t>Web</a:t>
            </a:r>
            <a:r>
              <a:rPr lang="ar-SA" sz="1800" dirty="0" smtClean="0"/>
              <a:t> لعامة المستخدمين وذلك بعد ثلاث سنوات من وضع الفكرة الرئيسية وتحديد ملامحها </a:t>
            </a:r>
            <a:r>
              <a:rPr lang="ar-SA" sz="1800" dirty="0" smtClean="0"/>
              <a:t>. وفي </a:t>
            </a:r>
            <a:r>
              <a:rPr lang="ar-SA" sz="1800" dirty="0" smtClean="0"/>
              <a:t>عام 1993 تمكن أحد المبرمجين ويدعى ” مارك اندرسن </a:t>
            </a:r>
            <a:r>
              <a:rPr lang="en-US" sz="1800" dirty="0" smtClean="0"/>
              <a:t>Marc Andreessen </a:t>
            </a:r>
            <a:r>
              <a:rPr lang="ar-SA" sz="1800" dirty="0" smtClean="0"/>
              <a:t>” بالتعاون مع المركز الوطني لتطبيقات الحوسبة الفائقة  </a:t>
            </a:r>
            <a:r>
              <a:rPr lang="en-US" sz="1800" dirty="0" smtClean="0"/>
              <a:t>NCSA </a:t>
            </a:r>
            <a:r>
              <a:rPr lang="ar-SA" sz="1800" dirty="0" smtClean="0"/>
              <a:t> من تصميم وإنشاء </a:t>
            </a:r>
            <a:r>
              <a:rPr lang="ar-SA" sz="1800" dirty="0" smtClean="0"/>
              <a:t>أول </a:t>
            </a:r>
            <a:r>
              <a:rPr lang="ar-SA" sz="1800" dirty="0" smtClean="0"/>
              <a:t>مستعرض للويب </a:t>
            </a:r>
            <a:r>
              <a:rPr lang="en-US" sz="1800" dirty="0" smtClean="0"/>
              <a:t>Web Browser </a:t>
            </a:r>
            <a:r>
              <a:rPr lang="ar-SA" sz="1800" dirty="0" smtClean="0"/>
              <a:t> أطلق عليه </a:t>
            </a:r>
            <a:r>
              <a:rPr lang="ar-SA" sz="1800" dirty="0" smtClean="0"/>
              <a:t>اسم </a:t>
            </a:r>
            <a:r>
              <a:rPr lang="ar-SA" sz="1800" dirty="0" smtClean="0"/>
              <a:t>مستعرض </a:t>
            </a:r>
            <a:r>
              <a:rPr lang="ar-SA" sz="1800" dirty="0" err="1" smtClean="0"/>
              <a:t>موزايك</a:t>
            </a:r>
            <a:r>
              <a:rPr lang="ar-SA" sz="1800" dirty="0" smtClean="0"/>
              <a:t>  </a:t>
            </a:r>
            <a:r>
              <a:rPr lang="en-US" sz="1800" dirty="0" smtClean="0"/>
              <a:t> Mosaic</a:t>
            </a:r>
            <a:r>
              <a:rPr lang="ar-SA" sz="1800" dirty="0" smtClean="0"/>
              <a:t>حيث </a:t>
            </a:r>
            <a:r>
              <a:rPr lang="ar-SA" sz="1800" dirty="0" smtClean="0"/>
              <a:t>يقوم هذا المستعرض بعرض المعلومات في صيغة مرئية </a:t>
            </a:r>
            <a:r>
              <a:rPr lang="ar-SA" sz="1800" dirty="0" err="1" smtClean="0"/>
              <a:t>رسومية</a:t>
            </a:r>
            <a:r>
              <a:rPr lang="ar-SA" sz="1800" dirty="0" smtClean="0"/>
              <a:t> .</a:t>
            </a:r>
          </a:p>
          <a:p>
            <a:pPr marL="0" indent="341313" rtl="1">
              <a:lnSpc>
                <a:spcPct val="150000"/>
              </a:lnSpc>
            </a:pPr>
            <a:r>
              <a:rPr lang="ar-SA" sz="1800" dirty="0" smtClean="0"/>
              <a:t>أما سبب تسمية الشبكة </a:t>
            </a:r>
            <a:r>
              <a:rPr lang="ar-SA" sz="1800" dirty="0" err="1" smtClean="0"/>
              <a:t>العنكبوتية</a:t>
            </a:r>
            <a:r>
              <a:rPr lang="ar-SA" sz="1800" dirty="0" smtClean="0"/>
              <a:t> العالمية </a:t>
            </a:r>
            <a:r>
              <a:rPr lang="en-US" sz="1800" dirty="0" smtClean="0"/>
              <a:t>WWW </a:t>
            </a:r>
            <a:r>
              <a:rPr lang="ar-SA" sz="1800" dirty="0" smtClean="0"/>
              <a:t> بهذا الاسم فيرجع </a:t>
            </a:r>
            <a:r>
              <a:rPr lang="ar-SA" sz="1800" dirty="0" smtClean="0"/>
              <a:t>إلى </a:t>
            </a:r>
            <a:r>
              <a:rPr lang="ar-SA" sz="1800" dirty="0" smtClean="0"/>
              <a:t>تداخل روابط صفحات المواقع المكونة لهذا الشبكة والمنتشرة حول العالم بشكل يشبه تداخل خيوط شبكة العنكبوت .</a:t>
            </a:r>
          </a:p>
          <a:p>
            <a:pPr rtl="1">
              <a:lnSpc>
                <a:spcPct val="150000"/>
              </a:lnSpc>
            </a:pPr>
            <a:r>
              <a:rPr lang="ar-SA" sz="1800" dirty="0" smtClean="0"/>
              <a:t>ويطلق على الشبكة </a:t>
            </a:r>
            <a:r>
              <a:rPr lang="ar-SA" sz="1800" dirty="0" err="1" smtClean="0"/>
              <a:t>العنكبوتية</a:t>
            </a:r>
            <a:r>
              <a:rPr lang="ar-SA" sz="1800" dirty="0" smtClean="0"/>
              <a:t> العالمية عدة مسميات وهي .</a:t>
            </a:r>
          </a:p>
          <a:p>
            <a:pPr rtl="1">
              <a:lnSpc>
                <a:spcPct val="150000"/>
              </a:lnSpc>
              <a:buFont typeface="Arial" pitchFamily="34" charset="0"/>
              <a:buChar char="•"/>
            </a:pPr>
            <a:r>
              <a:rPr lang="en-US" sz="1800" b="1" dirty="0" smtClean="0"/>
              <a:t>WWW</a:t>
            </a:r>
            <a:r>
              <a:rPr lang="en-US" sz="1800" dirty="0" smtClean="0"/>
              <a:t> </a:t>
            </a:r>
            <a:r>
              <a:rPr lang="ar-SA" sz="1800" dirty="0" smtClean="0"/>
              <a:t> : </a:t>
            </a:r>
            <a:r>
              <a:rPr lang="ar-SA" sz="1800" dirty="0" smtClean="0"/>
              <a:t>اختصارا </a:t>
            </a:r>
            <a:r>
              <a:rPr lang="ar-SA" sz="1800" dirty="0" smtClean="0"/>
              <a:t>لـ </a:t>
            </a:r>
            <a:r>
              <a:rPr lang="en-US" sz="1800" b="1" dirty="0" smtClean="0"/>
              <a:t>W</a:t>
            </a:r>
            <a:r>
              <a:rPr lang="en-US" sz="1800" dirty="0" smtClean="0"/>
              <a:t>orld </a:t>
            </a:r>
            <a:r>
              <a:rPr lang="en-US" sz="1800" b="1" dirty="0" smtClean="0"/>
              <a:t>W</a:t>
            </a:r>
            <a:r>
              <a:rPr lang="en-US" sz="1800" dirty="0" smtClean="0"/>
              <a:t>ide </a:t>
            </a:r>
            <a:r>
              <a:rPr lang="en-US" sz="1800" b="1" dirty="0" smtClean="0"/>
              <a:t>W</a:t>
            </a:r>
            <a:r>
              <a:rPr lang="en-US" sz="1800" dirty="0" smtClean="0"/>
              <a:t>eb</a:t>
            </a:r>
            <a:r>
              <a:rPr lang="ar-SA" sz="1800" dirty="0" smtClean="0"/>
              <a:t>.</a:t>
            </a:r>
          </a:p>
          <a:p>
            <a:pPr rtl="1">
              <a:lnSpc>
                <a:spcPct val="150000"/>
              </a:lnSpc>
              <a:buFont typeface="Arial" pitchFamily="34" charset="0"/>
              <a:buChar char="•"/>
            </a:pPr>
            <a:r>
              <a:rPr lang="en-US" sz="1800" b="1" dirty="0" smtClean="0"/>
              <a:t>W3</a:t>
            </a:r>
            <a:r>
              <a:rPr lang="en-US" sz="1800" dirty="0" smtClean="0"/>
              <a:t> </a:t>
            </a:r>
            <a:r>
              <a:rPr lang="ar-SA" sz="1800" dirty="0" smtClean="0"/>
              <a:t>: </a:t>
            </a:r>
            <a:r>
              <a:rPr lang="ar-SA" sz="1800" dirty="0" smtClean="0"/>
              <a:t>أيضا </a:t>
            </a:r>
            <a:r>
              <a:rPr lang="ar-SA" sz="1800" dirty="0" smtClean="0"/>
              <a:t>اختصار لـ</a:t>
            </a:r>
            <a:r>
              <a:rPr lang="en-US" sz="1800" b="1" dirty="0" smtClean="0"/>
              <a:t> .W</a:t>
            </a:r>
            <a:r>
              <a:rPr lang="en-US" sz="1800" dirty="0" smtClean="0"/>
              <a:t>orld </a:t>
            </a:r>
            <a:r>
              <a:rPr lang="en-US" sz="1800" b="1" dirty="0" smtClean="0"/>
              <a:t>W</a:t>
            </a:r>
            <a:r>
              <a:rPr lang="en-US" sz="1800" dirty="0" smtClean="0"/>
              <a:t>ide </a:t>
            </a:r>
            <a:r>
              <a:rPr lang="en-US" sz="1800" b="1" dirty="0" smtClean="0"/>
              <a:t>W</a:t>
            </a:r>
            <a:r>
              <a:rPr lang="en-US" sz="1800" dirty="0" smtClean="0"/>
              <a:t>eb </a:t>
            </a:r>
            <a:r>
              <a:rPr lang="ar-SA" sz="1800" dirty="0" smtClean="0"/>
              <a:t> </a:t>
            </a:r>
          </a:p>
          <a:p>
            <a:pPr rtl="1">
              <a:lnSpc>
                <a:spcPct val="150000"/>
              </a:lnSpc>
              <a:buFont typeface="Arial" pitchFamily="34" charset="0"/>
              <a:buChar char="•"/>
            </a:pPr>
            <a:r>
              <a:rPr lang="en-US" sz="1800" b="1" dirty="0" smtClean="0"/>
              <a:t>The</a:t>
            </a:r>
            <a:r>
              <a:rPr lang="en-US" sz="1800" dirty="0" smtClean="0"/>
              <a:t> </a:t>
            </a:r>
            <a:r>
              <a:rPr lang="en-US" sz="1800" b="1" dirty="0" smtClean="0"/>
              <a:t>Web</a:t>
            </a:r>
            <a:r>
              <a:rPr lang="en-US" sz="1800" dirty="0" smtClean="0"/>
              <a:t> </a:t>
            </a:r>
            <a:r>
              <a:rPr lang="ar-SA" sz="1800" dirty="0" smtClean="0"/>
              <a:t>: الويب .</a:t>
            </a:r>
          </a:p>
          <a:p>
            <a:pPr marL="1588" indent="12700" algn="just" rtl="1">
              <a:lnSpc>
                <a:spcPct val="200000"/>
              </a:lnSpc>
            </a:pPr>
            <a:endParaRPr lang="en-US" sz="1800" dirty="0" smtClean="0"/>
          </a:p>
        </p:txBody>
      </p:sp>
      <p:pic>
        <p:nvPicPr>
          <p:cNvPr id="4" name="صورة 3" descr="imagesCARU1DZT.jpg"/>
          <p:cNvPicPr>
            <a:picLocks noChangeAspect="1"/>
          </p:cNvPicPr>
          <p:nvPr/>
        </p:nvPicPr>
        <p:blipFill>
          <a:blip r:embed="rId2" cstate="print"/>
          <a:stretch>
            <a:fillRect/>
          </a:stretch>
        </p:blipFill>
        <p:spPr>
          <a:xfrm>
            <a:off x="0" y="4114800"/>
            <a:ext cx="3810000" cy="2209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2183</TotalTime>
  <Words>1182</Words>
  <Application>Microsoft Office PowerPoint</Application>
  <PresentationFormat>A4 Paper (210x297 mm)‎</PresentationFormat>
  <Paragraphs>80</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الثانية</vt:lpstr>
      <vt:lpstr>عناصر المحاضرة</vt:lpstr>
      <vt:lpstr> التعريف بشبكة الانترنت . </vt:lpstr>
      <vt:lpstr> النشأة التاريخية لظهور الانترنت .</vt:lpstr>
      <vt:lpstr> النشأة التاريخية لظهور الإنترنت .</vt:lpstr>
      <vt:lpstr> خصائص شبكة الإنترنت .</vt:lpstr>
      <vt:lpstr> خصائص شبكة الإنترنت .</vt:lpstr>
      <vt:lpstr> التعريف بشبكة الانترانت Entrant. </vt:lpstr>
      <vt:lpstr> أهمية شبكة الانترانت Entrant. </vt:lpstr>
      <vt:lpstr> التعريف بشبكة الإكسترانت Extranet. </vt:lpstr>
      <vt:lpstr> أهمية شبكة الاكسترانت Extranet. </vt:lpstr>
      <vt:lpstr>الشبكة العنكبوتية العالمية World Wide Web</vt:lpstr>
      <vt:lpstr>الشبكة العنكبوتية العالمية World Wide Web</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cp:lastModifiedBy>
  <cp:revision>232</cp:revision>
  <dcterms:created xsi:type="dcterms:W3CDTF">2009-10-14T19:14:34Z</dcterms:created>
  <dcterms:modified xsi:type="dcterms:W3CDTF">2012-02-07T07:56:02Z</dcterms:modified>
</cp:coreProperties>
</file>