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0" r:id="rId2"/>
    <p:sldId id="257" r:id="rId3"/>
    <p:sldId id="267" r:id="rId4"/>
    <p:sldId id="304" r:id="rId5"/>
    <p:sldId id="303"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19" r:id="rId21"/>
    <p:sldId id="301"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00"/>
    <a:srgbClr val="709256"/>
    <a:srgbClr val="AD9968"/>
    <a:srgbClr val="3B84AF"/>
    <a:srgbClr val="FF33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81" autoAdjust="0"/>
    <p:restoredTop sz="94664" autoAdjust="0"/>
  </p:normalViewPr>
  <p:slideViewPr>
    <p:cSldViewPr>
      <p:cViewPr>
        <p:scale>
          <a:sx n="60" d="100"/>
          <a:sy n="60" d="100"/>
        </p:scale>
        <p:origin x="-1296" y="-3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 name="Rectangle 5"/>
          <p:cNvSpPr/>
          <p:nvPr userDrawn="1"/>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Subtitle 2"/>
          <p:cNvSpPr txBox="1">
            <a:spLocks/>
          </p:cNvSpPr>
          <p:nvPr userDrawn="1"/>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7" name="Group 7"/>
          <p:cNvGrpSpPr>
            <a:grpSpLocks/>
          </p:cNvGrpSpPr>
          <p:nvPr userDrawn="1"/>
        </p:nvGrpSpPr>
        <p:grpSpPr bwMode="auto">
          <a:xfrm>
            <a:off x="6494463" y="1981200"/>
            <a:ext cx="2600325" cy="2524125"/>
            <a:chOff x="5210750" y="1066800"/>
            <a:chExt cx="2976900" cy="3130677"/>
          </a:xfrm>
        </p:grpSpPr>
        <p:sp>
          <p:nvSpPr>
            <p:cNvPr id="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0" name="Freeform 10"/>
          <p:cNvSpPr/>
          <p:nvPr userDrawn="1"/>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1" name="Subtitle 2"/>
          <p:cNvSpPr>
            <a:spLocks noGrp="1"/>
          </p:cNvSpPr>
          <p:nvPr>
            <p:ph type="subTitle" idx="1"/>
          </p:nvPr>
        </p:nvSpPr>
        <p:spPr>
          <a:xfrm>
            <a:off x="685800" y="2971800"/>
            <a:ext cx="4762500" cy="2362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Slide Number Placeholder 3"/>
          <p:cNvSpPr>
            <a:spLocks noGrp="1"/>
          </p:cNvSpPr>
          <p:nvPr userDrawn="1">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a:t>
            </a:fld>
            <a:endParaRPr lang="en-US" dirty="0" smtClean="0">
              <a:cs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تخطيط مخصص">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0"/>
          </p:nvPr>
        </p:nvSpPr>
        <p:spPr/>
        <p:txBody>
          <a:bodyPr/>
          <a:lstStyle/>
          <a:p>
            <a:pPr>
              <a:defRPr/>
            </a:pPr>
            <a:endParaRPr lang="en-US" dirty="0"/>
          </a:p>
        </p:txBody>
      </p:sp>
      <p:sp>
        <p:nvSpPr>
          <p:cNvPr id="4" name="Rectangle 4"/>
          <p:cNvSpPr/>
          <p:nvPr userDrawn="1"/>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5" name="Group 5"/>
          <p:cNvGrpSpPr>
            <a:grpSpLocks/>
          </p:cNvGrpSpPr>
          <p:nvPr userDrawn="1"/>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6"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7"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8" name="Rectangle 8"/>
          <p:cNvSpPr>
            <a:spLocks noChangeArrowheads="1"/>
          </p:cNvSpPr>
          <p:nvPr userDrawn="1"/>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 name="Freeform 6"/>
          <p:cNvSpPr>
            <a:spLocks noEditPoints="1"/>
          </p:cNvSpPr>
          <p:nvPr userDrawn="1"/>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10" name="Picture 8" descr="logo EDE.png"/>
          <p:cNvPicPr>
            <a:picLocks noChangeAspect="1"/>
          </p:cNvPicPr>
          <p:nvPr userDrawn="1"/>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6"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76800" y="6356350"/>
            <a:ext cx="482600" cy="365125"/>
          </a:xfrm>
          <a:prstGeom prst="rect">
            <a:avLst/>
          </a:prstGeom>
          <a:noFill/>
          <a:ln>
            <a:miter lim="800000"/>
            <a:headEnd/>
            <a:tailEnd/>
          </a:ln>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fld id="{E1D16D93-8795-4AD6-9A1F-54CC01E741BE}"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5" r:id="rId1"/>
    <p:sldLayoutId id="2147483772" r:id="rId2"/>
    <p:sldLayoutId id="2147483773" r:id="rId3"/>
    <p:sldLayoutId id="2147483764" r:id="rId4"/>
    <p:sldLayoutId id="2147483774" r:id="rId5"/>
    <p:sldLayoutId id="2147483765" r:id="rId6"/>
    <p:sldLayoutId id="2147483766" r:id="rId7"/>
    <p:sldLayoutId id="2147483767" r:id="rId8"/>
    <p:sldLayoutId id="2147483768" r:id="rId9"/>
    <p:sldLayoutId id="2147483769" r:id="rId10"/>
    <p:sldLayoutId id="2147483770" r:id="rId11"/>
    <p:sldLayoutId id="2147483771" r:id="rId12"/>
    <p:sldLayoutId id="2147483776" r:id="rId13"/>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فرعي 1"/>
          <p:cNvSpPr>
            <a:spLocks noGrp="1"/>
          </p:cNvSpPr>
          <p:nvPr>
            <p:ph type="subTitle" idx="1"/>
          </p:nvPr>
        </p:nvSpPr>
        <p:spPr/>
        <p:txBody>
          <a:bodyPr/>
          <a:lstStyle/>
          <a:p>
            <a:r>
              <a:rPr lang="ar-SA" dirty="0" smtClean="0">
                <a:solidFill>
                  <a:schemeClr val="tx1"/>
                </a:solidFill>
              </a:rPr>
              <a:t> أسم المقرر: </a:t>
            </a:r>
            <a:r>
              <a:rPr lang="ar-SA" dirty="0" smtClean="0"/>
              <a:t>علم اجتماع السكان </a:t>
            </a:r>
            <a:endParaRPr lang="ar-SA" dirty="0" smtClean="0">
              <a:solidFill>
                <a:schemeClr val="tx1"/>
              </a:solidFill>
            </a:endParaRPr>
          </a:p>
          <a:p>
            <a:r>
              <a:rPr lang="ar-SA" dirty="0" smtClean="0">
                <a:solidFill>
                  <a:schemeClr val="tx1"/>
                </a:solidFill>
              </a:rPr>
              <a:t>د. صابر أحمد عبد الباقي</a:t>
            </a:r>
            <a:endParaRPr lang="ar-SA"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الأولى</a:t>
            </a:r>
            <a:endParaRPr lang="en-US" spc="-150" dirty="0" smtClean="0">
              <a:solidFill>
                <a:srgbClr val="376092"/>
              </a:solidFill>
              <a:latin typeface="ae_AlMateen" pitchFamily="2" charset="-78"/>
              <a:cs typeface="ae_AlMateen" pitchFamily="2" charset="-78"/>
            </a:endParaRPr>
          </a:p>
        </p:txBody>
      </p:sp>
      <p:sp>
        <p:nvSpPr>
          <p:cNvPr id="3" name="عنوان 1"/>
          <p:cNvSpPr txBox="1">
            <a:spLocks/>
          </p:cNvSpPr>
          <p:nvPr/>
        </p:nvSpPr>
        <p:spPr bwMode="auto">
          <a:xfrm>
            <a:off x="742950" y="35591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4400" b="0" i="0" u="none" strike="noStrike" kern="1200" cap="none" spc="0" normalizeH="0" baseline="0" noProof="0" smtClean="0">
                <a:ln>
                  <a:noFill/>
                </a:ln>
                <a:solidFill>
                  <a:schemeClr val="accent1">
                    <a:lumMod val="75000"/>
                  </a:schemeClr>
                </a:solidFill>
                <a:effectLst/>
                <a:uLnTx/>
                <a:uFillTx/>
                <a:latin typeface="+mj-lt"/>
                <a:ea typeface="+mj-ea"/>
                <a:cs typeface="Arial" charset="0"/>
              </a:rPr>
              <a:t>الظواهر السكانية</a:t>
            </a:r>
            <a:endParaRPr kumimoji="0" lang="ar-SA" sz="4400" b="0" i="0" u="none" strike="noStrike" kern="1200" cap="none" spc="0" normalizeH="0" baseline="0" noProof="0" dirty="0">
              <a:ln>
                <a:noFill/>
              </a:ln>
              <a:solidFill>
                <a:schemeClr val="accent1">
                  <a:lumMod val="75000"/>
                </a:schemeClr>
              </a:solidFill>
              <a:effectLst/>
              <a:uLnTx/>
              <a:uFillTx/>
              <a:latin typeface="+mj-lt"/>
              <a:ea typeface="+mj-ea"/>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ar-SA" smtClean="0">
                <a:solidFill>
                  <a:srgbClr val="C00000"/>
                </a:solidFill>
              </a:rPr>
              <a:t>النقاط الأساسية:</a:t>
            </a:r>
            <a:endParaRPr lang="en-US" dirty="0">
              <a:solidFill>
                <a:srgbClr val="C00000"/>
              </a:solidFill>
            </a:endParaRPr>
          </a:p>
        </p:txBody>
      </p:sp>
      <p:sp>
        <p:nvSpPr>
          <p:cNvPr id="7171" name="Text Placeholder 5"/>
          <p:cNvSpPr>
            <a:spLocks noGrp="1"/>
          </p:cNvSpPr>
          <p:nvPr>
            <p:ph idx="1"/>
          </p:nvPr>
        </p:nvSpPr>
        <p:spPr>
          <a:xfrm>
            <a:off x="495300" y="1600201"/>
            <a:ext cx="8915400" cy="3429000"/>
          </a:xfrm>
        </p:spPr>
        <p:txBody>
          <a:bodyPr/>
          <a:lstStyle/>
          <a:p>
            <a:pPr rtl="1" eaLnBrk="1" hangingPunct="1">
              <a:buFont typeface="Arial" pitchFamily="34" charset="0"/>
              <a:buChar char="•"/>
            </a:pPr>
            <a:r>
              <a:rPr lang="ar-SA" b="1" dirty="0" smtClean="0">
                <a:solidFill>
                  <a:srgbClr val="FF0000"/>
                </a:solidFill>
                <a:cs typeface="Arial" pitchFamily="34" charset="0"/>
              </a:rPr>
              <a:t>مقدمة.</a:t>
            </a:r>
            <a:endParaRPr lang="ar-SA" b="1" dirty="0" smtClean="0">
              <a:solidFill>
                <a:srgbClr val="FF0000"/>
              </a:solidFill>
              <a:cs typeface="Arial" pitchFamily="34" charset="0"/>
            </a:endParaRPr>
          </a:p>
          <a:p>
            <a:pPr rtl="1" eaLnBrk="1" hangingPunct="1">
              <a:buFont typeface="Arial" pitchFamily="34" charset="0"/>
              <a:buChar char="•"/>
            </a:pPr>
            <a:r>
              <a:rPr lang="ar-SA" b="1" dirty="0" smtClean="0">
                <a:solidFill>
                  <a:srgbClr val="FF0000"/>
                </a:solidFill>
                <a:cs typeface="Arial" pitchFamily="34" charset="0"/>
              </a:rPr>
              <a:t>السكان ميدان للدراسة في علم الاجتماع.</a:t>
            </a:r>
          </a:p>
          <a:p>
            <a:pPr rtl="1" eaLnBrk="1" hangingPunct="1">
              <a:buFont typeface="Arial" pitchFamily="34" charset="0"/>
              <a:buChar char="•"/>
            </a:pPr>
            <a:r>
              <a:rPr lang="ar-SA" b="1" dirty="0" smtClean="0">
                <a:solidFill>
                  <a:srgbClr val="FF0000"/>
                </a:solidFill>
                <a:cs typeface="Arial" pitchFamily="34" charset="0"/>
              </a:rPr>
              <a:t>الظواهر السكانية وأنواعها.</a:t>
            </a:r>
          </a:p>
          <a:p>
            <a:pPr rtl="1" eaLnBrk="1" hangingPunct="1">
              <a:buFont typeface="Arial" pitchFamily="34" charset="0"/>
              <a:buChar char="•"/>
            </a:pPr>
            <a:r>
              <a:rPr lang="ar-SA" b="1" dirty="0" smtClean="0">
                <a:solidFill>
                  <a:srgbClr val="FF0000"/>
                </a:solidFill>
                <a:cs typeface="Arial" pitchFamily="34" charset="0"/>
              </a:rPr>
              <a:t>ضرورة دراسة الظواهر السكانية.</a:t>
            </a:r>
          </a:p>
          <a:p>
            <a:r>
              <a:rPr lang="en-US" b="1" dirty="0" smtClean="0">
                <a:cs typeface="Arial" pitchFamily="34" charset="0"/>
              </a:rPr>
              <a:t> </a:t>
            </a: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C00000"/>
                </a:solidFill>
                <a:cs typeface="Arial" pitchFamily="34" charset="0"/>
              </a:rPr>
              <a:t>مقدمة:</a:t>
            </a:r>
            <a:endParaRPr lang="ar-SA" dirty="0"/>
          </a:p>
        </p:txBody>
      </p:sp>
      <p:sp>
        <p:nvSpPr>
          <p:cNvPr id="3" name="عنصر نائب للمحتوى 2"/>
          <p:cNvSpPr>
            <a:spLocks noGrp="1"/>
          </p:cNvSpPr>
          <p:nvPr>
            <p:ph idx="1"/>
          </p:nvPr>
        </p:nvSpPr>
        <p:spPr/>
        <p:txBody>
          <a:bodyPr/>
          <a:lstStyle/>
          <a:p>
            <a:r>
              <a:rPr lang="ar-SA" dirty="0" smtClean="0"/>
              <a:t>يعتبر السكان أحد الموضوعات العديدة التي تدخل ضمن اختصاصات علم الاجتماع، والتي يوليها المشتغلون </a:t>
            </a:r>
            <a:r>
              <a:rPr lang="ar-SA" dirty="0" err="1" smtClean="0"/>
              <a:t>به</a:t>
            </a:r>
            <a:r>
              <a:rPr lang="ar-SA" dirty="0" smtClean="0"/>
              <a:t> جانبا </a:t>
            </a:r>
            <a:r>
              <a:rPr lang="ar-SA" dirty="0" err="1" smtClean="0"/>
              <a:t>لابأس</a:t>
            </a:r>
            <a:r>
              <a:rPr lang="ar-SA" dirty="0" smtClean="0"/>
              <a:t> </a:t>
            </a:r>
            <a:r>
              <a:rPr lang="ar-SA" dirty="0" err="1" smtClean="0"/>
              <a:t>به</a:t>
            </a:r>
            <a:r>
              <a:rPr lang="ar-SA" dirty="0" smtClean="0"/>
              <a:t> من اهتماماتهم. واستنادا إلى ذلك يتصور المهتمون بدراسة السكان في علم الاجتماع مجموعة متباينة من الظواهر السكانية تنصرف إليها جهودهم في البحث والدراسة. كما يرتب المشتغلون بعلم الاجتماع والمهتمون بدراسة السكان عدة نتائج توضح ضرورة وأهمية دراسة هذه الظواهر السكانية في المجتمع.</a:t>
            </a:r>
            <a:endParaRPr lang="ar-S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solidFill>
                  <a:srgbClr val="FF0000"/>
                </a:solidFill>
                <a:cs typeface="Arial" pitchFamily="34" charset="0"/>
              </a:rPr>
              <a:t>السكان ميدان للدراسة في علم الاجتماع:</a:t>
            </a:r>
            <a:endParaRPr lang="ar-SA" dirty="0"/>
          </a:p>
        </p:txBody>
      </p:sp>
      <p:sp>
        <p:nvSpPr>
          <p:cNvPr id="3" name="عنصر نائب للمحتوى 2"/>
          <p:cNvSpPr>
            <a:spLocks noGrp="1"/>
          </p:cNvSpPr>
          <p:nvPr>
            <p:ph idx="1"/>
          </p:nvPr>
        </p:nvSpPr>
        <p:spPr/>
        <p:txBody>
          <a:bodyPr/>
          <a:lstStyle/>
          <a:p>
            <a:r>
              <a:rPr lang="ar-SA" dirty="0" smtClean="0"/>
              <a:t>على الرغم من أن دراسة السكان أقدم من علم الاجتماع، إلا أنها ما لبثت أن أصبحت أكثر ارتباطا والتصاقا بعلم الاجتماع عنه بأي علم آخر. ويمكن القول أن النظر إلى السكان باعتبارهم أحد مكونات المجتمع، وواحدا من مجالات اهتمام هذا العلم كان في مقدمة الاعتبارات والعوامل التي جعلت من السكان ميدانا للدراسة </a:t>
            </a:r>
            <a:r>
              <a:rPr lang="en-US" dirty="0" smtClean="0"/>
              <a:t> </a:t>
            </a:r>
            <a:r>
              <a:rPr lang="ar-SA" dirty="0" smtClean="0"/>
              <a:t>في علم الاجتماع، وكان من نتيجة نظرتهم إلى السكان باعتباره أهم عنصر في البناء الاجتماعي، والذي يتوقف عليه وجود مختلف العناصر الأخرى في هذا البناء، وخاصة في تطوير وبلورة هذا الاتجاه النظري.</a:t>
            </a:r>
            <a:endParaRPr lang="ar-S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الظواهر السكانية وأنواعها:</a:t>
            </a:r>
            <a:endParaRPr lang="ar-SA" dirty="0"/>
          </a:p>
        </p:txBody>
      </p:sp>
      <p:sp>
        <p:nvSpPr>
          <p:cNvPr id="3" name="عنصر نائب للمحتوى 2"/>
          <p:cNvSpPr>
            <a:spLocks noGrp="1"/>
          </p:cNvSpPr>
          <p:nvPr>
            <p:ph idx="1"/>
          </p:nvPr>
        </p:nvSpPr>
        <p:spPr/>
        <p:txBody>
          <a:bodyPr/>
          <a:lstStyle/>
          <a:p>
            <a:r>
              <a:rPr lang="ar-SA" dirty="0" smtClean="0"/>
              <a:t>ينظر بعض علماء الاجتماع إلى كل كتلة بشرية تعرف باسم السكان على أنها جسم بشري ينمو ويتحرك، ومن ثم فإنهم يتصورون لهذا الجسم بناء، كما أن هذا البناء يطرأ عليه التغير. وينظر البعض الآخر إلى السكان على أنه عنصر في البناء الاجتماعي للمجتمع، كما فرقوا بين عدد من الظواهر السكانية سنحاول توضيح المقصود </a:t>
            </a:r>
            <a:r>
              <a:rPr lang="ar-SA" dirty="0" err="1" smtClean="0"/>
              <a:t>بها</a:t>
            </a:r>
            <a:r>
              <a:rPr lang="ar-SA" dirty="0" smtClean="0"/>
              <a:t> من أهمها:</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1- حجم السكان:</a:t>
            </a:r>
          </a:p>
          <a:p>
            <a:r>
              <a:rPr lang="ar-SA" dirty="0" smtClean="0"/>
              <a:t>هو عدد الأفراد في مكان معين وفي وقت محدد ومعرفة ما إذا كان هذا العدد أكبر أو أصغر من عدد الأفراد في نفس المكان ولكن في وقت سابق من هذا الوقت المعين، وكذلك معرفة ما المقدار الذي سيصل إليه هذا العدد في المستقبل أو في وقت آخر لاحق.</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2- تكوين السكان:</a:t>
            </a:r>
          </a:p>
          <a:p>
            <a:r>
              <a:rPr lang="ar-SA" dirty="0" smtClean="0"/>
              <a:t>وهو مجموع الذكور والإناث ومختلف أفراد المجتمع في فئات السن المتباينة، ومن مهن وحرف وثقافة أو مستويات تعليمية </a:t>
            </a:r>
            <a:r>
              <a:rPr lang="ar-SA" dirty="0" err="1" smtClean="0"/>
              <a:t>وزواجية</a:t>
            </a:r>
            <a:r>
              <a:rPr lang="ar-SA" dirty="0" smtClean="0"/>
              <a:t> وريفية وحضرية متعددة ومختلفة.</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3- توزيع السكان:</a:t>
            </a:r>
          </a:p>
          <a:p>
            <a:r>
              <a:rPr lang="ar-SA" dirty="0" smtClean="0"/>
              <a:t>يتم تقسيم السكان على أساس درجة التحضر والتصنيع، وقد يقسم السكان داخليا إلى السكان الذين يعيشون في المناطق الصناعية الحضرية المتقدمة، وسكان المناطق الحضرية الصناعية الجديدة، وسكان المناطق الحضرية الصناعية السابقة على مرحلة الحضرية. وقد يقسم السكان داخليا إلى السكان الذين يعيشون في المناطق المحلية الريفية التي تعتمد على المزارع، والسكان الذين يعيشون في المناطق الحضرية أو الضواحي....</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4- الكثافة السكانية:</a:t>
            </a:r>
          </a:p>
          <a:p>
            <a:r>
              <a:rPr lang="ar-SA" dirty="0" smtClean="0"/>
              <a:t>يشير مفهوم الكثافة السكانية إلى العلاقة ما بين السكان ومساحة الأرض التي يقطنها هؤلاء السكان.</a:t>
            </a:r>
          </a:p>
          <a:p>
            <a:r>
              <a:rPr lang="ar-SA" dirty="0" smtClean="0"/>
              <a:t>وتقاس الكثافة السكانية من خلال قسمة عدد السكان على مساحة الأرض، ويعبر عنها بمجموع عدد الأشخاص في الكيلومتر المربع أو الميل المربع.</a:t>
            </a:r>
            <a:endParaRPr lang="ar-S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5- نمو السكان:</a:t>
            </a:r>
          </a:p>
          <a:p>
            <a:r>
              <a:rPr lang="ar-SA" dirty="0" smtClean="0"/>
              <a:t>المقصود بنمو السكان في المجتمع هو اختلاف حجم السكان في هذا المجتمع عبر الفترات الزمنية المتباينة. ويرتبط مفهوم النمو في السكان بمفهومي تضخم السكان وأزمة السكان. وكلها مفاهيم لا تنفصل عن فكرة حركة السكان وتغيرها، فالسكان إما قد يسيروا في اتجاه النمو نتيجة للزيادة في أعدادهم بفعل العوامل المختلفة مثل المواليد والهجرة وإما أن يسيروا في اتجاه عدم النمو نتيجة للنقصان في أعدادهم بفعل عوامل أخرى مثل الوفيات والهجرة </a:t>
            </a:r>
            <a:r>
              <a:rPr lang="ar-SA" dirty="0" err="1" smtClean="0"/>
              <a:t>أوغيرها</a:t>
            </a:r>
            <a:r>
              <a:rPr lang="ar-SA" dirty="0" smtClean="0"/>
              <a:t>.</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6- التحول </a:t>
            </a:r>
            <a:r>
              <a:rPr lang="ar-SA" dirty="0" err="1" smtClean="0"/>
              <a:t>الديموجرافي</a:t>
            </a:r>
            <a:r>
              <a:rPr lang="ar-SA" dirty="0" smtClean="0"/>
              <a:t>:</a:t>
            </a:r>
          </a:p>
          <a:p>
            <a:r>
              <a:rPr lang="ar-SA" dirty="0" smtClean="0"/>
              <a:t>هو العملية الخاصة بتحول السكان من حالة تكون فيها الخصوبة والوفيات مرتفعة إلى حالة أخرى تتميز بانخفاض الخصوبة </a:t>
            </a:r>
            <a:r>
              <a:rPr lang="en-US" dirty="0" smtClean="0"/>
              <a:t> </a:t>
            </a:r>
            <a:r>
              <a:rPr lang="ar-SA" dirty="0" smtClean="0"/>
              <a:t>والوفيات. </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7- التغير </a:t>
            </a:r>
            <a:r>
              <a:rPr lang="ar-SA" dirty="0" err="1" smtClean="0"/>
              <a:t>الديموجرافي</a:t>
            </a:r>
            <a:r>
              <a:rPr lang="ar-SA" dirty="0" smtClean="0"/>
              <a:t>:</a:t>
            </a:r>
          </a:p>
          <a:p>
            <a:r>
              <a:rPr lang="ar-SA" dirty="0" smtClean="0"/>
              <a:t>للتغير السكاني ثلاثة عناصر هي: المواليد والوفيات والهجرة. ومع توالي حالات الميلاد والوفاة والانتقال فإن العدد الإجمالي للسكان في منطقة ما قد يتغير.</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ضرورة دراسة الظواهر السكانية في المجتمع:</a:t>
            </a:r>
            <a:endParaRPr lang="ar-SA" dirty="0"/>
          </a:p>
        </p:txBody>
      </p:sp>
      <p:sp>
        <p:nvSpPr>
          <p:cNvPr id="3" name="عنصر نائب للمحتوى 2"/>
          <p:cNvSpPr>
            <a:spLocks noGrp="1"/>
          </p:cNvSpPr>
          <p:nvPr>
            <p:ph idx="1"/>
          </p:nvPr>
        </p:nvSpPr>
        <p:spPr/>
        <p:txBody>
          <a:bodyPr/>
          <a:lstStyle/>
          <a:p>
            <a:r>
              <a:rPr lang="ar-SA" dirty="0" smtClean="0"/>
              <a:t>نحاول فيما يلي إلقاء الضوء على ضرورة دراسة الظواهر السكانية من خلال تناول الجوانب المهمة في السكان من وجهة نظر علم الاجتماع وهي الجوانب البنائية مثل: حجم السكان، والجوانب </a:t>
            </a:r>
            <a:r>
              <a:rPr lang="ar-SA" dirty="0" err="1" smtClean="0"/>
              <a:t>الدينامية</a:t>
            </a:r>
            <a:r>
              <a:rPr lang="ar-SA" dirty="0" smtClean="0"/>
              <a:t> مثل تغير أو نمو السكان. </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sz="4000" dirty="0"/>
          </a:p>
        </p:txBody>
      </p:sp>
      <p:sp>
        <p:nvSpPr>
          <p:cNvPr id="3" name="عنصر نائب للمحتوى 2"/>
          <p:cNvSpPr>
            <a:spLocks noGrp="1"/>
          </p:cNvSpPr>
          <p:nvPr>
            <p:ph idx="1"/>
          </p:nvPr>
        </p:nvSpPr>
        <p:spPr/>
        <p:txBody>
          <a:bodyPr/>
          <a:lstStyle/>
          <a:p>
            <a:r>
              <a:rPr lang="ar-SA" sz="2800" dirty="0" smtClean="0"/>
              <a:t>1- ضرورة دراسة حجم السكان:</a:t>
            </a:r>
          </a:p>
          <a:p>
            <a:r>
              <a:rPr lang="ar-SA" sz="2800" dirty="0" smtClean="0"/>
              <a:t>إذا كنا نجد اليوم اهتماما بالسكان على أساس علمي ينصرف نحو دراسة حجم السكان والتغير في هذا الحجم خلال الزمن، والتعرف على أسباب هذا التغير، فإن هذا الاهتمام لا يرجع في النهاية أسباب علمية أكاديمية بحتة، بل إلى ما تسهم </a:t>
            </a:r>
            <a:r>
              <a:rPr lang="ar-SA" sz="2800" dirty="0" err="1" smtClean="0"/>
              <a:t>به</a:t>
            </a:r>
            <a:r>
              <a:rPr lang="ar-SA" sz="2800" dirty="0" smtClean="0"/>
              <a:t> هذه الدراسة في مجال الرفاهية الإنسانية من خلال زيادة الوعي الاجتماعي في المجتمع، واقتراح الحلول المناسبة للمشكلات السكانية، ومن خلال توفير الحقائق الموضوعية التي يمكن أن تستند إليها الخطط الاجتماعية القومية والقرارات والسياسات والاستراتيجيات على المستويات المحلية والعالمية </a:t>
            </a:r>
            <a:endParaRPr lang="ar-SA"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2- الوعي الاجتماعي:</a:t>
            </a:r>
          </a:p>
          <a:p>
            <a:r>
              <a:rPr lang="ar-SA" dirty="0" smtClean="0"/>
              <a:t>لما كان الإدراك الصحيح والمعرفة الحق والفهم السليم هم مفتاح الوعي الفردي والاجتماعي، كان إدراك حقيقة حجم السكان ومعرفة التغيرات في هذا الحجم وفهم أسبابه بمثابة متطلب أساسي لتنمية وعي الأفراد وتكوين الوعي الاجتماعي بينهم. وذلك لأن الفرد الذي تتاح له فرصة الإلمام بعدد الأفراد الذين </a:t>
            </a:r>
            <a:r>
              <a:rPr lang="ar-SA" dirty="0" err="1" smtClean="0"/>
              <a:t>يهمونه</a:t>
            </a:r>
            <a:r>
              <a:rPr lang="ar-SA" dirty="0" smtClean="0"/>
              <a:t> لاشك في أنه سيستفيد من هذه الحقيقة في توفير ما يحتاج إليه هؤلاء الأفراد في حياتهم، وفي ترتيب معيشتهم.</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3- الرفاهية الاجتماعية:</a:t>
            </a:r>
          </a:p>
          <a:p>
            <a:r>
              <a:rPr lang="ar-SA" dirty="0" smtClean="0"/>
              <a:t>الواقع أن الحقائق المتعلقة بحجم السكان والتغيرات في هذا الحجم تسهم في مجال الرفاهية الاجتماعية والإنسانية، لأنها تساعد على اقتراح الحلول المناسبة للمشكلات السكانية وعلى توفير الحقائق الموضوعية التي يمكن أن تستند إليها الخطط الاجتماعية والسياسات والاستراتيجيات على المستويات المحلية والعالمية.</a:t>
            </a:r>
            <a:endParaRPr lang="ar-S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ويمكن أن تفيد الحقائق المتعلقة بتوزيع السكان على الأماكن الريفية والحضرية في تحديد نوعية المشروعات الإنتاجية التي تتفق وحجم السكان في كل منطقة، وفي تحديد حجم الخدمات الاجتماعية التي تلزم عدد السكان المختلف في كل منطقة.</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كذلك يحتاج المجتمع وهو يضع سياسته الدولية ويحدد </a:t>
            </a:r>
            <a:r>
              <a:rPr lang="ar-SA" dirty="0" err="1" smtClean="0"/>
              <a:t>استراتيجيته</a:t>
            </a:r>
            <a:r>
              <a:rPr lang="ar-SA" dirty="0" smtClean="0"/>
              <a:t> بين الاستراتيجيات العالمية ويتخذ قراراته السياسية والاقتصادية والعسكرية في تعامله مع بقية الدول على الصعيد العالمي، إلى أن يقف على الحقائق المتعلقة بحجم السكان وتوزيعهم على العالم وأسباب اختلاف الحجم بين الدول والتغيرات فيها. ذلك لأن هذه الحقائق السكانية المتعلقة بحجم السكان تعتبر بمثابة معلومات جوهرية في التعرف على قوة الدولة وعظمتها بين غيرها من دول العالم ومجتمعاته</a:t>
            </a:r>
          </a:p>
          <a:p>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عنوان المحاضرة القادمة</a:t>
            </a:r>
            <a:endParaRPr lang="ar-SA" dirty="0"/>
          </a:p>
        </p:txBody>
      </p:sp>
      <p:sp>
        <p:nvSpPr>
          <p:cNvPr id="3" name="عنصر نائب للمحتوى 2"/>
          <p:cNvSpPr>
            <a:spLocks noGrp="1"/>
          </p:cNvSpPr>
          <p:nvPr>
            <p:ph idx="1"/>
          </p:nvPr>
        </p:nvSpPr>
        <p:spPr/>
        <p:txBody>
          <a:bodyPr/>
          <a:lstStyle/>
          <a:p>
            <a:endParaRPr lang="en-US" dirty="0" smtClean="0"/>
          </a:p>
          <a:p>
            <a:r>
              <a:rPr lang="ar-SA" sz="3600" dirty="0" smtClean="0"/>
              <a:t>علم اجتماع السكان بين الديموجرافيا والدراسات السكانية</a:t>
            </a:r>
          </a:p>
          <a:p>
            <a:endParaRPr 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1717</TotalTime>
  <Words>969</Words>
  <Application>Microsoft Office PowerPoint</Application>
  <PresentationFormat>A4 Paper (210x297 mm)‎</PresentationFormat>
  <Paragraphs>45</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الأولى</vt:lpstr>
      <vt:lpstr>النقاط الأساسية:</vt:lpstr>
      <vt:lpstr>مقدمة:</vt:lpstr>
      <vt:lpstr>السكان ميدان للدراسة في علم الاجتماع:</vt:lpstr>
      <vt:lpstr>الظواهر السكانية وأنواعها:</vt:lpstr>
      <vt:lpstr>الشريحة 7</vt:lpstr>
      <vt:lpstr>الشريحة 8</vt:lpstr>
      <vt:lpstr>الشريحة 9</vt:lpstr>
      <vt:lpstr>الشريحة 10</vt:lpstr>
      <vt:lpstr>الشريحة 11</vt:lpstr>
      <vt:lpstr>الشريحة 12</vt:lpstr>
      <vt:lpstr>الشريحة 13</vt:lpstr>
      <vt:lpstr>ضرورة دراسة الظواهر السكانية في المجتمع:</vt:lpstr>
      <vt:lpstr>الشريحة 15</vt:lpstr>
      <vt:lpstr>الشريحة 16</vt:lpstr>
      <vt:lpstr>الشريحة 17</vt:lpstr>
      <vt:lpstr>الشريحة 18</vt:lpstr>
      <vt:lpstr>الشريحة 19</vt:lpstr>
      <vt:lpstr>عنوان المحاضرة القادمة</vt:lpstr>
      <vt:lpstr>الشريحة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saber</cp:lastModifiedBy>
  <cp:revision>136</cp:revision>
  <dcterms:created xsi:type="dcterms:W3CDTF">2009-10-14T19:14:34Z</dcterms:created>
  <dcterms:modified xsi:type="dcterms:W3CDTF">2011-10-22T02:38:17Z</dcterms:modified>
</cp:coreProperties>
</file>