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00" r:id="rId2"/>
    <p:sldId id="257" r:id="rId3"/>
    <p:sldId id="267" r:id="rId4"/>
    <p:sldId id="302" r:id="rId5"/>
    <p:sldId id="303" r:id="rId6"/>
    <p:sldId id="304" r:id="rId7"/>
    <p:sldId id="305" r:id="rId8"/>
    <p:sldId id="306" r:id="rId9"/>
    <p:sldId id="307" r:id="rId10"/>
    <p:sldId id="308" r:id="rId11"/>
    <p:sldId id="309" r:id="rId12"/>
    <p:sldId id="310" r:id="rId13"/>
    <p:sldId id="311" r:id="rId14"/>
    <p:sldId id="312" r:id="rId15"/>
    <p:sldId id="313" r:id="rId16"/>
    <p:sldId id="314" r:id="rId17"/>
    <p:sldId id="318" r:id="rId18"/>
    <p:sldId id="319" r:id="rId19"/>
    <p:sldId id="320" r:id="rId20"/>
    <p:sldId id="321" r:id="rId21"/>
    <p:sldId id="315" r:id="rId22"/>
    <p:sldId id="316" r:id="rId23"/>
    <p:sldId id="317" r:id="rId24"/>
    <p:sldId id="301" r:id="rId25"/>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p:scale>
          <a:sx n="60" d="100"/>
          <a:sy n="60" d="100"/>
        </p:scale>
        <p:origin x="-1296" y="-1008"/>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11/14/2011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السابعة</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876300" y="3886200"/>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lvl="0" indent="-342900" algn="ctr" rtl="0" eaLnBrk="0" hangingPunct="0">
              <a:spcBef>
                <a:spcPct val="20000"/>
              </a:spcBef>
            </a:pPr>
            <a:r>
              <a:rPr lang="ar-SA" sz="3600" dirty="0" smtClean="0">
                <a:solidFill>
                  <a:prstClr val="black"/>
                </a:solidFill>
                <a:latin typeface="Calibri"/>
                <a:cs typeface="Arial" charset="0"/>
              </a:rPr>
              <a:t>منهج البحث في علم اجتماع السكان</a:t>
            </a:r>
          </a:p>
          <a:p>
            <a:pPr marL="342900" lvl="0" indent="-342900" algn="ctr" rtl="0" eaLnBrk="0" hangingPunct="0">
              <a:spcBef>
                <a:spcPct val="20000"/>
              </a:spcBef>
            </a:pPr>
            <a:r>
              <a:rPr lang="ar-SA" sz="3200" dirty="0" smtClean="0">
                <a:solidFill>
                  <a:prstClr val="black"/>
                </a:solidFill>
                <a:latin typeface="Calibri"/>
                <a:cs typeface="Arial" charset="0"/>
              </a:rPr>
              <a:t>التعداد</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dirty="0" smtClean="0">
                <a:solidFill>
                  <a:srgbClr val="C00000"/>
                </a:solidFill>
              </a:rPr>
              <a:t>التقاط الأساسية:</a:t>
            </a:r>
            <a:endParaRPr lang="en-US" dirty="0">
              <a:solidFill>
                <a:srgbClr val="C00000"/>
              </a:solidFill>
            </a:endParaRPr>
          </a:p>
        </p:txBody>
      </p:sp>
      <p:sp>
        <p:nvSpPr>
          <p:cNvPr id="7171" name="Text Placeholder 5"/>
          <p:cNvSpPr>
            <a:spLocks noGrp="1"/>
          </p:cNvSpPr>
          <p:nvPr>
            <p:ph idx="1"/>
          </p:nvPr>
        </p:nvSpPr>
        <p:spPr>
          <a:xfrm>
            <a:off x="495300" y="1600200"/>
            <a:ext cx="8915400" cy="4343399"/>
          </a:xfrm>
        </p:spPr>
        <p:txBody>
          <a:bodyPr/>
          <a:lstStyle/>
          <a:p>
            <a:endParaRPr lang="ar-SA" sz="2800" dirty="0" smtClean="0"/>
          </a:p>
          <a:p>
            <a:r>
              <a:rPr lang="ar-SA" sz="2800" dirty="0" smtClean="0"/>
              <a:t>- تاريخ التعداد.                            - عالمية التعداد.</a:t>
            </a:r>
          </a:p>
          <a:p>
            <a:r>
              <a:rPr lang="ar-SA" sz="2800" dirty="0" smtClean="0"/>
              <a:t>- تعريف التعداد.                          - أهمية التعداد.</a:t>
            </a:r>
          </a:p>
          <a:p>
            <a:r>
              <a:rPr lang="ar-SA" sz="2800" dirty="0" smtClean="0"/>
              <a:t>- أسس التعداد.                            - الخصائص الجوهرية للتعداد.</a:t>
            </a:r>
          </a:p>
          <a:p>
            <a:r>
              <a:rPr lang="ar-SA" sz="2800" dirty="0" smtClean="0"/>
              <a:t>- إجراءات التعداد.                       - صعوبات التعداد.</a:t>
            </a:r>
          </a:p>
          <a:p>
            <a:endParaRPr lang="ar-SA" sz="28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تاريخ التعداد:</a:t>
            </a:r>
          </a:p>
        </p:txBody>
      </p:sp>
      <p:sp>
        <p:nvSpPr>
          <p:cNvPr id="3" name="عنصر نائب للمحتوى 2"/>
          <p:cNvSpPr>
            <a:spLocks noGrp="1"/>
          </p:cNvSpPr>
          <p:nvPr>
            <p:ph idx="1"/>
          </p:nvPr>
        </p:nvSpPr>
        <p:spPr/>
        <p:txBody>
          <a:bodyPr/>
          <a:lstStyle/>
          <a:p>
            <a:r>
              <a:rPr lang="ar-SA" dirty="0" smtClean="0"/>
              <a:t>يرد البعض عملية حصر السكان أو عدهم إلى عام 3000 قبل الميلاد، حيث عرف البابليون أهمية هذا العد كما عرفه الصينيون. وإن كانت طبيعة هذه التعدادات غير معروفة. ويحدد البعض عام 1666 كبداية حقيقية لأول تعداد في العالم قام </a:t>
            </a:r>
            <a:r>
              <a:rPr lang="ar-SA" dirty="0" err="1" smtClean="0"/>
              <a:t>به</a:t>
            </a:r>
            <a:r>
              <a:rPr lang="ar-SA" dirty="0" smtClean="0"/>
              <a:t> </a:t>
            </a:r>
            <a:r>
              <a:rPr lang="ar-SA" dirty="0" err="1" smtClean="0"/>
              <a:t>الكوبيك</a:t>
            </a:r>
            <a:r>
              <a:rPr lang="ar-SA" dirty="0" smtClean="0"/>
              <a:t>، ثم أجري عام 1790 أول تعداد في الولايات المتحدة الأمريكية يليه تعداد انجلترا في عام 1801، ثم في الهند عام 1881، وفي مصر عام 1882.</a:t>
            </a:r>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عالمية التعداد:</a:t>
            </a:r>
            <a:endParaRPr lang="ar-SA" dirty="0"/>
          </a:p>
        </p:txBody>
      </p:sp>
      <p:sp>
        <p:nvSpPr>
          <p:cNvPr id="3" name="عنصر نائب للمحتوى 2"/>
          <p:cNvSpPr>
            <a:spLocks noGrp="1"/>
          </p:cNvSpPr>
          <p:nvPr>
            <p:ph idx="1"/>
          </p:nvPr>
        </p:nvSpPr>
        <p:spPr/>
        <p:txBody>
          <a:bodyPr/>
          <a:lstStyle/>
          <a:p>
            <a:r>
              <a:rPr lang="ar-SA" dirty="0" smtClean="0"/>
              <a:t>في عام 1960 أخذ حوالي 80% من بلاد العالم بنظام التعداد. بالرغم من أنه قد ثبت عدم دقة عمليات العد في بعض هذه التعدادات، بسبب أن معظمها تتم على أساس تقديرات عدد السكان أكثر منه عدا فعليا. كما أن توفر فرص التعداد قد اختلف من مكان لآخر إلى درجة كبيرة. فبينما يقدر البعض أن ثلثي سكان أفريقيا قد توفر لهم فرص التعداد عام 1950 نجد أنه تم عد 100% من سكان أوروبا خلال هذه الفترة.</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تعريف التعداد:</a:t>
            </a:r>
            <a:endParaRPr lang="ar-SA" dirty="0"/>
          </a:p>
        </p:txBody>
      </p:sp>
      <p:sp>
        <p:nvSpPr>
          <p:cNvPr id="3" name="عنصر نائب للمحتوى 2"/>
          <p:cNvSpPr>
            <a:spLocks noGrp="1"/>
          </p:cNvSpPr>
          <p:nvPr>
            <p:ph idx="1"/>
          </p:nvPr>
        </p:nvSpPr>
        <p:spPr/>
        <p:txBody>
          <a:bodyPr/>
          <a:lstStyle/>
          <a:p>
            <a:r>
              <a:rPr lang="ar-SA" dirty="0" smtClean="0"/>
              <a:t>التعداد عملية إحصائية لها قيمة كبيرة لكل بلد وهو المصدر الأول للحقائق السكانية اللازمة للتخطيط الاجتماعي والاقتصادي على المستوى العالمي والقومي، ويعتبر ضروريا للسياسة الحكومية في المجالات المختلفة وذلك لتسهيل نشاطها في الحاضر والمستقبل كما أن لها ضرورتها في التحليلات العلمية وتوزيع وتغير السكان.</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ويعرف البعض التعداد بأنه عملية جمع وتنسيق ونشر للمعطيات السكانية والاقتصادية والاجتماعية المتعلقة بكل الأشخاص في بلد ما أو في غيرها من المناطق المحددة في وقت محدد أو أوقات معينة. والتعداد عملية مكلفة ويحتاج خطة مسبقة وإعداد وعمل متقن يؤدي إلى إيجاز النتائج.</a:t>
            </a:r>
          </a:p>
          <a:p>
            <a:r>
              <a:rPr lang="ar-SA" dirty="0" smtClean="0"/>
              <a:t>كما يعرف البعض التعداد بأنه عد جميع السكان على المستوى القومي، ويتم الحصول عليه عن طريق زيارة مباشرة لكل شخص أو أسرة في المجتمع. وهي عملية كبيرة ومعقدة تتم في تاريخ محدد على فترات منتظمة كل خمس أو عشر سنوات.</a:t>
            </a: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ويمكن القول أن التعداد عملية إحصائية تقوم على عد جميع السكان على المستوى القومي عن طريق الزيارة المباشرة لكل شخص أو أسرة في البلد في وقت محدد أو أوقات معينة أو على فترات منتظمة كل خمس أو عشر سنوات، ثم تنسيق الحقائق التي تم جمعها وتنشر بعد ذلك ليستفاد منها في التخطيط الاجتماعي والاقتصادي ووضع السياسات الحكومية وغيرها على المستويات القومية والعالمية.</a:t>
            </a:r>
            <a:endParaRPr lang="ar-S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أهمية التعداد:</a:t>
            </a:r>
            <a:endParaRPr lang="ar-SA" dirty="0"/>
          </a:p>
        </p:txBody>
      </p:sp>
      <p:sp>
        <p:nvSpPr>
          <p:cNvPr id="3" name="عنصر نائب للمحتوى 2"/>
          <p:cNvSpPr>
            <a:spLocks noGrp="1"/>
          </p:cNvSpPr>
          <p:nvPr>
            <p:ph idx="1"/>
          </p:nvPr>
        </p:nvSpPr>
        <p:spPr/>
        <p:txBody>
          <a:bodyPr/>
          <a:lstStyle/>
          <a:p>
            <a:r>
              <a:rPr lang="ar-SA" dirty="0" smtClean="0"/>
              <a:t>- تعيين الالتزامات العسكرية والضريبية والعملية للأفراد في المجتمع - التعرف على عوامل الهجرة والخصوبة والخصائص الاقتصادية ومحددات الأمن الاجتماعي التي صاحبت التنمية الاجتماعية والاقتصادية في معظم البلدان. </a:t>
            </a:r>
          </a:p>
          <a:p>
            <a:r>
              <a:rPr lang="ar-SA" dirty="0" smtClean="0"/>
              <a:t>- توفير المعطيات حول الخصائص المهمة للسكان والتي تحتاجها الحكومات والمصالح وهيئات البحوث سواء في التخطيط أو السياسة أو التنفيذ أو في مواجهة وحل المشكلات اليومية والملحة.</a:t>
            </a:r>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أسس التعداد:</a:t>
            </a:r>
            <a:endParaRPr lang="ar-SA" dirty="0"/>
          </a:p>
        </p:txBody>
      </p:sp>
      <p:sp>
        <p:nvSpPr>
          <p:cNvPr id="3" name="عنصر نائب للمحتوى 2"/>
          <p:cNvSpPr>
            <a:spLocks noGrp="1"/>
          </p:cNvSpPr>
          <p:nvPr>
            <p:ph idx="1"/>
          </p:nvPr>
        </p:nvSpPr>
        <p:spPr/>
        <p:txBody>
          <a:bodyPr/>
          <a:lstStyle/>
          <a:p>
            <a:r>
              <a:rPr lang="ar-SA" dirty="0" smtClean="0"/>
              <a:t>هناك أسس مختلفة لعد السكان، إما عد الناس الموجودين في لحظة زمنية معينة وهذا ما يعرف بتعداد السكان الفعلي، وإما عد الناس الموجودين عادة في مكان معين وهو ما يعرف بتعداد السكان النظري. وهناك أساس ثالث لعد السكان يعرف بالأسلوب الكامل أو الصحيح في عد السكان والذي يتبع الأسس المشتركة في التعدادين النظري والفعلي.</a:t>
            </a:r>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الخصائص الجوهرية للتعداد:</a:t>
            </a:r>
            <a:endParaRPr lang="ar-SA" dirty="0"/>
          </a:p>
        </p:txBody>
      </p:sp>
      <p:sp>
        <p:nvSpPr>
          <p:cNvPr id="3" name="عنصر نائب للمحتوى 2"/>
          <p:cNvSpPr>
            <a:spLocks noGrp="1"/>
          </p:cNvSpPr>
          <p:nvPr>
            <p:ph idx="1"/>
          </p:nvPr>
        </p:nvSpPr>
        <p:spPr/>
        <p:txBody>
          <a:bodyPr/>
          <a:lstStyle/>
          <a:p>
            <a:r>
              <a:rPr lang="ar-SA" dirty="0" smtClean="0"/>
              <a:t>1- الرقابة: بمعنى أن كل تعداد تراقبه وتجريه الحكومة القومية وأحيانا بالتعاون مع أجهزتها المحلية.</a:t>
            </a:r>
          </a:p>
          <a:p>
            <a:r>
              <a:rPr lang="ar-SA" dirty="0" smtClean="0"/>
              <a:t>2- الأرض المحددة: بمعنى أن ما يغطيه التعداد لابد ألا يتجاوز منطقة محددة بدقة.</a:t>
            </a:r>
          </a:p>
          <a:p>
            <a:r>
              <a:rPr lang="ar-SA" dirty="0" smtClean="0"/>
              <a:t>3- الشمول: بمعنى أن عملية العد يجب أن تشمل كل عضو في المجتمع داخل التعداد بدون حذف أو تكرار. </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4- التوقيت: بمعنى أنه يجب أن يجري التعداد في لحظة زمنية محددة.</a:t>
            </a:r>
          </a:p>
          <a:p>
            <a:r>
              <a:rPr lang="ar-SA" dirty="0" smtClean="0"/>
              <a:t>5- الوحدات الفردية: بمعنى أن البيانات تمثل كل فرد بطريقة تساعد على توفير المعلومات حول كل أعضاء الأسرة والجماعة أو المجتمع ككل.</a:t>
            </a:r>
          </a:p>
          <a:p>
            <a:r>
              <a:rPr lang="ar-SA" dirty="0" smtClean="0"/>
              <a:t>6- الاكتمال والنشر: بمعنى أن التعداد لا يصل شكله النهائي إلا إذا اكتملت بياناته ونشر على الجمهور.</a:t>
            </a:r>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إجراءات التعداد:</a:t>
            </a:r>
            <a:endParaRPr lang="ar-SA" dirty="0"/>
          </a:p>
        </p:txBody>
      </p:sp>
      <p:sp>
        <p:nvSpPr>
          <p:cNvPr id="3" name="عنصر نائب للمحتوى 2"/>
          <p:cNvSpPr>
            <a:spLocks noGrp="1"/>
          </p:cNvSpPr>
          <p:nvPr>
            <p:ph idx="1"/>
          </p:nvPr>
        </p:nvSpPr>
        <p:spPr/>
        <p:txBody>
          <a:bodyPr/>
          <a:lstStyle/>
          <a:p>
            <a:r>
              <a:rPr lang="ar-SA" b="1" dirty="0" smtClean="0"/>
              <a:t>(أ) تخطيط التعداد:</a:t>
            </a:r>
          </a:p>
          <a:p>
            <a:r>
              <a:rPr lang="ar-SA" dirty="0" smtClean="0"/>
              <a:t>يستلزم التخطيط للتعداد مراجعة السلطة الحاكمة من أجل التعداد، وتقدير التكاليف وتوفير الميزانية واختيار الأسئلة التي ستوجه إلى الجمهور ثم اختبار أداة جمع البيانات وتحديد المناطق الجغرافية التي يشملها التعداد ثم التدريب والإعداد وتخطيط النشرات والجداول والاحتياجات وإعلام الجمهور.</a:t>
            </a:r>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(ب) تنفيذ التعداد:</a:t>
            </a:r>
          </a:p>
          <a:p>
            <a:r>
              <a:rPr lang="ar-SA" dirty="0" smtClean="0"/>
              <a:t>لابد من التأكد من شمول التعداد وعدم تكرار واكتمال المنطقة التي قصد تغطيتها، ثم تصميم استخبار يشتمل على التساؤلات التي يراد جمع استجابات حولها، ثم إجراء مقابلات مع جمهور المبحوثين بواسطة العدادين، وأخيرا معالجة المعلومات التي تم جمعها للوصول إلى معطيات منظمة ومنسقة ويمكن الإفادة منها.</a:t>
            </a:r>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شمول التعداد:</a:t>
            </a:r>
          </a:p>
          <a:p>
            <a:r>
              <a:rPr lang="ar-SA" dirty="0" smtClean="0"/>
              <a:t>يبدو أن التباين الكبير وانتشار مواقع الإقامة الإنسانية وتحرك السكان وصعوبة التوصل إليهم يمثل عقبة أساسية في مواجهة الجهود نحو التعداد الكامل أو الشامل. وبرغم الجهود المتتالية والتمويل الهائل لا يزال التعداد بعيدا عن الكمال ولم يتم بعد اكتشاف الأساليب المناسبة لسد هذا النقص، ومع ذلك فالمعطيات التي تم التوصل إليها تعتبر مكتملة بما فيه الكفاية وتصلح لأغراض بحثية متباينة، مع ضرورة تصحيحها حتى يسهل استخدامها في مجالات البحث والإدارة الأخرى.</a:t>
            </a: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b="1" dirty="0" smtClean="0"/>
              <a:t>تصميم كشف البحث:</a:t>
            </a:r>
          </a:p>
          <a:p>
            <a:r>
              <a:rPr lang="ar-SA" dirty="0" smtClean="0"/>
              <a:t>ويمثل تصميم كشف البحث أو الاستخبار وإعداد التعليمات اللازمة للإجابة عليه جانبا مهما من جوانب طرق بحث الظواهر السكانية وأدوات جمع معطياتها. والواقع أن هذه الأدوات تعتبر إلى درجة كبيرة نتاجا لخبرة ودراية الأشخاص الذين يصممونها أكثر منها تطبيقات لنظم قائمة على إجراءات موضوعية أو محددة بدقة.</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المقابلة الشخصية:</a:t>
            </a:r>
          </a:p>
          <a:p>
            <a:r>
              <a:rPr lang="ar-SA" dirty="0" smtClean="0"/>
              <a:t>وتتمثل في الموقف الذي يحصل من خلاله القائم بعملية التعداد على الإجابات التي تثيرها استفسارات البحث لدى المفحوص. وتظهر في موقف المقابلة الشخصية عدة معوقات منها معوقات الاتصال من دوافع وحواجز نفسية واللغة. كما يرجع خطأ الاستجابة في المقابلة الشخصية إلى قيام العداد عادة بجمع المعلومات عن كل أعضاء الأسرة من عضو واحد منها عادة ما يكون عضو المنزل البالغ والذي يسهل وجوده في المنزل عند القيام بعملية التعداد.</a:t>
            </a: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جمهور التعداد:</a:t>
            </a:r>
          </a:p>
          <a:p>
            <a:r>
              <a:rPr lang="ar-SA" dirty="0" smtClean="0"/>
              <a:t>إذا كان جمهور التعداد يتمثل في كافة السكان أو في إجمالي مجموع السكان في البلد الذي سيجرى </a:t>
            </a:r>
            <a:r>
              <a:rPr lang="ar-SA" dirty="0" err="1" smtClean="0"/>
              <a:t>به</a:t>
            </a:r>
            <a:r>
              <a:rPr lang="ar-SA" dirty="0" smtClean="0"/>
              <a:t> التعداد فإن نوعية المشكلات التي تواجه القائمين على أمر التعداد تختلف عما إذا كان الجمهور يتمثل في جزء فقط من هؤلاء أو عينة يجري عليها التعداد للدلالة على أحوال الكل. ذلك لأن الأساليب المحددة التي يستعان بها في اختيار أو سحب العينة المناسبة تختلف باختلاف طبيعة المجتمع والظواهر التي نقوم بدراستها.</a:t>
            </a: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معالجة المعطيات:</a:t>
            </a:r>
          </a:p>
          <a:p>
            <a:r>
              <a:rPr lang="ar-SA" dirty="0" smtClean="0"/>
              <a:t>الخطوة المهمة هنا هي تصنيف المعطيات وتصميم فئات وأنساق التصنيف يرد إليها الكم الهائل من المعطيات التي تم جمعها وتطويعها لأغراض البحث والتطبيق. والواقع أن عملية التصنيف واحدة من العمليات التي قد يكون لها تأثير حيوي على تحليل المعطيات وعلى الاستنتاجات التي يمكن استخلاصها فهناك بنود مثل اللون والجنس والحالة </a:t>
            </a:r>
            <a:r>
              <a:rPr lang="ar-SA" dirty="0" err="1" smtClean="0"/>
              <a:t>الزواجية</a:t>
            </a:r>
            <a:r>
              <a:rPr lang="ar-SA" dirty="0" smtClean="0"/>
              <a:t> تثير مشكلات كبيرة فيما يتعلق بتصميم تصنيف ملائم لها من الناحية النظرية والتطبيقية.</a:t>
            </a: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(ج) إخراج التعداد:</a:t>
            </a:r>
          </a:p>
          <a:p>
            <a:r>
              <a:rPr lang="ar-SA" dirty="0" smtClean="0"/>
              <a:t>عادة ما يتم إخراج نتائج التعداد في صورة تقرير مكتوب حتى تتحقق الفائدة المرجوة منه ويظهر تقرير التعداد في صورة جداول إحصائية بسيطة أو مركبة حسب السن والنوع بالإضافة إلى الخصائص السكانية الأخرى اعتقادا في أنه لا يكون لهذه الخصائص السكانية أية معنى بمعزل عن فئات السن والنوع، حيث تعتمد الحالة </a:t>
            </a:r>
            <a:r>
              <a:rPr lang="ar-SA" dirty="0" err="1" smtClean="0"/>
              <a:t>الزواجية</a:t>
            </a:r>
            <a:r>
              <a:rPr lang="ar-SA" smtClean="0"/>
              <a:t> – مثلا - </a:t>
            </a:r>
            <a:r>
              <a:rPr lang="ar-SA" dirty="0" smtClean="0"/>
              <a:t>على عمر الشخص ونوعه ولا يكون للعزاب أو المتزوجين أو المطلقين أي معنى إذا فصلناهم عن أعمارهم.</a:t>
            </a:r>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صعوبات التعداد:</a:t>
            </a:r>
            <a:endParaRPr lang="ar-SA" dirty="0"/>
          </a:p>
        </p:txBody>
      </p:sp>
      <p:sp>
        <p:nvSpPr>
          <p:cNvPr id="3" name="عنصر نائب للمحتوى 2"/>
          <p:cNvSpPr>
            <a:spLocks noGrp="1"/>
          </p:cNvSpPr>
          <p:nvPr>
            <p:ph idx="1"/>
          </p:nvPr>
        </p:nvSpPr>
        <p:spPr/>
        <p:txBody>
          <a:bodyPr/>
          <a:lstStyle/>
          <a:p>
            <a:r>
              <a:rPr lang="ar-SA" b="1" dirty="0" smtClean="0"/>
              <a:t>الصعوبات الموضوعية:</a:t>
            </a:r>
          </a:p>
          <a:p>
            <a:r>
              <a:rPr lang="ar-SA" dirty="0" smtClean="0"/>
              <a:t>- لما كان التعداد عملا لا يقدر عليه غير الحكومة، لذا كانت موضوعاته وبنوده ومعطياته رهن السياسة الاجتماعية التي تحددها الحكومة وتتأثر كذلك بما تمليه الحكومة في هذا الصدد.</a:t>
            </a:r>
          </a:p>
          <a:p>
            <a:r>
              <a:rPr lang="ar-SA" sz="2800" dirty="0" smtClean="0"/>
              <a:t>- تؤثر العقبات الجغرافية في السفر والتنقل وظروف الجو الصعبة والنفقات والجهد اللازم فيما يستطيع التعداد جمعه من معطيات سكانية.</a:t>
            </a:r>
          </a:p>
          <a:p>
            <a:r>
              <a:rPr lang="ar-SA" dirty="0" smtClean="0"/>
              <a:t>-يتأثر التعداد بالاختلافات الثقافية والعنصرية ومستويات التعليم بين السكان في مجتمع التعداد.</a:t>
            </a:r>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b="1" dirty="0" smtClean="0"/>
              <a:t>الصعوبات الذاتية:</a:t>
            </a:r>
          </a:p>
          <a:p>
            <a:r>
              <a:rPr lang="ar-SA" dirty="0" smtClean="0"/>
              <a:t>- تمدنا المعطيات السكانية التي يوفرها التعداد بأوصاف توزيعية للمجتمعات السكانية أكثر مما تمدنا بحقائق بنائية عن الجماعات والمواقف الاجتماعية، إذ يفتقر التعداد لإحصائيات تتعلق بالأسرة مثلا. كما ترتبط معطيات التعداد بالتجمعات الاجتماعية أكثر مما تتعلق بالجماعات والتي يمكن الإفادة منها كمؤشرات على الخصائص البنائية إلا أن المعطيات من النوع الذي يحتاجه التحليل السكاني ليست متوفرة من حيث الشكل والكمية المناسبة في التعداد</a:t>
            </a:r>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ويتوقف صدق وثبات معطيات التعداد على القدرة على تحديد الأشخاص الذين يجب أن نحصل منهم على المعلومات اللازمة، كما يتأثر الصدق بعدم رغبة أو عدم قدرة الأفراد الذين نجمع منهم المعلومات الضرورية أو الشك في أهمية وضرورة التعداد وإدلائهم بإجابات متناقضة فيما يتعلق بأعمارهم، وهكذا لا تخلو الحقائق التي تجمع بواسطة التعداد من الغموض والإبهام، كما أن هناك صعوبات كثيرة تواجه حصر هذه الحقائق إذ يصعب وضع بعض الناس في فئات معينة أو يصعب تبويب بيانات النشاط الاقتصادي.</a:t>
            </a:r>
            <a:endParaRPr lang="ar-S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2289</TotalTime>
  <Words>1414</Words>
  <Application>Microsoft Office PowerPoint</Application>
  <PresentationFormat>A4 Paper (210x297 mm)‎</PresentationFormat>
  <Paragraphs>57</Paragraphs>
  <Slides>24</Slides>
  <Notes>0</Notes>
  <HiddenSlides>0</HiddenSlides>
  <MMClips>0</MMClips>
  <ScaleCrop>false</ScaleCrop>
  <HeadingPairs>
    <vt:vector size="4" baseType="variant">
      <vt:variant>
        <vt:lpstr>سمة</vt:lpstr>
      </vt:variant>
      <vt:variant>
        <vt:i4>1</vt:i4>
      </vt:variant>
      <vt:variant>
        <vt:lpstr>عناوين الشرائح</vt:lpstr>
      </vt:variant>
      <vt:variant>
        <vt:i4>24</vt:i4>
      </vt:variant>
    </vt:vector>
  </HeadingPairs>
  <TitlesOfParts>
    <vt:vector size="25" baseType="lpstr">
      <vt:lpstr>Office Theme</vt:lpstr>
      <vt:lpstr>الشريحة 1</vt:lpstr>
      <vt:lpstr>المحاضرة السابعة</vt:lpstr>
      <vt:lpstr>التقاط الأساسية:</vt:lpstr>
      <vt:lpstr>تاريخ التعداد:</vt:lpstr>
      <vt:lpstr>عالمية التعداد:</vt:lpstr>
      <vt:lpstr>تعريف التعداد:</vt:lpstr>
      <vt:lpstr>الشريحة 7</vt:lpstr>
      <vt:lpstr>الشريحة 8</vt:lpstr>
      <vt:lpstr>أهمية التعداد:</vt:lpstr>
      <vt:lpstr>أسس التعداد:</vt:lpstr>
      <vt:lpstr>الخصائص الجوهرية للتعداد:</vt:lpstr>
      <vt:lpstr>الشريحة 12</vt:lpstr>
      <vt:lpstr>إجراءات التعداد:</vt:lpstr>
      <vt:lpstr>الشريحة 14</vt:lpstr>
      <vt:lpstr>الشريحة 15</vt:lpstr>
      <vt:lpstr>الشريحة 16</vt:lpstr>
      <vt:lpstr>الشريحة 17</vt:lpstr>
      <vt:lpstr>الشريحة 18</vt:lpstr>
      <vt:lpstr>الشريحة 19</vt:lpstr>
      <vt:lpstr>الشريحة 20</vt:lpstr>
      <vt:lpstr>صعوبات التعداد:</vt:lpstr>
      <vt:lpstr>الشريحة 22</vt:lpstr>
      <vt:lpstr>الشريحة 23</vt:lpstr>
      <vt:lpstr>الشريحة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Start01</cp:lastModifiedBy>
  <cp:revision>215</cp:revision>
  <dcterms:created xsi:type="dcterms:W3CDTF">2009-10-14T19:14:34Z</dcterms:created>
  <dcterms:modified xsi:type="dcterms:W3CDTF">2011-11-14T11:36:51Z</dcterms:modified>
</cp:coreProperties>
</file>