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300" r:id="rId2"/>
    <p:sldId id="257" r:id="rId3"/>
    <p:sldId id="267" r:id="rId4"/>
    <p:sldId id="302" r:id="rId5"/>
    <p:sldId id="303" r:id="rId6"/>
    <p:sldId id="304" r:id="rId7"/>
    <p:sldId id="305" r:id="rId8"/>
    <p:sldId id="306" r:id="rId9"/>
    <p:sldId id="308" r:id="rId10"/>
    <p:sldId id="309" r:id="rId11"/>
    <p:sldId id="307" r:id="rId12"/>
    <p:sldId id="310" r:id="rId13"/>
    <p:sldId id="311" r:id="rId14"/>
    <p:sldId id="312" r:id="rId15"/>
    <p:sldId id="313" r:id="rId16"/>
    <p:sldId id="314" r:id="rId17"/>
    <p:sldId id="315" r:id="rId18"/>
    <p:sldId id="316" r:id="rId19"/>
    <p:sldId id="317" r:id="rId20"/>
    <p:sldId id="318" r:id="rId21"/>
    <p:sldId id="319" r:id="rId22"/>
    <p:sldId id="301" r:id="rId23"/>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9900"/>
    <a:srgbClr val="709256"/>
    <a:srgbClr val="AD9968"/>
    <a:srgbClr val="3B84AF"/>
    <a:srgbClr val="FF3300"/>
    <a:srgbClr val="0000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1852" autoAdjust="0"/>
    <p:restoredTop sz="94664" autoAdjust="0"/>
  </p:normalViewPr>
  <p:slideViewPr>
    <p:cSldViewPr>
      <p:cViewPr>
        <p:scale>
          <a:sx n="60" d="100"/>
          <a:sy n="60" d="100"/>
        </p:scale>
        <p:origin x="-1434" y="-1008"/>
      </p:cViewPr>
      <p:guideLst>
        <p:guide orient="horz" pos="2160"/>
        <p:guide pos="3120"/>
      </p:guideLst>
    </p:cSldViewPr>
  </p:slideViewPr>
  <p:notesTextViewPr>
    <p:cViewPr>
      <p:scale>
        <a:sx n="100" d="100"/>
        <a:sy n="100" d="100"/>
      </p:scale>
      <p:origin x="0" y="0"/>
    </p:cViewPr>
  </p:notesTextViewPr>
  <p:sorterViewPr>
    <p:cViewPr>
      <p:scale>
        <a:sx n="66" d="100"/>
        <a:sy n="66" d="100"/>
      </p:scale>
      <p:origin x="0" y="21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11/14/2011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p>
        </p:txBody>
      </p:sp>
      <p:sp>
        <p:nvSpPr>
          <p:cNvPr id="4" name="Rectangle 4"/>
          <p:cNvSpPr/>
          <p:nvPr userDrawn="1"/>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 name="Rectangle 5"/>
          <p:cNvSpPr/>
          <p:nvPr userDrawn="1"/>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Subtitle 2"/>
          <p:cNvSpPr txBox="1">
            <a:spLocks/>
          </p:cNvSpPr>
          <p:nvPr userDrawn="1"/>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7" name="Group 7"/>
          <p:cNvGrpSpPr>
            <a:grpSpLocks/>
          </p:cNvGrpSpPr>
          <p:nvPr userDrawn="1"/>
        </p:nvGrpSpPr>
        <p:grpSpPr bwMode="auto">
          <a:xfrm>
            <a:off x="6494463" y="1981200"/>
            <a:ext cx="2600325" cy="2524125"/>
            <a:chOff x="5210750" y="1066800"/>
            <a:chExt cx="2976900" cy="3130677"/>
          </a:xfrm>
        </p:grpSpPr>
        <p:sp>
          <p:nvSpPr>
            <p:cNvPr id="8"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9"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0" name="Freeform 10"/>
          <p:cNvSpPr/>
          <p:nvPr userDrawn="1"/>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11" name="Subtitle 2"/>
          <p:cNvSpPr>
            <a:spLocks noGrp="1"/>
          </p:cNvSpPr>
          <p:nvPr>
            <p:ph type="subTitle" idx="1"/>
          </p:nvPr>
        </p:nvSpPr>
        <p:spPr>
          <a:xfrm>
            <a:off x="685800" y="2971800"/>
            <a:ext cx="4762500" cy="23622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p>
        </p:txBody>
      </p:sp>
      <p:sp>
        <p:nvSpPr>
          <p:cNvPr id="4" name="Rectangle 4"/>
          <p:cNvSpPr/>
          <p:nvPr userDrawn="1"/>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5" name="Group 5"/>
          <p:cNvGrpSpPr>
            <a:grpSpLocks/>
          </p:cNvGrpSpPr>
          <p:nvPr userDrawn="1"/>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6"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7"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8" name="Rectangle 8"/>
          <p:cNvSpPr>
            <a:spLocks noChangeArrowheads="1"/>
          </p:cNvSpPr>
          <p:nvPr userDrawn="1"/>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9" name="Freeform 6"/>
          <p:cNvSpPr>
            <a:spLocks noEditPoints="1"/>
          </p:cNvSpPr>
          <p:nvPr userDrawn="1"/>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10" name="Picture 8" descr="logo EDE.png"/>
          <p:cNvPicPr>
            <a:picLocks noChangeAspect="1"/>
          </p:cNvPicPr>
          <p:nvPr userDrawn="1"/>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5"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6"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5" r:id="rId1"/>
    <p:sldLayoutId id="2147483772" r:id="rId2"/>
    <p:sldLayoutId id="2147483773" r:id="rId3"/>
    <p:sldLayoutId id="2147483764" r:id="rId4"/>
    <p:sldLayoutId id="2147483774" r:id="rId5"/>
    <p:sldLayoutId id="2147483765" r:id="rId6"/>
    <p:sldLayoutId id="2147483766" r:id="rId7"/>
    <p:sldLayoutId id="2147483767" r:id="rId8"/>
    <p:sldLayoutId id="2147483768" r:id="rId9"/>
    <p:sldLayoutId id="2147483769" r:id="rId10"/>
    <p:sldLayoutId id="2147483770" r:id="rId11"/>
    <p:sldLayoutId id="2147483771" r:id="rId12"/>
    <p:sldLayoutId id="2147483776" r:id="rId13"/>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فرعي 1"/>
          <p:cNvSpPr>
            <a:spLocks noGrp="1"/>
          </p:cNvSpPr>
          <p:nvPr>
            <p:ph type="subTitle" idx="1"/>
          </p:nvPr>
        </p:nvSpPr>
        <p:spPr/>
        <p:txBody>
          <a:bodyPr/>
          <a:lstStyle/>
          <a:p>
            <a:r>
              <a:rPr lang="ar-SA" dirty="0" smtClean="0">
                <a:solidFill>
                  <a:schemeClr val="tx1"/>
                </a:solidFill>
              </a:rPr>
              <a:t> أسم المقرر: </a:t>
            </a:r>
            <a:r>
              <a:rPr lang="ar-SA" dirty="0" smtClean="0"/>
              <a:t>علم اجتماع السكان </a:t>
            </a:r>
            <a:endParaRPr lang="ar-SA" dirty="0" smtClean="0">
              <a:solidFill>
                <a:schemeClr val="tx1"/>
              </a:solidFill>
            </a:endParaRPr>
          </a:p>
          <a:p>
            <a:r>
              <a:rPr lang="ar-SA" dirty="0" smtClean="0">
                <a:solidFill>
                  <a:schemeClr val="tx1"/>
                </a:solidFill>
              </a:rPr>
              <a:t>د. صابر أحمد عبد الباقي</a:t>
            </a:r>
            <a:endParaRPr lang="ar-SA" dirty="0">
              <a:solidFill>
                <a:schemeClr val="tx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spc="-150" dirty="0" smtClean="0">
                <a:solidFill>
                  <a:srgbClr val="376092"/>
                </a:solidFill>
                <a:latin typeface="ae_AlMateen" pitchFamily="2" charset="-78"/>
                <a:cs typeface="ae_AlMateen" pitchFamily="2" charset="-78"/>
              </a:rPr>
              <a:t>المحاضرة العاشرة</a:t>
            </a:r>
            <a:endParaRPr lang="en-US" spc="-150" dirty="0" smtClean="0">
              <a:solidFill>
                <a:srgbClr val="376092"/>
              </a:solidFill>
              <a:latin typeface="ae_AlMateen" pitchFamily="2" charset="-78"/>
              <a:cs typeface="ae_AlMateen" pitchFamily="2" charset="-78"/>
            </a:endParaRPr>
          </a:p>
        </p:txBody>
      </p:sp>
      <p:sp>
        <p:nvSpPr>
          <p:cNvPr id="3" name="عنوان 1"/>
          <p:cNvSpPr txBox="1">
            <a:spLocks/>
          </p:cNvSpPr>
          <p:nvPr/>
        </p:nvSpPr>
        <p:spPr bwMode="auto">
          <a:xfrm>
            <a:off x="876300" y="3886200"/>
            <a:ext cx="8420100" cy="14700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342900" lvl="0" indent="-342900" algn="ctr" rtl="0" eaLnBrk="0" hangingPunct="0">
              <a:spcBef>
                <a:spcPct val="20000"/>
              </a:spcBef>
            </a:pPr>
            <a:r>
              <a:rPr lang="ar-SA" sz="3600" dirty="0" smtClean="0">
                <a:solidFill>
                  <a:prstClr val="black"/>
                </a:solidFill>
                <a:latin typeface="Calibri"/>
                <a:cs typeface="Arial" charset="0"/>
              </a:rPr>
              <a:t>الخصوبة والبناء الاجتماعي</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التقاط الأساسية:</a:t>
            </a:r>
            <a:endParaRPr lang="en-US" dirty="0">
              <a:solidFill>
                <a:srgbClr val="C00000"/>
              </a:solidFill>
            </a:endParaRPr>
          </a:p>
        </p:txBody>
      </p:sp>
      <p:sp>
        <p:nvSpPr>
          <p:cNvPr id="7171" name="Text Placeholder 5"/>
          <p:cNvSpPr>
            <a:spLocks noGrp="1"/>
          </p:cNvSpPr>
          <p:nvPr>
            <p:ph idx="1"/>
          </p:nvPr>
        </p:nvSpPr>
        <p:spPr>
          <a:xfrm>
            <a:off x="495300" y="1600200"/>
            <a:ext cx="8915400" cy="4343399"/>
          </a:xfrm>
        </p:spPr>
        <p:txBody>
          <a:bodyPr/>
          <a:lstStyle/>
          <a:p>
            <a:r>
              <a:rPr lang="ar-SA" b="1" dirty="0" smtClean="0"/>
              <a:t>- مقدمة.</a:t>
            </a:r>
            <a:endParaRPr lang="en-US" b="1" dirty="0" smtClean="0"/>
          </a:p>
          <a:p>
            <a:r>
              <a:rPr lang="ar-SA" b="1" dirty="0" smtClean="0"/>
              <a:t>- الخصوبة معدلاتها واتجاهاتها.</a:t>
            </a:r>
          </a:p>
          <a:p>
            <a:r>
              <a:rPr lang="ar-SA" b="1" dirty="0" smtClean="0"/>
              <a:t>- الخصوبة والأسرة.</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مقدمة:</a:t>
            </a:r>
            <a:endParaRPr lang="ar-SA" dirty="0"/>
          </a:p>
        </p:txBody>
      </p:sp>
      <p:sp>
        <p:nvSpPr>
          <p:cNvPr id="3" name="عنصر نائب للمحتوى 2"/>
          <p:cNvSpPr>
            <a:spLocks noGrp="1"/>
          </p:cNvSpPr>
          <p:nvPr>
            <p:ph idx="1"/>
          </p:nvPr>
        </p:nvSpPr>
        <p:spPr/>
        <p:txBody>
          <a:bodyPr/>
          <a:lstStyle/>
          <a:p>
            <a:r>
              <a:rPr lang="ar-SA" sz="2800" dirty="0" smtClean="0"/>
              <a:t>يقصد بظواهر تغير السكان ظواهر نمو السكان وحركتهم أو زيادتهم ونقصهم بفعل عوامل المواليد أو الخصوبة والوفيات والهجرة.</a:t>
            </a:r>
          </a:p>
          <a:p>
            <a:r>
              <a:rPr lang="ar-SA" sz="2800" dirty="0" smtClean="0"/>
              <a:t>وتسمى الزيادة أو النقصان التي تنجم عن الفرق بين المواليد والوفيات بالزيادة أو النقصان الطبيعية. بينما قد يفد إلى السكان مهاجرون من الخارج فيؤدي هذا إلى زيادة غير طبيعية بالوفود، أو قد ينزح من السكان مهاجرون إلى الخارج، فيؤدي هذا إلى نقص غير طبيعي بالنزوح في عدد السكان. ويمكن وضع هذه العلاقة في معادلة بسيطة على النحو التالي:</a:t>
            </a:r>
          </a:p>
          <a:p>
            <a:r>
              <a:rPr lang="ar-SA" sz="2400" dirty="0" smtClean="0"/>
              <a:t>الزيادة أو النقصان = (عدد المواليد – عدد الوفيات) – (عدد الوافدين – عدد النازحين)</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وقد تكون الزيادة الطبيعية ذات إشارة سالبة، إذا كان عدد الوفيات أكثر من عدد المواليد، وهذا يسبب نقصا في جملة السكان، وتكون الزيادة غير طبيعية أو صافي الهجرة ذا إشارة سالبة إذا زاد عدد النازحين على عدد الوافدين إلى المجتمع.</a:t>
            </a:r>
          </a:p>
          <a:p>
            <a:r>
              <a:rPr lang="ar-SA" sz="3600" dirty="0" smtClean="0"/>
              <a:t>ويتجه اهتمام دارس السكان نحو تحليل عوامل المواليد أو الخصوبة والوفيات والهجرة باعتبارها عوامل علية في تغير السكان، ويحاول التعرف على معدلاتها واتجاهاتها في المستقبل.</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أولا- الخصوبة: معدلاتها واتجاهاتها:</a:t>
            </a:r>
            <a:endParaRPr lang="ar-SA" dirty="0"/>
          </a:p>
        </p:txBody>
      </p:sp>
      <p:sp>
        <p:nvSpPr>
          <p:cNvPr id="3" name="عنصر نائب للمحتوى 2"/>
          <p:cNvSpPr>
            <a:spLocks noGrp="1"/>
          </p:cNvSpPr>
          <p:nvPr>
            <p:ph idx="1"/>
          </p:nvPr>
        </p:nvSpPr>
        <p:spPr/>
        <p:txBody>
          <a:bodyPr/>
          <a:lstStyle/>
          <a:p>
            <a:r>
              <a:rPr lang="ar-SA" dirty="0" smtClean="0"/>
              <a:t>يفرق دارسو السكان عند تناولهم لموضوع المواليد بين الإنجاب أو النسل أو الخصوبة وبين القدرة البيولوجية على الحمل والولادة أو الخصوبة الحيوية على أساس أن الأولى هي عملية الإنجاب فعلا، ونسبة الإنجاب هي نسبة المواليد الأطفال للنساء في سن الحمل. أما الخصوبة الحيوية سواء تزوجت المرأة أم لم تتزوج أو لأنها تمنع الحمل، أو لأنها تجهض نفسها وهي غير المرأة العقيم.</a:t>
            </a:r>
            <a:endParaRPr lang="ar-SA"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ولمقارنة المواليد في الأقطار المختلفة يحسب معدل المواليد العام وذلك بإيجاد النسبة الألفية للمواليد عامة إلى عدد السكان جميعا في عام ما على النحو التالي:</a:t>
            </a:r>
          </a:p>
          <a:p>
            <a:r>
              <a:rPr lang="ar-SA" dirty="0" smtClean="0"/>
              <a:t>نسبة المواليد العامة = عدد المواليد ÷ عدد السكان × 1000</a:t>
            </a:r>
          </a:p>
          <a:p>
            <a:r>
              <a:rPr lang="ar-SA" dirty="0" smtClean="0"/>
              <a:t>ولما كان عدد المواليد يتوقف على عدد النساء في سن الإنجاب وهو ما بين 15 – 50 سنة، كان لابد من إجراء المقارنة أو إيجاد نسبة الإنجاب التي تسمى عادة بالخصوبة وذلك على النحو التالي:</a:t>
            </a:r>
          </a:p>
          <a:p>
            <a:r>
              <a:rPr lang="ar-SA" dirty="0" smtClean="0"/>
              <a:t>نسبة الخصوبة </a:t>
            </a:r>
            <a:r>
              <a:rPr lang="ar-SA" sz="2800" dirty="0" smtClean="0"/>
              <a:t>= عدد المواليد ÷ عدد النساء في سن الإنجاب × 1000</a:t>
            </a:r>
            <a:endParaRPr lang="ar-SA" sz="28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sz="2800" dirty="0" smtClean="0"/>
              <a:t>ويسمى المعدل السابق  معدل الخصوبة العام. ولكن وجد بناء على الدراسات السكانية أن النساء لا يكن في درجة واحدة من حيث القدرة على الإنجاب في فئات السن المختلفة، حيث تكون المرأة دون العشرين من عمرها أقل إنجابا من المرأة بين العشرين والثلاثين ثم تقل قدرة المرأة على الإنجاب تدريجيا، لذلك كان لابد من إيجاد نسبة أو معدل خصوبة خاص أو نوعي بقسمة عدد الأفراد الذين يولدون لأمهات في فئة عمرية معينة على النحو التالي:</a:t>
            </a:r>
          </a:p>
          <a:p>
            <a:r>
              <a:rPr lang="en-US" sz="2800" dirty="0" smtClean="0"/>
              <a:t> </a:t>
            </a:r>
            <a:r>
              <a:rPr lang="ar-SA" sz="2800" dirty="0" smtClean="0"/>
              <a:t>معدل الخصوبة الخاص = عدد المواليد أحياء في فئة عمرية معينة ÷ عدد النساء في نفس الفئة العمرية × 1000</a:t>
            </a:r>
          </a:p>
          <a:p>
            <a:r>
              <a:rPr lang="ar-SA" sz="2400" dirty="0" smtClean="0"/>
              <a:t>وبناء عليه يمكن حساب معدل خصوبة كلية عن طريق جمع معدلات الخصوبة النوعية في فئات العمر لجميع الإناث، ثم ضرب الناتج في طول الفئة وقسمته على 1000.</a:t>
            </a:r>
            <a:endParaRPr lang="ar-SA" sz="24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وعندما تقوم الديموجرافيا بدراسة ظاهرة الخصوبة أو المواليد بهدف وصف هذه الظاهرة السكانية وتحليلها وبيان العلاقة الكمية بينها وبين غيرها من ظواهر سكانية أخرى، فإنها تستعين بمثل هذه المفهومات والمعدلات في إجراء هذه الدراسة.</a:t>
            </a:r>
          </a:p>
          <a:p>
            <a:r>
              <a:rPr lang="ar-SA" dirty="0" smtClean="0"/>
              <a:t>فمثلا قد نجد هناك دراسة </a:t>
            </a:r>
            <a:r>
              <a:rPr lang="ar-SA" dirty="0" err="1" smtClean="0"/>
              <a:t>ديموجرافية</a:t>
            </a:r>
            <a:r>
              <a:rPr lang="ar-SA" dirty="0" smtClean="0"/>
              <a:t> للسلوك الإنجابي والمواليد والخصوبة في مصر. تقوم هذه الدراسة في أول خطوة لها برصد نسبة المواليد الفعلية بين فئات السن المختلفة في أكثر من سنة أجري عنها تعداد. </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sz="2800" dirty="0" smtClean="0"/>
              <a:t>فهي على ذلك تجري وصفا لهذه الظاهرة بناء على ما توفر من أرقام وحقائق كمية، ثم تتجاوز ذلك بالتوصل إلى تحليل ينتهي بتحديد معدل الخصوبة الكلية في المجتمع.</a:t>
            </a:r>
          </a:p>
          <a:p>
            <a:r>
              <a:rPr lang="ar-SA" sz="2800" dirty="0" smtClean="0"/>
              <a:t>وفي الخطوة التالية تجتهد في مقارنة ما توصلت إليه من نتائج بما كان عليه السلوك الإنجابي أو المواليد في فترات سابقة من الفترات أو السنوات التي أجري فيها التعدادات، حتى يمكن أن تستنتج من هذه المقارنة اتجاه الخصوبة في مصر نحو الزيادة والنقصان.</a:t>
            </a:r>
          </a:p>
          <a:p>
            <a:r>
              <a:rPr lang="ar-SA" sz="2400" dirty="0" smtClean="0"/>
              <a:t>وقد لا تتوقف الديموجرافيا عند هذه الخطوة، وإنما قد تقارن معدل الخصوبة الذي تحدده بمعدل الخصوبة في مجتمعات أخرى أوربية أو عربية أو غيرها. وهكذا يمر التحليل </a:t>
            </a:r>
            <a:r>
              <a:rPr lang="ar-SA" sz="2400" dirty="0" err="1" smtClean="0"/>
              <a:t>الديموجرافي</a:t>
            </a:r>
            <a:r>
              <a:rPr lang="ar-SA" sz="2400" dirty="0" smtClean="0"/>
              <a:t> بعدة خطوات هي: الوصف والتصنيف والمقارنة.</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ثانيا- التحليل الاجتماعي للخصوبة:</a:t>
            </a:r>
            <a:endParaRPr lang="ar-SA" dirty="0"/>
          </a:p>
        </p:txBody>
      </p:sp>
      <p:sp>
        <p:nvSpPr>
          <p:cNvPr id="3" name="عنصر نائب للمحتوى 2"/>
          <p:cNvSpPr>
            <a:spLocks noGrp="1"/>
          </p:cNvSpPr>
          <p:nvPr>
            <p:ph idx="1"/>
          </p:nvPr>
        </p:nvSpPr>
        <p:spPr/>
        <p:txBody>
          <a:bodyPr/>
          <a:lstStyle/>
          <a:p>
            <a:r>
              <a:rPr lang="ar-SA" dirty="0" smtClean="0"/>
              <a:t>أن التحليل </a:t>
            </a:r>
            <a:r>
              <a:rPr lang="ar-SA" dirty="0" err="1" smtClean="0"/>
              <a:t>الديموجرافي</a:t>
            </a:r>
            <a:r>
              <a:rPr lang="ar-SA" dirty="0" smtClean="0"/>
              <a:t> للظواهر السكانية يهتم بتفسير هذه الظواهر السكانية عن طريق ربطها بغيرها من ظواهر اجتماعية ونظم. فإذا كان التحليل </a:t>
            </a:r>
            <a:r>
              <a:rPr lang="ar-SA" dirty="0" err="1" smtClean="0"/>
              <a:t>الديموجرافي</a:t>
            </a:r>
            <a:r>
              <a:rPr lang="ar-SA" dirty="0" smtClean="0"/>
              <a:t> يوضح لنا أن معدل الخصوبة في الريف يزيد عن نظيره في الحضر، فإن ربط هذه الظاهرة وإرجاعها إلى مصدرها في كل من المجتمع الريفي والمجتمع الحضري يثري بلا شك من فهمنا ومعرفتنا لأصول هذه الظاهرة. فإذا كانت الخصوبة في المجتمع الريفي والحضري تصدر عن الأسرة فالأمر يتطلب أن نقف على هذا المصدر من حيث وجوده واستمراره وتغيره إذا أردنا أن نعمق فهمنا للظواهر المدروسة.</a:t>
            </a:r>
            <a:endParaRPr lang="ar-SA"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 </a:t>
            </a:r>
            <a:endParaRPr lang="ar-SA" dirty="0"/>
          </a:p>
        </p:txBody>
      </p:sp>
      <p:sp>
        <p:nvSpPr>
          <p:cNvPr id="3" name="عنصر نائب للمحتوى 2"/>
          <p:cNvSpPr>
            <a:spLocks noGrp="1"/>
          </p:cNvSpPr>
          <p:nvPr>
            <p:ph idx="1"/>
          </p:nvPr>
        </p:nvSpPr>
        <p:spPr/>
        <p:txBody>
          <a:bodyPr/>
          <a:lstStyle/>
          <a:p>
            <a:r>
              <a:rPr lang="ar-SA" dirty="0" smtClean="0"/>
              <a:t>وإذا كانت الأسرة عبارة عن منظمة دائمة نسبيا تتكون من الزوج والزوجة مع الأطفال أو بدونهم، فإن الوظائف الجنسية والأبوية كمبرر أول لهذا النظام تعتبر من مميزاتها في كل الثقافات. ومع ذلك فإن الأسرة لا تقتصر بالضرورة على هؤلاء الأفراد أو تلك الوظائف فقد تكون أكبر من ذلك فتشمل الأجداد والأقارب </a:t>
            </a:r>
            <a:r>
              <a:rPr lang="en-US" dirty="0" smtClean="0"/>
              <a:t> </a:t>
            </a:r>
            <a:r>
              <a:rPr lang="ar-SA" dirty="0" smtClean="0"/>
              <a:t>والأصهار والأحفاد الذين يكونون وحدة تسمى في بعض الأحيان العائلة أو غيرها.</a:t>
            </a:r>
            <a:endParaRPr lang="ar-SA"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الخصوبة والأسرة:</a:t>
            </a:r>
            <a:endParaRPr lang="ar-SA" dirty="0"/>
          </a:p>
        </p:txBody>
      </p:sp>
      <p:sp>
        <p:nvSpPr>
          <p:cNvPr id="3" name="عنصر نائب للمحتوى 2"/>
          <p:cNvSpPr>
            <a:spLocks noGrp="1"/>
          </p:cNvSpPr>
          <p:nvPr>
            <p:ph idx="1"/>
          </p:nvPr>
        </p:nvSpPr>
        <p:spPr/>
        <p:txBody>
          <a:bodyPr/>
          <a:lstStyle/>
          <a:p>
            <a:r>
              <a:rPr lang="ar-SA" dirty="0" smtClean="0"/>
              <a:t>على ضوء ما انتهت إليه تحليلات الأسرة في الريف والحضر من حيث حجمها ونمطها وعناصر بنائها من علاقات وأدوار ومراكز وسلطة ووظائفه وتغيرها...الخ، تبلورت نتائج تميز بين أنماط معينة للأسرة ذات البناء الاجتماعي المتميز والوظائف المتميزة تنتشر أكثر من غيرها في المجتمعات الريفية في مقابل أنماط مغايرة للأسرة تنتشر في المجتمعات الحضرية تمكننا من تفسير السلوك الإنجابي والخصوبة في الريف وزيادة معدلها على نظيره في الحضر على النحو التالي:</a:t>
            </a:r>
            <a:endParaRPr lang="ar-SA"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(أ) تختلف الأسرة كجماعة مكونة من الزوج والزوجة وأولادهما غير المتزوجين الذين يقيمون في سكن واحد عن العائلة كجماعة تقيم في سكن واحد ولكنها تتكون من الزوج والزوجة وأولادهما الذكور والإناث غير المتزوجين والأولاد المتزوجين وأبنائهم وغيرهم من الأقارب كالعم والعمة والابنة الأرمل والذين يقيمون في نفس السكن ويعيشون حياة اجتماعية واقتصادية واحدة تحت إشراف رئيس العائلة من حيث:</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 أن حجم الأسرة يصغر عن حجم العائلة.</a:t>
            </a:r>
          </a:p>
          <a:p>
            <a:r>
              <a:rPr lang="ar-SA" dirty="0" smtClean="0"/>
              <a:t>- أن وجود الأسرة يتردد أيضا في المدينة ووجود العائلة يتردد أكثر في القرية.</a:t>
            </a:r>
          </a:p>
          <a:p>
            <a:r>
              <a:rPr lang="ar-SA" dirty="0" smtClean="0"/>
              <a:t>- أن الأسرة هي الجماعة </a:t>
            </a:r>
            <a:r>
              <a:rPr lang="ar-SA" dirty="0" err="1" smtClean="0"/>
              <a:t>القرابية</a:t>
            </a:r>
            <a:r>
              <a:rPr lang="ar-SA" dirty="0" smtClean="0"/>
              <a:t> الوحيدة في مجتمع المدينة.</a:t>
            </a:r>
          </a:p>
          <a:p>
            <a:r>
              <a:rPr lang="ar-SA" dirty="0" smtClean="0"/>
              <a:t>- أن العائلة </a:t>
            </a:r>
            <a:r>
              <a:rPr lang="ar-SA" smtClean="0"/>
              <a:t>بالنسبة </a:t>
            </a:r>
            <a:r>
              <a:rPr lang="ar-SA" smtClean="0"/>
              <a:t>للقرية (انتماء </a:t>
            </a:r>
            <a:r>
              <a:rPr lang="ar-SA" dirty="0" smtClean="0"/>
              <a:t>عدة عائلات إلى أصل أو جد واحد) تمثل أصغر جماعة </a:t>
            </a:r>
            <a:r>
              <a:rPr lang="ar-SA" dirty="0" err="1" smtClean="0"/>
              <a:t>قرابية</a:t>
            </a:r>
            <a:r>
              <a:rPr lang="ar-SA" dirty="0" smtClean="0"/>
              <a:t> في القرية.</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(ب) ويحقق انتشار العائلة ذات الحجم الكبير والروابط </a:t>
            </a:r>
            <a:r>
              <a:rPr lang="ar-SA" dirty="0" err="1" smtClean="0"/>
              <a:t>القرابية</a:t>
            </a:r>
            <a:r>
              <a:rPr lang="ar-SA" dirty="0" smtClean="0"/>
              <a:t> المتعددة ونمطها الممتد عددا من الوظائف في المجتمع القروي لا تستطيعه الأسرة بالمعنى السابق. فهي تحقق لأبنائها الأمن الاقتصادي والاجتماعي الذي يحتاجونه ولا يجدونه لدى غيرها من النظم، إذ يحتاج العمل الزراعي في الريف باعتباره النشاط الأساسي والمميز للحياة الريفية إلى عدد كبير من الأيدي العاملة. وبما أن الأسرة هي الوحدة الاقتصادية والإنتاجية في هذا المجتمع فإنه كلما كان حجم أعضائها كبيرا كلما زاد دخلها ومكنها ذلك من توفير الأمن الاقتصادي والاجتماعي لأعضائها.</a:t>
            </a:r>
            <a:endParaRPr lang="ar-SA"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(ج) يعلق على الزواج باعتباره الطريق القانوني السليم لإنشاء الأسرة في المجتمع وعلى الأطفال باعتبارهم ثمار هذه الرابطة القانونية أهمية اقتصادية كبيرة في المجتمع الريفي. إذ تشارك الزوجة بكثير من العمليات الإنتاجية داخل المنزل وخارجه وتساعد بذلك زوجها على توفير موارد العيش والحياة لأسرتهما. ويعمل الأطفال في سن مبكرة في الريف خاصة وأن العمل الزراعي يتطلب أيدي عاملة كثيرة ورخيصة وغير مدربة، وبدلا من أن يكون الأطفال عبئا اقتصاديا يصبحون قوة اقتصادية يعاونون والديهما مما يزيد رغبتهما في إنجاب الكثير من الأطفال.</a:t>
            </a:r>
            <a:endParaRPr lang="ar-SA"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(د) يتميز البناء الاجتماعي للأسرة في الريف بأنها أسرة أبوية يحتل فيها الذكور مركزا أعلى ويتمتعون بالسلطة، حيث يعيش الأبناء المتزوجين مع رب الأسرة في نفس السكن في حين تنتقل الفتاة المتزوجة من منزل أسرتها وتنفصل عنهم بمجرد زواجها إلى بيت زوجها، خاصة إذا ما تزوجت من غير الأقارب. ويحمل الشاب الذكر اسم الأسرة ويحقق استمرارها في حين تتبع الفتاة زوجها بعد زواجها. ويحقق الأولاد الذكور نوعا من الضمان الاجتماعي لوالديهم لأنهم يكونون مسئولين عن الكبار في حالة المرض والشيخوخة وعن الإناث وإعالتهم في حالة الترمل وغيرها.</a:t>
            </a:r>
            <a:endParaRPr lang="ar-SA"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(هـ) تتحدد مكانة المرأة في الأسرة الريفية بناء على ما تقوم </a:t>
            </a:r>
            <a:r>
              <a:rPr lang="ar-SA" dirty="0" err="1" smtClean="0"/>
              <a:t>به</a:t>
            </a:r>
            <a:r>
              <a:rPr lang="ar-SA" dirty="0" smtClean="0"/>
              <a:t> من أدوار باعتبارها زوجة وأم وترتبط هذه المكانة بوظيفتها الإنجابية في الأسرة وبعدد الأطفال الذكور الذين تنجبهم في حياتها. فترتفع مكانة الزوجة الخصيبة التي استطاعت أن تنجب عددا كبيرا من الذكور </a:t>
            </a:r>
            <a:r>
              <a:rPr lang="ar-SA" dirty="0" smtClean="0"/>
              <a:t>وتقل </a:t>
            </a:r>
            <a:r>
              <a:rPr lang="ar-SA" dirty="0" smtClean="0"/>
              <a:t>مكانة الزوجة العقيم أو التي لم تنجب في حياتها غير الإناث وينخفض وضعها في الأسرة ويعرضها ذلك للطلاق أو لزواج زوجها من أخرى. وتتسم مكانة المرأة عموما بالتبعية لزوجها فهي تخضع لسلطة الزوج وتقوم بما يسند إليها من أدوار أخرى في نطاق الأسرة.</a:t>
            </a:r>
            <a:endParaRPr lang="ar-SA"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(و) يسهم انتشار نمط الأسرة الممتدة أو العائلة في الريف في التقليل من عبء التنشئة الاجتماعية الذي يتحمله الوالدان، ويجعل مسئولية تربية الأطفال مشاعا بين عدد كبير من البالغين في نطاق هذه الأسرة، ويجعل الأم تقتصر على مسئوليتها الأسرية في الإنجاب ويخلصها من الشعور بالتنافر بين الأدوار أو بالضغوط الاجتماعية التي قد تشعر بها في نطاق الأسرة، ونتيجة لمشاركتها في غير ذلك من نشاطات خارج نطاقها كما هو الحال في المجتمع الحضري.</a:t>
            </a:r>
            <a:endParaRPr lang="ar-SA"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(ز) تتميز الأسرة في الريف بتمسكها بمجموعة من القيم التي توجه حياتها وسلوكها في مختلف جوانب هذه الحياة. إذ كان من نتائج انتشار قيم الزواج المبكر بالنسبة للإناث وقيم العمل في الأرض بالنسبة للذكور أن قل الإقبال بين الريفيين على تعليم البنات وزاد الإقبال على إنجاب الذكور كما كان لانتشار قيم الاعتقاد بالقدر بين الريفيين أثره في الميل بعيدا عن الجهود الواعية لضبط حجم الأسرة ولعدم الأخذ بالأساليب الصحية التي تقلل من فرص المرض أو التعرض للوفاة.</a:t>
            </a:r>
            <a:endParaRPr lang="ar-SA"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2538</TotalTime>
  <Words>1556</Words>
  <Application>Microsoft Office PowerPoint</Application>
  <PresentationFormat>A4 Paper (210x297 mm)‎</PresentationFormat>
  <Paragraphs>45</Paragraphs>
  <Slides>22</Slides>
  <Notes>0</Notes>
  <HiddenSlides>0</HiddenSlides>
  <MMClips>0</MMClips>
  <ScaleCrop>false</ScaleCrop>
  <HeadingPairs>
    <vt:vector size="4" baseType="variant">
      <vt:variant>
        <vt:lpstr>سمة</vt:lpstr>
      </vt:variant>
      <vt:variant>
        <vt:i4>1</vt:i4>
      </vt:variant>
      <vt:variant>
        <vt:lpstr>عناوين الشرائح</vt:lpstr>
      </vt:variant>
      <vt:variant>
        <vt:i4>22</vt:i4>
      </vt:variant>
    </vt:vector>
  </HeadingPairs>
  <TitlesOfParts>
    <vt:vector size="23" baseType="lpstr">
      <vt:lpstr>Office Theme</vt:lpstr>
      <vt:lpstr>الشريحة 1</vt:lpstr>
      <vt:lpstr>المحاضرة العاشرة</vt:lpstr>
      <vt:lpstr>التقاط الأساسية:</vt:lpstr>
      <vt:lpstr>مقدمة:</vt:lpstr>
      <vt:lpstr>الشريحة 5</vt:lpstr>
      <vt:lpstr>أولا- الخصوبة: معدلاتها واتجاهاتها:</vt:lpstr>
      <vt:lpstr>الشريحة 7</vt:lpstr>
      <vt:lpstr>الشريحة 8</vt:lpstr>
      <vt:lpstr>الشريحة 9</vt:lpstr>
      <vt:lpstr>الشريحة 10</vt:lpstr>
      <vt:lpstr>ثانيا- التحليل الاجتماعي للخصوبة:</vt:lpstr>
      <vt:lpstr> </vt:lpstr>
      <vt:lpstr>الخصوبة والأسرة:</vt:lpstr>
      <vt:lpstr>الشريحة 14</vt:lpstr>
      <vt:lpstr>الشريحة 15</vt:lpstr>
      <vt:lpstr>الشريحة 16</vt:lpstr>
      <vt:lpstr>الشريحة 17</vt:lpstr>
      <vt:lpstr>الشريحة 18</vt:lpstr>
      <vt:lpstr>الشريحة 19</vt:lpstr>
      <vt:lpstr>الشريحة 20</vt:lpstr>
      <vt:lpstr>الشريحة 21</vt:lpstr>
      <vt:lpstr>الشريحة 22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Start01</cp:lastModifiedBy>
  <cp:revision>249</cp:revision>
  <dcterms:created xsi:type="dcterms:W3CDTF">2009-10-14T19:14:34Z</dcterms:created>
  <dcterms:modified xsi:type="dcterms:W3CDTF">2011-11-14T13:41:56Z</dcterms:modified>
</cp:coreProperties>
</file>