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00" r:id="rId2"/>
    <p:sldId id="257" r:id="rId3"/>
    <p:sldId id="267" r:id="rId4"/>
    <p:sldId id="314" r:id="rId5"/>
    <p:sldId id="311" r:id="rId6"/>
    <p:sldId id="313" r:id="rId7"/>
    <p:sldId id="310" r:id="rId8"/>
    <p:sldId id="312" r:id="rId9"/>
    <p:sldId id="315" r:id="rId10"/>
    <p:sldId id="317" r:id="rId11"/>
    <p:sldId id="316" r:id="rId12"/>
    <p:sldId id="309" r:id="rId13"/>
    <p:sldId id="306" r:id="rId14"/>
    <p:sldId id="307" r:id="rId15"/>
    <p:sldId id="318" r:id="rId16"/>
    <p:sldId id="308" r:id="rId17"/>
    <p:sldId id="319" r:id="rId18"/>
    <p:sldId id="320" r:id="rId19"/>
    <p:sldId id="321" r:id="rId20"/>
    <p:sldId id="322" r:id="rId21"/>
    <p:sldId id="323" r:id="rId22"/>
    <p:sldId id="324" r:id="rId23"/>
    <p:sldId id="325" r:id="rId24"/>
    <p:sldId id="301"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108" autoAdjust="0"/>
    <p:restoredTop sz="94664" autoAdjust="0"/>
  </p:normalViewPr>
  <p:slideViewPr>
    <p:cSldViewPr>
      <p:cViewPr>
        <p:scale>
          <a:sx n="60" d="100"/>
          <a:sy n="60" d="100"/>
        </p:scale>
        <p:origin x="-1386" y="-37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11/22/2011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TextEdit="1"/>
          </p:cNvSpPr>
          <p:nvPr>
            <p:ph type="sldImg"/>
          </p:nvPr>
        </p:nvSpPr>
        <p:spPr bwMode="auto">
          <a:noFill/>
          <a:ln>
            <a:solidFill>
              <a:srgbClr val="000000"/>
            </a:solidFill>
            <a:miter lim="800000"/>
            <a:headEnd/>
            <a:tailEnd/>
          </a:ln>
        </p:spPr>
      </p:sp>
      <p:sp>
        <p:nvSpPr>
          <p:cNvPr id="26626" name="Rectangle 3"/>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علم اجتماع السكان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الثالثة عشرة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lvl="0" indent="-342900" algn="ctr" rtl="0" eaLnBrk="0" hangingPunct="0">
              <a:spcBef>
                <a:spcPct val="20000"/>
              </a:spcBef>
            </a:pPr>
            <a:r>
              <a:rPr lang="ar-SA" sz="3600" b="1" dirty="0" smtClean="0"/>
              <a:t>الهجرة</a:t>
            </a:r>
            <a:endParaRPr lang="ar-SA" sz="3200" dirty="0" smtClean="0">
              <a:solidFill>
                <a:prstClr val="black"/>
              </a:solidFill>
              <a:latin typeface="Calibri"/>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التقاط الأساسية:</a:t>
            </a:r>
            <a:endParaRPr lang="en-US" dirty="0">
              <a:solidFill>
                <a:srgbClr val="C00000"/>
              </a:solidFill>
            </a:endParaRPr>
          </a:p>
        </p:txBody>
      </p:sp>
      <p:sp>
        <p:nvSpPr>
          <p:cNvPr id="7171" name="Text Placeholder 5"/>
          <p:cNvSpPr>
            <a:spLocks noGrp="1"/>
          </p:cNvSpPr>
          <p:nvPr>
            <p:ph idx="1"/>
          </p:nvPr>
        </p:nvSpPr>
        <p:spPr>
          <a:xfrm>
            <a:off x="495300" y="1600200"/>
            <a:ext cx="8915400" cy="4343399"/>
          </a:xfrm>
        </p:spPr>
        <p:txBody>
          <a:bodyPr/>
          <a:lstStyle/>
          <a:p>
            <a:r>
              <a:rPr lang="ar-SA" sz="2800" b="1" dirty="0" smtClean="0"/>
              <a:t>- تعريف الهجرة.</a:t>
            </a:r>
          </a:p>
          <a:p>
            <a:r>
              <a:rPr lang="ar-SA" sz="2800" b="1" dirty="0" smtClean="0"/>
              <a:t>- تصنيف الهجرة.</a:t>
            </a:r>
          </a:p>
          <a:p>
            <a:r>
              <a:rPr lang="ar-SA" sz="2800" b="1" dirty="0" smtClean="0"/>
              <a:t>- تقدير الهجرة.</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normAutofit fontScale="92500" lnSpcReduction="10000"/>
          </a:bodyPr>
          <a:lstStyle/>
          <a:p>
            <a:r>
              <a:rPr lang="ar-SA" dirty="0" smtClean="0"/>
              <a:t>تمثل الهجرة عاملا له أهميته في تغير السكان. والهجرة كعملية سكانية تزايدت معدلاتها في عالم اليوم على نحو ملحوظ نتيجة لتغير نظام العمل والإنتاج في اغلب مجتمعاته من الزراعة إلى الصناعة. ومن نظام في الإنتاج زراعي يقوم على الاستقرار إلى نظام في الإنتاج يقوم على التصنيع حيث تجذب فرص العمل التي يوفرها أعدادا كبيرة من السكان فتضطرهم إلى التنقل السكاني أينما توجد هذه المنشآت الصناعية.</a:t>
            </a:r>
          </a:p>
          <a:p>
            <a:r>
              <a:rPr lang="ar-SA" dirty="0" smtClean="0"/>
              <a:t>ومن هنا ينظر إلى الهجرة باعتبارها علامة بارزة على التغير الاجتماعي طالما كانت عملية التصنيع تصاحبها حركات سكنية من الريف إلى الحضر ومن مدينة إلى أخرى في نفس البلد ومن مجتمع إلى أخر.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 الهجرة:</a:t>
            </a:r>
            <a:endParaRPr lang="ar-SA" dirty="0"/>
          </a:p>
        </p:txBody>
      </p:sp>
      <p:sp>
        <p:nvSpPr>
          <p:cNvPr id="3" name="عنصر نائب للمحتوى 2"/>
          <p:cNvSpPr>
            <a:spLocks noGrp="1"/>
          </p:cNvSpPr>
          <p:nvPr>
            <p:ph idx="1"/>
          </p:nvPr>
        </p:nvSpPr>
        <p:spPr/>
        <p:txBody>
          <a:bodyPr/>
          <a:lstStyle/>
          <a:p>
            <a:r>
              <a:rPr lang="ar-SA" dirty="0" smtClean="0"/>
              <a:t>تعرف عملية الهجرة بأنها عملية انتقال أو تحول أو تغير فيزيقي لفرد أو جماعة من منطقة اعتادوا الإقامة فيها إلى منطقة أخرى ، أو من منطقة إلى أخرى داخل حدود بلد واحد، أو من منطقة إلى أخرى خارج حدود هذا البلد. وقد تتم هذه العملية بإرادة الفرد أو الجماعة أو بغير إرادتهم وإنما باضطرارهم إلى ذلك قسرا أو لهدف خططه المجتمع. وقد تكون عملية الانتقال والتحول في في المكان المعتاد للإقامة من منطقة إلى أخرى على نحو دائم أو مؤقت.</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مفهوم الهجرة والمفهومات المرتبطة به:</a:t>
            </a:r>
            <a:endParaRPr lang="en-US" b="1" dirty="0" smtClean="0"/>
          </a:p>
          <a:p>
            <a:pPr lvl="0" rtl="1"/>
            <a:r>
              <a:rPr lang="ar-SA" dirty="0" smtClean="0"/>
              <a:t>    وبناء على هذا التحديد لمفهوم الهجرة ينبغي لنا أن نرسم الحدود الفاصلة بين هذا المفهوم وبين غيره من مفهومات أخرى مشابهة </a:t>
            </a:r>
            <a:endParaRPr lang="en-US" dirty="0" smtClean="0"/>
          </a:p>
          <a:p>
            <a:pPr lvl="0" rtl="1"/>
            <a:r>
              <a:rPr lang="ar-SA" dirty="0" smtClean="0"/>
              <a:t>    فالمهاجرين يختلفون عن </a:t>
            </a:r>
            <a:r>
              <a:rPr lang="ar-SA" b="1" dirty="0" smtClean="0"/>
              <a:t>المتنقلين</a:t>
            </a:r>
            <a:r>
              <a:rPr lang="ar-SA" dirty="0" smtClean="0"/>
              <a:t> لأن نقل مكان الإقامة في حالة الهجرة يترتب عليه بالضرورة نقل حياة الإنسان المهاجر برمتها أما الذي ينتقل بين مسكن وآخر قد يظل يمارس حياته كلها في مكان السكن الأول.</a:t>
            </a:r>
            <a:endParaRPr lang="en-US"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a:r>
              <a:rPr lang="ar-SA" dirty="0" smtClean="0"/>
              <a:t>كما أن هناك فارقا واضحا بين </a:t>
            </a:r>
            <a:r>
              <a:rPr lang="ar-SA" b="1" dirty="0" smtClean="0"/>
              <a:t>التنقل</a:t>
            </a:r>
            <a:r>
              <a:rPr lang="ar-SA" dirty="0" smtClean="0"/>
              <a:t> </a:t>
            </a:r>
            <a:r>
              <a:rPr lang="ar-SA" b="1" dirty="0" smtClean="0"/>
              <a:t>الاجتماعي</a:t>
            </a:r>
            <a:r>
              <a:rPr lang="ar-SA" dirty="0" smtClean="0"/>
              <a:t> والهجرة ذلك أن التنقل الاجتماعي يعتبر من قبيل تغيير المركز الاجتماعي والاقتصادي وربما يتم هذا التغيير داخل منطقة واحدة في المجتمع دون حاجة إلى الانتقال. كما أن الهجرة باعتبارها عملية تغيير فيزيقي في مكان الإقامة المعتاد وبالتالي تغير جذري في حياة المهاجر فهي تنطوي بين طياتها على عملية تنقل اجتماعي، ذلك لأن المهاجر قد يحقق أثناء إقامته في منطقة المهجر مستوى من الحياة الاجتماعية ويصل إلى بعض المراكز ويتمتع بمكانة اجتماعية اقتصادية لم تكن له في المنطقة التي انتقل منها وهجرها.</a:t>
            </a:r>
            <a:endParaRPr lang="en-US"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تصنيف الهجرة:</a:t>
            </a:r>
            <a:endParaRPr lang="ar-SA" dirty="0"/>
          </a:p>
        </p:txBody>
      </p:sp>
      <p:sp>
        <p:nvSpPr>
          <p:cNvPr id="3" name="عنصر نائب للمحتوى 2"/>
          <p:cNvSpPr>
            <a:spLocks noGrp="1"/>
          </p:cNvSpPr>
          <p:nvPr>
            <p:ph idx="1"/>
          </p:nvPr>
        </p:nvSpPr>
        <p:spPr/>
        <p:txBody>
          <a:bodyPr/>
          <a:lstStyle/>
          <a:p>
            <a:r>
              <a:rPr lang="ar-SA" dirty="0" smtClean="0"/>
              <a:t>	يوجد أنواع متباينة للهجرة، ويمكن تصنيف هذه الأنواع كالتالي :</a:t>
            </a:r>
          </a:p>
          <a:p>
            <a:r>
              <a:rPr lang="ar-SA" dirty="0" smtClean="0"/>
              <a:t>1- على أساس المكان الذي يتم الانتقال إليه.</a:t>
            </a:r>
          </a:p>
          <a:p>
            <a:r>
              <a:rPr lang="ar-SA" dirty="0" smtClean="0"/>
              <a:t>2- على أساس إرادة القائم بها.</a:t>
            </a:r>
          </a:p>
          <a:p>
            <a:r>
              <a:rPr lang="ar-SA" dirty="0" smtClean="0"/>
              <a:t>3- على أساس الزمن الذي تستغرقه هذه العملية.</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en-US" b="1" dirty="0" smtClean="0"/>
              <a:t>:</a:t>
            </a:r>
            <a:r>
              <a:rPr lang="ar-SA" b="1" dirty="0" smtClean="0"/>
              <a:t>1- على أساس المكان</a:t>
            </a:r>
          </a:p>
          <a:p>
            <a:r>
              <a:rPr lang="ar-SA" dirty="0" smtClean="0"/>
              <a:t>( المكان الذي ينتقل إليه الفرد ) وهنا تنقسم الهجرة إلى نوعين هما : </a:t>
            </a:r>
          </a:p>
          <a:p>
            <a:r>
              <a:rPr lang="ar-SA" b="1" dirty="0" smtClean="0"/>
              <a:t>1- الهجرة الداخلية: </a:t>
            </a:r>
          </a:p>
          <a:p>
            <a:r>
              <a:rPr lang="ar-SA" dirty="0" smtClean="0"/>
              <a:t>وهي تشير إلى عملية انتقال الأفراد والجماعات من منطقة إلى أخرى داخل المجتمع أو إلى منطقة أخرى في نفس هذا المجتمع. وتتميز الهجرة الداخلية بأنها تأخذ تيارات واتجاهات عكسية، بمعنى أن مناطق طرد السكان تجذب في نفس الوقت مهاجرين إليها، كما أن مناطق الجذب السكاني تطرد السكان إلى خارجها.</a:t>
            </a:r>
          </a:p>
          <a:p>
            <a:r>
              <a:rPr lang="ar-SA" dirty="0" smtClean="0"/>
              <a:t> </a:t>
            </a:r>
          </a:p>
          <a:p>
            <a:endParaRPr lang="ar-SA" dirty="0" smtClean="0"/>
          </a:p>
          <a:p>
            <a:endParaRPr lang="ar-SA" dirty="0" smtClean="0"/>
          </a:p>
          <a:p>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وهذا النوع الأكثر انتشاراً وذلك للعوامل التالية:</a:t>
            </a:r>
          </a:p>
          <a:p>
            <a:r>
              <a:rPr lang="ar-SA" dirty="0" smtClean="0"/>
              <a:t>	- قلة التكاليف</a:t>
            </a:r>
          </a:p>
          <a:p>
            <a:r>
              <a:rPr lang="ar-SA" dirty="0" smtClean="0"/>
              <a:t>- عدم وجود مشكلة اللغة</a:t>
            </a:r>
          </a:p>
          <a:p>
            <a:r>
              <a:rPr lang="ar-SA" dirty="0" smtClean="0"/>
              <a:t>	- الاستعداد النفسي لها</a:t>
            </a:r>
          </a:p>
          <a:p>
            <a:r>
              <a:rPr lang="ar-SA" dirty="0" smtClean="0"/>
              <a:t>- عدم وجود مشكلة التأشيرة</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وتنقسم الهجرة الداخلية إلى نوعين:</a:t>
            </a:r>
          </a:p>
          <a:p>
            <a:r>
              <a:rPr lang="ar-SA" dirty="0" smtClean="0"/>
              <a:t>1- هجرة من إقليم إلى آخر أو من ولاية إلى أخرى داخل الدولة الواحدة وبين منطقتين يحملان نفس الصفات الثقافية والحضرية. </a:t>
            </a:r>
          </a:p>
          <a:p>
            <a:r>
              <a:rPr lang="ar-SA" dirty="0" smtClean="0"/>
              <a:t>2- هجرة من الريف إلى الحضر، وهي من أشهر أنواع الهجرات وأوضحها. وتزداد هذه الظاهرة داخل المجتمعات كلما زادت المدن من خصائصها كمراكز جذب وكلما اتسع نطاق مراكز الصناعة الجديدة في الوقت الذي يزداد فيه سكان الريف عن حاجة العمل الزراعي الحقيقي.  </a:t>
            </a:r>
          </a:p>
          <a:p>
            <a:endParaRPr lang="ar-SA"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spcBef>
                <a:spcPts val="0"/>
              </a:spcBef>
              <a:spcAft>
                <a:spcPts val="0"/>
              </a:spcAft>
            </a:pPr>
            <a:r>
              <a:rPr lang="ar-SA" b="1" dirty="0" smtClean="0"/>
              <a:t>2- الهجرة الخارجية:</a:t>
            </a:r>
          </a:p>
          <a:p>
            <a:pPr rtl="1">
              <a:spcBef>
                <a:spcPts val="0"/>
              </a:spcBef>
              <a:spcAft>
                <a:spcPts val="0"/>
              </a:spcAft>
            </a:pPr>
            <a:r>
              <a:rPr lang="ar-SA" dirty="0" smtClean="0"/>
              <a:t>   وهي تشير إلى انتقال عدد من أفراد المجتمع إلى مجتمع آخر طلبا للعمل أو فراراً من اضطهاد أو تطلعاً لفرص أحسن في الحياة.</a:t>
            </a:r>
          </a:p>
          <a:p>
            <a:pPr rtl="1">
              <a:spcBef>
                <a:spcPts val="0"/>
              </a:spcBef>
              <a:spcAft>
                <a:spcPts val="0"/>
              </a:spcAft>
            </a:pPr>
            <a:r>
              <a:rPr lang="ar-SA" dirty="0" smtClean="0"/>
              <a:t>   وتنحصر الهجرات الخارجية أو الدولية الرئيسية التي شهدها العالم في العصر الحديث فيما يلي:</a:t>
            </a:r>
          </a:p>
          <a:p>
            <a:pPr rtl="1">
              <a:spcBef>
                <a:spcPts val="0"/>
              </a:spcBef>
              <a:spcAft>
                <a:spcPts val="0"/>
              </a:spcAft>
            </a:pPr>
            <a:r>
              <a:rPr lang="ar-SA" dirty="0" smtClean="0"/>
              <a:t>-	الهجرة الأوربية الدولية فيما وراء البحار إلى أمريكا.</a:t>
            </a:r>
          </a:p>
          <a:p>
            <a:pPr rtl="1">
              <a:spcBef>
                <a:spcPts val="0"/>
              </a:spcBef>
              <a:spcAft>
                <a:spcPts val="0"/>
              </a:spcAft>
            </a:pPr>
            <a:r>
              <a:rPr lang="ar-SA" dirty="0" smtClean="0"/>
              <a:t>-	الهجرات الدولية داخل أوروبا.</a:t>
            </a:r>
          </a:p>
          <a:p>
            <a:pPr rtl="1">
              <a:spcBef>
                <a:spcPts val="0"/>
              </a:spcBef>
              <a:spcAft>
                <a:spcPts val="0"/>
              </a:spcAft>
            </a:pPr>
            <a:r>
              <a:rPr lang="ar-SA" dirty="0" smtClean="0"/>
              <a:t>-	الهجرات الأفريقية.</a:t>
            </a:r>
          </a:p>
          <a:p>
            <a:pPr rtl="1">
              <a:spcBef>
                <a:spcPts val="0"/>
              </a:spcBef>
              <a:spcAft>
                <a:spcPts val="0"/>
              </a:spcAft>
            </a:pPr>
            <a:r>
              <a:rPr lang="ar-SA" dirty="0" smtClean="0"/>
              <a:t>-	الهجرات الأسيوية.</a:t>
            </a:r>
          </a:p>
          <a:p>
            <a:pPr rtl="1">
              <a:spcBef>
                <a:spcPts val="0"/>
              </a:spcBef>
              <a:spcAft>
                <a:spcPts val="0"/>
              </a:spcAft>
            </a:pP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p:cNvSpPr>
          <p:nvPr>
            <p:ph type="title" idx="4294967295"/>
          </p:nvPr>
        </p:nvSpPr>
        <p:spPr>
          <a:xfrm>
            <a:off x="495300" y="609600"/>
            <a:ext cx="8915400" cy="304800"/>
          </a:xfrm>
        </p:spPr>
        <p:txBody>
          <a:bodyPr/>
          <a:lstStyle/>
          <a:p>
            <a:endParaRPr lang="ar-SA" sz="1400" smtClean="0"/>
          </a:p>
        </p:txBody>
      </p:sp>
      <p:sp>
        <p:nvSpPr>
          <p:cNvPr id="25602" name="Rectangle 3"/>
          <p:cNvSpPr>
            <a:spLocks noGrp="1"/>
          </p:cNvSpPr>
          <p:nvPr>
            <p:ph type="body" idx="4294967295"/>
          </p:nvPr>
        </p:nvSpPr>
        <p:spPr/>
        <p:txBody>
          <a:bodyPr/>
          <a:lstStyle/>
          <a:p>
            <a:pPr rtl="1">
              <a:buNone/>
            </a:pPr>
            <a:r>
              <a:rPr lang="ar-SA" dirty="0" smtClean="0"/>
              <a:t>وقد مرت تيارات الهجرة إلى أمريكا بفترات ثلاث:</a:t>
            </a:r>
          </a:p>
          <a:p>
            <a:pPr rtl="1">
              <a:buNone/>
            </a:pPr>
            <a:r>
              <a:rPr lang="ar-SA" dirty="0" smtClean="0"/>
              <a:t>-	كانت الفترة الأولى من الايرلنديين بسبب مجاعة البطاطس والألمان الذين تركوا بلادهم غالبا بحثا عن اللجوء السياسي.</a:t>
            </a:r>
          </a:p>
          <a:p>
            <a:pPr rtl="1">
              <a:buNone/>
            </a:pPr>
            <a:r>
              <a:rPr lang="ar-SA" dirty="0" smtClean="0"/>
              <a:t>-	والفترة الثانية من الايطاليين وسكان شرق أوروبا.</a:t>
            </a:r>
          </a:p>
          <a:p>
            <a:pPr rtl="1">
              <a:buNone/>
            </a:pPr>
            <a:r>
              <a:rPr lang="ar-SA" dirty="0" smtClean="0"/>
              <a:t>-	والفترة الثالثة كانت خلال الحرب العالمية الثانية والتي تزايد على إثرها معدل المهاجرين إليها من مختلف أنحاء العالم. </a:t>
            </a:r>
          </a:p>
          <a:p>
            <a:pPr rtl="1">
              <a:buNone/>
            </a:pPr>
            <a:r>
              <a:rPr lang="ar-SA" dirty="0" smtClean="0"/>
              <a:t>أما الهجرة الأفريقية فكانت جبرية في معظمها.</a:t>
            </a:r>
          </a:p>
          <a:p>
            <a:pPr rtl="1">
              <a:buNone/>
            </a:pPr>
            <a:endParaRPr lang="ar-SA" dirty="0" smtClean="0"/>
          </a:p>
          <a:p>
            <a:pPr rtl="1">
              <a:buNone/>
            </a:pPr>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2- تصنيف الهجرة على أساس الإرادة:</a:t>
            </a:r>
          </a:p>
          <a:p>
            <a:pPr rtl="1"/>
            <a:r>
              <a:rPr lang="ar-SA" dirty="0" smtClean="0"/>
              <a:t>(والمقصود إرادة القائم بالهجرة) وهى تنقسم إلى نوعين:</a:t>
            </a:r>
          </a:p>
          <a:p>
            <a:pPr rtl="1"/>
            <a:r>
              <a:rPr lang="ar-SA" b="1" dirty="0" smtClean="0"/>
              <a:t>1- الهجرة الإرادية:</a:t>
            </a:r>
          </a:p>
          <a:p>
            <a:pPr rtl="1"/>
            <a:r>
              <a:rPr lang="ar-SA" dirty="0" smtClean="0"/>
              <a:t>   وتشمل كل أنواع الهجرة الداخلية أو الخارجية التي يقوم بها الأفراد أو الجماعات بإرادتهم في التنقل من مكان أو منطقة أو بلد إلى آخر وتغيير مكان إقامتهم المعتاد دون ضغط أو إجبار رسمي.</a:t>
            </a:r>
          </a:p>
          <a:p>
            <a:pPr rtl="1"/>
            <a:endParaRPr lang="ar-SA" dirty="0" smtClean="0"/>
          </a:p>
          <a:p>
            <a:pPr rtl="1"/>
            <a:endParaRPr lang="ar-SA" dirty="0"/>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6AA0E32C-ECDE-403A-A4E3-35BE0F391E7B}" type="slidenum">
              <a:rPr lang="ar-SA" smtClean="0"/>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2 – الهجرة الجبرية أو القسرية:</a:t>
            </a:r>
          </a:p>
          <a:p>
            <a:r>
              <a:rPr lang="ar-SA" dirty="0" smtClean="0"/>
              <a:t>ونعني بها نقل أفراد أو جماعات من أماكن إقامتهم الأصلية إلى أماكن أخرى، أو بعبارة أخرى إجبار السلطات لبعض الأفراد والجماعات على النزوح من منطقة معينة أو إخلائها بطريقة إجبارية أو قسرية خشية حدوث كوارث طبيعية أو حروب أو فيضانات. ولذلك قد يدخل في هذا النوع كل ما يشير إليه مفهوم التهجير مثل عمليات الهجرة إلى مديرية التحرير ومنطقة أبيس والنوبة الجديدة في مصر.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3- على أساس الزمن:</a:t>
            </a:r>
          </a:p>
          <a:p>
            <a:r>
              <a:rPr lang="ar-SA" dirty="0" smtClean="0"/>
              <a:t>والمقصود بها الزمن الذي تستغرقه الهجرة وهي تنقسم إلى نوعين :</a:t>
            </a:r>
          </a:p>
          <a:p>
            <a:r>
              <a:rPr lang="ar-SA" b="1" dirty="0" smtClean="0"/>
              <a:t>الهجرة الدائمة:</a:t>
            </a:r>
          </a:p>
          <a:p>
            <a:r>
              <a:rPr lang="ar-SA" dirty="0" smtClean="0"/>
              <a:t>تمثل الهجرة الدائمة عملية انتقال من منطقة الإقامة المعتاد إلى منطقة أخرى وما يصاحبه من تغير كامل لكل ظروف حياة المهاجرين المقيمين الذين يتركون محل إقامتهم الأصلي نهائيا ولا يعودون إليه مرة أخرى.</a:t>
            </a:r>
          </a:p>
          <a:p>
            <a:endParaRPr lang="ar-SA" dirty="0" smtClean="0"/>
          </a:p>
          <a:p>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الهجرة المؤقتة: </a:t>
            </a:r>
          </a:p>
          <a:p>
            <a:r>
              <a:rPr lang="ar-SA" dirty="0" smtClean="0"/>
              <a:t>وهي تمثل الهجرة التي ينتقل فيها الأفراد أو الجماعات من منطقة إلى أخرى انتقالا مؤقتا، ومن أمثلتها الهجرة بسبب العمل خارج أو داخل البلد لفترة مؤقتة، مثل هجرة العمالة الفنية وغيرهم إلى بعض البلاد التي يتوافر فيها فرص العمل ومستويات الأجور المرتفعة. ويطلق على هذا النوع من المهاجرين اسم المهاجرين العائدين والذين يترددون بين حين وآخر على موطنهم الأصلي نظرا لارتباطهم به لأسباب اجتماعية واقتصادية.</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تقدير الهجرة:</a:t>
            </a:r>
            <a:endParaRPr lang="ar-SA" dirty="0"/>
          </a:p>
        </p:txBody>
      </p:sp>
      <p:sp>
        <p:nvSpPr>
          <p:cNvPr id="3" name="عنصر نائب للمحتوى 2"/>
          <p:cNvSpPr>
            <a:spLocks noGrp="1"/>
          </p:cNvSpPr>
          <p:nvPr>
            <p:ph idx="1"/>
          </p:nvPr>
        </p:nvSpPr>
        <p:spPr/>
        <p:txBody>
          <a:bodyPr>
            <a:normAutofit/>
          </a:bodyPr>
          <a:lstStyle/>
          <a:p>
            <a:pPr algn="just" rtl="1"/>
            <a:r>
              <a:rPr lang="ar-SA" dirty="0" smtClean="0"/>
              <a:t>   تكشف عملية تقدير الهجرة أو قياسها عن كثير من الصعوبات التي يندر أن تصادفنا ونحن نجري تقديرا أو قياسا للخصوبة أو الوفيات. وهناك بعض الاعتبارات التي ينبغي أن تراعى ومنها:</a:t>
            </a:r>
          </a:p>
          <a:p>
            <a:pPr algn="just" rtl="1"/>
            <a:r>
              <a:rPr lang="ar-SA" dirty="0" smtClean="0"/>
              <a:t> - ضرورة وضع تحديد واضح لمفهوم المكان المعتاد للإقامة حيث أن الهجرة تغيير للمكان، ذلك لأن الأفراد أو الجماعات قد يكون لهم أكثر من مكان واحد معتاد للإقامة وهذا ينطبق مثلا على الطلبة والعسكريين ونزلاء السجون.</a:t>
            </a:r>
          </a:p>
          <a:p>
            <a:pPr algn="just" rtl="1"/>
            <a:endParaRPr lang="ar-SA" dirty="0" smtClean="0"/>
          </a:p>
          <a:p>
            <a:pPr algn="just" rtl="1"/>
            <a:endParaRPr lang="ar-SA" dirty="0"/>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6AA0E32C-ECDE-403A-A4E3-35BE0F391E7B}" type="slidenum">
              <a:rPr lang="ar-SA" smtClean="0"/>
              <a:pPr>
                <a:defRPr/>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تحديد واعٍ لمفهوم الموطن الأصلي ومفهوم مكان المعيشة أو المصير والتفرقة بين المفهومين.</a:t>
            </a:r>
          </a:p>
          <a:p>
            <a:r>
              <a:rPr lang="ar-SA" dirty="0" smtClean="0"/>
              <a:t>- ضرورة تحديد الفترة الزمنية التي تقدر خلالها الهجرة على أن تكون هذه الفترة محددة زمنيا بحوالي سنة واحدة، وألا تزيد عن ذلك أو تطول لأن الأفراد والجماعات قد يقومون بعدد من التغيرات في الإقامة كل سنة أو أكثر خلال هذه الفترة ولذلك فإن إجراء تقدير للهجرة خلال فترة تزيد على السنة لا يوصلنا إلى حقيقة هذه التغيرات وبالتالي لا يساعدنا على إجراء التقدير الدقيق والصادق لحقيقة الهجرة.</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r>
              <a:rPr lang="ar-SA" dirty="0" smtClean="0"/>
              <a:t>ويحسب معدل الهجرة الخام عن طريق حصر عدد الأفراد في أحد المناطق والذين ينتقلون بين عدد متباين من المناطق الفرعية. ويحسب معدل الهجرة الخام إلى منطقة فرعية داخل المجتمع الأكبر عن طريق قسمة عدد المهاجرين خلال السنة إلى هذه المنطقة الفرعية على عدد السكان في منتصف العام بالنسبة لهذه المنطقة نفسها.</a:t>
            </a:r>
          </a:p>
          <a:p>
            <a:r>
              <a:rPr lang="ar-SA" dirty="0" smtClean="0"/>
              <a:t>ويحسب معدل الهجرة من الموطن الأصلي إلى الخارج خلال فترة عام عن طريق قسمة عدد المهاجرين للخارج من هذا الموطن على عدد السكان في نفس الوقت في منتصف العام.</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ويحسب معدل الهجرة إلى مكان المعيشة أو المصير عن طريق قسمة عدد المهاجرين إلى الداخل على عدد السكان في هذا المكان في منتصف العام.</a:t>
            </a:r>
          </a:p>
          <a:p>
            <a:r>
              <a:rPr lang="ar-SA" dirty="0" smtClean="0"/>
              <a:t>ويمكن أيضا حساب معدل الهجرة الصافي من خلال حساب الفارق بين معدل الهجرة من الموطن الأصلي ومعدل الهجرة إلى موطن المعيشة وقسمة العدد الناتج على عدد السكان في منتصف العام.</a:t>
            </a:r>
          </a:p>
          <a:p>
            <a:r>
              <a:rPr lang="ar-SA" dirty="0" smtClean="0"/>
              <a:t>وبالإمكان أيضا حساب معدلات الهجرة من حيث النوع والعمر وهكذا.</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lnSpcReduction="10000"/>
          </a:bodyPr>
          <a:lstStyle/>
          <a:p>
            <a:pPr rtl="1"/>
            <a:r>
              <a:rPr lang="ar-SA" b="1" dirty="0" smtClean="0"/>
              <a:t>مصادر بيانات الهجرة:</a:t>
            </a:r>
          </a:p>
          <a:p>
            <a:pPr rtl="1"/>
            <a:r>
              <a:rPr lang="ar-SA" dirty="0" smtClean="0"/>
              <a:t>    تتعدد المصادر التي يستعان بها في الحصول على البيانات الخاصة بتقدير الهجرة بين التعداد والتسجيلات والبيانات الجاهزة والمسوح أو الاستقصاءات. إذ تنطوي التعدادات مثلا على بيانات تدل على الموطن الأصلي وعلى موطن المعيشة وعلى التنقل من منطقة إلى أخرى. كما تفيد البيانات التي توفرها نظم التسجيل الإجباري لكل تنقل من منطقة لأخرى داخل المجتمع من خلال مكاتب السجل المدني مثلا، ولكل تنقل من مجتمع إلى آخر من خلال مكاتب الجوازات والجنسية وغيرها.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t>حجم الهجرة وخصائص المهاجرين </a:t>
            </a:r>
            <a:r>
              <a:rPr lang="ar-SA" b="1" dirty="0" smtClean="0"/>
              <a:t>:</a:t>
            </a:r>
          </a:p>
          <a:p>
            <a:pPr rtl="1"/>
            <a:r>
              <a:rPr lang="ar-SA" dirty="0" smtClean="0"/>
              <a:t>- </a:t>
            </a:r>
            <a:r>
              <a:rPr lang="ar-SA" dirty="0" smtClean="0"/>
              <a:t>يساعد حصر عدد المهاجرين سنوياً في التعرف على حجم الهجرة </a:t>
            </a:r>
            <a:r>
              <a:rPr lang="ar-SA" dirty="0" smtClean="0"/>
              <a:t>وتفيد مقارنة </a:t>
            </a:r>
            <a:r>
              <a:rPr lang="ar-SA" dirty="0" smtClean="0"/>
              <a:t>هذا الحجم بحجم الهجرة في </a:t>
            </a:r>
            <a:r>
              <a:rPr lang="ar-SA" dirty="0" smtClean="0"/>
              <a:t>سنوات أخرى في التعرف على الزيادة أو النقص أو في تعقب اتجاه التغير في حجم الهجرة.</a:t>
            </a:r>
            <a:endParaRPr lang="ar-SA" dirty="0" smtClean="0"/>
          </a:p>
          <a:p>
            <a:pPr rtl="1"/>
            <a:r>
              <a:rPr lang="ar-SA" smtClean="0"/>
              <a:t>- ومن </a:t>
            </a:r>
            <a:r>
              <a:rPr lang="ar-SA" dirty="0" smtClean="0"/>
              <a:t>المتوقع أن يكون للمهاجرين بعض الخصائص النوعية والعمرية والتعليمية والمهنية والطبيعية</a:t>
            </a:r>
            <a:r>
              <a:rPr lang="ar-SA" dirty="0" smtClean="0"/>
              <a:t> </a:t>
            </a:r>
            <a:r>
              <a:rPr lang="ar-SA" dirty="0" smtClean="0"/>
              <a:t>وغيرها تلك التي تميزهم من </a:t>
            </a:r>
            <a:r>
              <a:rPr lang="ar-SA" smtClean="0"/>
              <a:t>غير المهاجرين.</a:t>
            </a:r>
            <a:endParaRPr lang="ar-SA"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2474</TotalTime>
  <Words>1306</Words>
  <Application>Microsoft Office PowerPoint</Application>
  <PresentationFormat>A4 Paper (210x297 mm)‎</PresentationFormat>
  <Paragraphs>77</Paragraphs>
  <Slides>24</Slides>
  <Notes>1</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Office Theme</vt:lpstr>
      <vt:lpstr>الشريحة 1</vt:lpstr>
      <vt:lpstr>المحاضرة الثالثة عشرة</vt:lpstr>
      <vt:lpstr>التقاط الأساسية:</vt:lpstr>
      <vt:lpstr>مقدمة:</vt:lpstr>
      <vt:lpstr>تعريف الهجرة:</vt:lpstr>
      <vt:lpstr>الشريحة 6</vt:lpstr>
      <vt:lpstr>الشريحة 7</vt:lpstr>
      <vt:lpstr>تصنيف الهجرة:</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تقدير الهجرة:</vt:lpstr>
      <vt:lpstr>الشريحة 19</vt:lpstr>
      <vt:lpstr>الشريحة 20</vt:lpstr>
      <vt:lpstr>الشريحة 21</vt:lpstr>
      <vt:lpstr>الشريحة 22</vt:lpstr>
      <vt:lpstr>الشريحة 23</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saber</cp:lastModifiedBy>
  <cp:revision>252</cp:revision>
  <dcterms:created xsi:type="dcterms:W3CDTF">2009-10-14T19:14:34Z</dcterms:created>
  <dcterms:modified xsi:type="dcterms:W3CDTF">2011-11-22T07:21:37Z</dcterms:modified>
</cp:coreProperties>
</file>