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303" r:id="rId2"/>
    <p:sldId id="304" r:id="rId3"/>
    <p:sldId id="292" r:id="rId4"/>
    <p:sldId id="293" r:id="rId5"/>
    <p:sldId id="294" r:id="rId6"/>
    <p:sldId id="295" r:id="rId7"/>
    <p:sldId id="305" r:id="rId8"/>
    <p:sldId id="296" r:id="rId9"/>
    <p:sldId id="300" r:id="rId10"/>
    <p:sldId id="301"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12/7/2010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t>المحاضرة الحادية عشرة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295400"/>
          </a:xfrm>
        </p:spPr>
        <p:txBody>
          <a:bodyPr/>
          <a:lstStyle/>
          <a:p>
            <a:pPr eaLnBrk="1" hangingPunct="1"/>
            <a:r>
              <a:rPr lang="ar-SA" sz="6000" b="1" dirty="0" smtClean="0">
                <a:solidFill>
                  <a:schemeClr val="tx1"/>
                </a:solidFill>
              </a:rPr>
              <a:t>التعاون المهني</a:t>
            </a:r>
            <a:endParaRPr lang="en-US" sz="6000" b="1" dirty="0" smtClean="0">
              <a:solidFill>
                <a:schemeClr val="tx1"/>
              </a:solidFill>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خلق التعاون المهني</a:t>
            </a:r>
            <a:endParaRPr lang="ar-SA" dirty="0"/>
          </a:p>
        </p:txBody>
      </p:sp>
      <p:sp>
        <p:nvSpPr>
          <p:cNvPr id="3" name="عنصر نائب للمحتوى 2"/>
          <p:cNvSpPr>
            <a:spLocks noGrp="1"/>
          </p:cNvSpPr>
          <p:nvPr>
            <p:ph idx="1"/>
          </p:nvPr>
        </p:nvSpPr>
        <p:spPr>
          <a:xfrm>
            <a:off x="495300" y="1447800"/>
            <a:ext cx="8915400" cy="4678363"/>
          </a:xfrm>
        </p:spPr>
        <p:txBody>
          <a:bodyPr/>
          <a:lstStyle/>
          <a:p>
            <a:pPr rtl="1"/>
            <a:r>
              <a:rPr lang="ar-SA" sz="2400" b="1" dirty="0" smtClean="0"/>
              <a:t>تعريف التعاون المهني:</a:t>
            </a:r>
            <a:endParaRPr lang="en-US" sz="2400" b="1" dirty="0" smtClean="0"/>
          </a:p>
          <a:p>
            <a:pPr rtl="1"/>
            <a:r>
              <a:rPr lang="ar-SA" sz="2400" b="1" dirty="0" smtClean="0"/>
              <a:t>التعاون لغة هو المساعدة, من عاونه وأعانه إذا ساعده. والمعاون هو المساعد. والمعاونة هي: المساعدة.</a:t>
            </a:r>
            <a:endParaRPr lang="en-US" sz="2400" b="1" dirty="0" smtClean="0"/>
          </a:p>
          <a:p>
            <a:pPr rtl="1"/>
            <a:r>
              <a:rPr lang="ar-SA" sz="2400" b="1" dirty="0" smtClean="0"/>
              <a:t>والتعاون المهني في معناه الاصطلاحي يعني: المساعدة على أدائها.</a:t>
            </a:r>
            <a:endParaRPr lang="en-US" sz="2400" b="1" dirty="0" smtClean="0"/>
          </a:p>
          <a:p>
            <a:pPr rtl="1"/>
            <a:r>
              <a:rPr lang="ar-SA" sz="2400" b="1" dirty="0" smtClean="0"/>
              <a:t>أي المساعدة في إيجاد المهنة بروح الفريق الواحد, وما </a:t>
            </a:r>
            <a:r>
              <a:rPr lang="ar-SA" sz="2400" b="1" dirty="0" err="1" smtClean="0"/>
              <a:t>يستلزمه</a:t>
            </a:r>
            <a:r>
              <a:rPr lang="ar-SA" sz="2400" b="1" dirty="0" smtClean="0"/>
              <a:t> ذلك من </a:t>
            </a:r>
            <a:r>
              <a:rPr lang="ar-SA" sz="2400" b="1" dirty="0" err="1" smtClean="0"/>
              <a:t>تسييد</a:t>
            </a:r>
            <a:r>
              <a:rPr lang="ar-SA" sz="2400" b="1" dirty="0" smtClean="0"/>
              <a:t> معاني الأخوة والاحترام وسياسة الصبر, ثم الارتقاء إلى مراتب التناصح والتنافس.</a:t>
            </a:r>
            <a:endParaRPr lang="en-US" sz="2400" b="1" dirty="0" smtClean="0"/>
          </a:p>
          <a:p>
            <a:pPr rtl="1"/>
            <a:r>
              <a:rPr lang="ar-SA" sz="2400" b="1" dirty="0" smtClean="0"/>
              <a:t>أي أن على أصحاب المهنة أن يسعوا في واقعهم إلى تحقيق أمرين اثنين هما:</a:t>
            </a:r>
            <a:endParaRPr lang="en-US" sz="2400" b="1" dirty="0" smtClean="0"/>
          </a:p>
          <a:p>
            <a:pPr lvl="0" rtl="1"/>
            <a:r>
              <a:rPr lang="ar-SA" sz="2400" b="1" dirty="0" err="1" smtClean="0"/>
              <a:t>تسييد</a:t>
            </a:r>
            <a:r>
              <a:rPr lang="ar-SA" sz="2400" b="1" dirty="0" smtClean="0"/>
              <a:t> معاني الأخوة والاحترام وسياسة الصبر بين أطراف المهنة من عاملين وأرباب عمل أو رؤساء.</a:t>
            </a:r>
            <a:endParaRPr lang="en-US" sz="2400" b="1" dirty="0" smtClean="0"/>
          </a:p>
          <a:p>
            <a:pPr lvl="0" rtl="1"/>
            <a:r>
              <a:rPr lang="ar-SA" sz="2400" b="1" dirty="0" smtClean="0"/>
              <a:t>الارتقاء إلى درجات التناصح والتنافس باعتبارها ثمرة </a:t>
            </a:r>
            <a:r>
              <a:rPr lang="ar-SA" sz="2400" b="1" dirty="0" err="1" smtClean="0"/>
              <a:t>لتسييد</a:t>
            </a:r>
            <a:r>
              <a:rPr lang="ar-SA" sz="2400" b="1" dirty="0" smtClean="0"/>
              <a:t> معاني الأخوة والاحترام وسياسة الصبر. </a:t>
            </a:r>
            <a:endParaRPr lang="en-US"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شروط التعاون المهني:</a:t>
            </a:r>
            <a:r>
              <a:rPr lang="ar-SA" dirty="0" smtClean="0"/>
              <a:t> </a:t>
            </a:r>
            <a:endParaRPr lang="ar-SA" dirty="0"/>
          </a:p>
        </p:txBody>
      </p:sp>
      <p:sp>
        <p:nvSpPr>
          <p:cNvPr id="3" name="عنصر نائب للمحتوى 2"/>
          <p:cNvSpPr>
            <a:spLocks noGrp="1"/>
          </p:cNvSpPr>
          <p:nvPr>
            <p:ph idx="1"/>
          </p:nvPr>
        </p:nvSpPr>
        <p:spPr>
          <a:xfrm>
            <a:off x="152400" y="1371600"/>
            <a:ext cx="9753600" cy="4953000"/>
          </a:xfrm>
        </p:spPr>
        <p:txBody>
          <a:bodyPr/>
          <a:lstStyle/>
          <a:p>
            <a:pPr rtl="1"/>
            <a:r>
              <a:rPr lang="ar-SA" sz="2400" b="1" dirty="0" smtClean="0"/>
              <a:t>لابد لتحقيق معاني الأخوة والاحترام والصبر والتناصح والتنافس من توافر الشروط التالية:</a:t>
            </a:r>
            <a:endParaRPr lang="en-US" sz="2400" b="1" dirty="0" smtClean="0"/>
          </a:p>
          <a:p>
            <a:pPr lvl="0" rtl="1"/>
            <a:r>
              <a:rPr lang="ar-SA" sz="2400" b="1" dirty="0" smtClean="0"/>
              <a:t>1- استحضار معنى الأخوة مع زملاء المهنة لقوله تعالى: {إنما المؤمنون أخوة}.</a:t>
            </a:r>
            <a:endParaRPr lang="en-US" sz="2400" b="1" dirty="0" smtClean="0"/>
          </a:p>
          <a:p>
            <a:pPr lvl="0" rtl="1"/>
            <a:r>
              <a:rPr lang="ar-SA" sz="2400" b="1" dirty="0" smtClean="0"/>
              <a:t>2- إنكار الذات والترفع عن الأنانية لكونها من الصفات الشيطانية كما قال الرسول صلى الله عليه وسلم (لا يؤمن أحدكم حتى يحب لأخيه ما يحبه لنفسه).</a:t>
            </a:r>
            <a:endParaRPr lang="en-US" sz="2400" b="1" dirty="0" smtClean="0"/>
          </a:p>
          <a:p>
            <a:pPr lvl="0" rtl="1"/>
            <a:r>
              <a:rPr lang="ar-SA" sz="2400" b="1" dirty="0" smtClean="0"/>
              <a:t>3- السماحة في المنهج كما قال الرسول صلى الله عليه وسلم : (رحم الله عبداً سمحاً إذا باع سمحاً إذا اشترى, سمحاً إذا قضى سمحاً ).</a:t>
            </a:r>
            <a:endParaRPr lang="en-US" sz="2400" b="1" dirty="0" smtClean="0"/>
          </a:p>
          <a:p>
            <a:pPr lvl="0" rtl="1"/>
            <a:r>
              <a:rPr lang="ar-SA" sz="2400" b="1" dirty="0" smtClean="0"/>
              <a:t>4- الصبر على </a:t>
            </a:r>
            <a:r>
              <a:rPr lang="ar-SA" sz="2400" b="1" dirty="0" err="1" smtClean="0"/>
              <a:t>المكاره</a:t>
            </a:r>
            <a:r>
              <a:rPr lang="ar-SA" sz="2400" b="1" dirty="0" smtClean="0"/>
              <a:t> لقوله تعالى: [إِنَّمَا يُوَفَّى الصَّابِرُونَ أَجْرَهُمْ بِغَيْرِ حِسَابٍ] </a:t>
            </a:r>
            <a:r>
              <a:rPr lang="ar-SA" sz="2000" b="1" dirty="0" smtClean="0"/>
              <a:t>{الزُّمر:10} </a:t>
            </a:r>
            <a:endParaRPr lang="en-US" sz="2400" b="1" dirty="0" smtClean="0"/>
          </a:p>
          <a:p>
            <a:pPr lvl="0" rtl="1"/>
            <a:r>
              <a:rPr lang="ar-SA" sz="2400" b="1" dirty="0" smtClean="0"/>
              <a:t>5- بذل النصيحة لقوله صلى الله عليه وسلم : (الدين النصيحة. قلنا لمن يا رسول الله؟ قال: لله ولرسوله ولكتابه ولأئمة المسلمين وعامتهم).</a:t>
            </a:r>
            <a:endParaRPr lang="en-US" sz="2400" b="1" dirty="0" smtClean="0"/>
          </a:p>
          <a:p>
            <a:pPr lvl="0" rtl="1"/>
            <a:r>
              <a:rPr lang="ar-SA" sz="2400" b="1" dirty="0" smtClean="0"/>
              <a:t>6- المنافسة الشريفة لصالح المهنة ولما فيه خيرها كما في قوله صلى الله عليه وسلم : (من قتل قتيلا فله سلبه).</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التوجيه الفقهي لخلق التعاون المهني:</a:t>
            </a:r>
            <a:endParaRPr lang="ar-SA" dirty="0"/>
          </a:p>
        </p:txBody>
      </p:sp>
      <p:sp>
        <p:nvSpPr>
          <p:cNvPr id="3" name="عنصر نائب للمحتوى 2"/>
          <p:cNvSpPr>
            <a:spLocks noGrp="1"/>
          </p:cNvSpPr>
          <p:nvPr>
            <p:ph idx="1"/>
          </p:nvPr>
        </p:nvSpPr>
        <p:spPr>
          <a:xfrm>
            <a:off x="495300" y="1371600"/>
            <a:ext cx="8915400" cy="4754563"/>
          </a:xfrm>
        </p:spPr>
        <p:txBody>
          <a:bodyPr/>
          <a:lstStyle/>
          <a:p>
            <a:pPr rtl="1"/>
            <a:r>
              <a:rPr lang="ar-SA" sz="2800" b="1" dirty="0" smtClean="0"/>
              <a:t>كما أسلفنا في الخصال السابقة (الطهارة المهنية والاستقامة) فإن الحد الأدنى من هذا التعاون أيضاً ضروري وإلزامي بنص القانون أو العقد, والإخلال به يستوجب مسؤولية قضائية, ويبقى ما فوقه مطلوبا من جهة الأخلاق, ويستوجب مسؤولية أخلاقية.</a:t>
            </a:r>
            <a:endParaRPr lang="en-US" sz="2800" b="1" dirty="0" smtClean="0"/>
          </a:p>
          <a:p>
            <a:pPr rtl="1"/>
            <a:r>
              <a:rPr lang="ar-SA" sz="2800" b="1" dirty="0" smtClean="0"/>
              <a:t>وأيضاً ننبه هنا إلى ما أسلفناه من قبل من أن التعاون المطلوب في كل مهنة بحسب طبيعتها, فالتعاون المطلوب بين المدرسين يختلف عن المطلوب بين الطبيب والمريض, أو طاقم الطائرة... وهكذا.</a:t>
            </a:r>
            <a:endParaRPr lang="en-US" sz="2800" b="1" dirty="0" smtClean="0"/>
          </a:p>
          <a:p>
            <a:pPr rtl="1"/>
            <a:r>
              <a:rPr lang="ar-SA" sz="2800" b="1" dirty="0" smtClean="0"/>
              <a:t>كما أننا لا شأن لنا بالجوانب الأخرى التي لا تتصل بالمهنة كالتعاون بين أفراد الأسرة أو الجيران ... ونحو ذلك.</a:t>
            </a:r>
            <a:endParaRPr lang="en-US" sz="36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304800"/>
            <a:ext cx="8915400" cy="1066800"/>
          </a:xfrm>
        </p:spPr>
        <p:txBody>
          <a:bodyPr/>
          <a:lstStyle/>
          <a:p>
            <a:pPr rtl="1"/>
            <a:r>
              <a:rPr lang="ar-SA" b="1" dirty="0" smtClean="0"/>
              <a:t>أدلة التعاون المهني:</a:t>
            </a:r>
            <a:endParaRPr lang="ar-SA" dirty="0"/>
          </a:p>
        </p:txBody>
      </p:sp>
      <p:sp>
        <p:nvSpPr>
          <p:cNvPr id="3" name="عنصر نائب للمحتوى 2"/>
          <p:cNvSpPr>
            <a:spLocks noGrp="1"/>
          </p:cNvSpPr>
          <p:nvPr>
            <p:ph idx="1"/>
          </p:nvPr>
        </p:nvSpPr>
        <p:spPr>
          <a:xfrm>
            <a:off x="152400" y="1447800"/>
            <a:ext cx="9601200" cy="4648200"/>
          </a:xfrm>
        </p:spPr>
        <p:txBody>
          <a:bodyPr/>
          <a:lstStyle/>
          <a:p>
            <a:pPr rtl="1"/>
            <a:r>
              <a:rPr lang="ar-SA" sz="2800" b="1" dirty="0" smtClean="0"/>
              <a:t>يدل لخلق التعاون المهني أدلة كثير من القرآن والسنة, نذكر فيما يلي بعضاً منها:</a:t>
            </a:r>
            <a:endParaRPr lang="en-US" sz="2800" b="1" dirty="0" smtClean="0"/>
          </a:p>
          <a:p>
            <a:pPr lvl="0" rtl="1"/>
            <a:r>
              <a:rPr lang="ar-SA" sz="2800" b="1" dirty="0" smtClean="0"/>
              <a:t>- من القرآن الكريم: قوله تعالى: [وَتَعَاوَنُوا عَلَى البِرِّ وَالتَّقْوَى وَلَا تَعَاوَنُوا عَلَى الإِثْمِ وَالعُدْوَانِ] {المائدة:2} .</a:t>
            </a:r>
          </a:p>
          <a:p>
            <a:pPr lvl="0" rtl="1"/>
            <a:r>
              <a:rPr lang="ar-SA" sz="2800" b="1" dirty="0" smtClean="0"/>
              <a:t>وقوله تعالى على لسان ذي القرنين: [قَالَ مَا مَكَّنِّي فِيهِ رَبِّي خَيْرٌ فَأَعِينُونِي بِقُوَّةٍ أَجْعَلْ بَيْنَكُمْ وَبَيْنَهُمْ رَدْمًا] {الكهف:95} .</a:t>
            </a:r>
          </a:p>
          <a:p>
            <a:pPr lvl="0" rtl="1"/>
            <a:r>
              <a:rPr lang="ar-SA" sz="2800" b="1" dirty="0" smtClean="0"/>
              <a:t>وقوله تعالى: [إِنَّمَا المُؤْمِنُونَ إِخْوَةٌ] {الحجرات:10} .</a:t>
            </a:r>
          </a:p>
          <a:p>
            <a:pPr lvl="0" rtl="1"/>
            <a:r>
              <a:rPr lang="ar-SA" sz="2800" b="1" dirty="0" smtClean="0"/>
              <a:t>وقوله تعالى:[يَا أَيُّهَا الَّذِينَ آَمَنُوا اصْبِرُوا وَصَابِرُوا وَرَابِطُوا وَاتَّقُوا اللهَ لَعَلَّكُمْ تُفْلِحُونَ] {آل عمران:200} . </a:t>
            </a:r>
          </a:p>
          <a:p>
            <a:pPr lvl="0" rtl="1"/>
            <a:r>
              <a:rPr lang="ar-SA" sz="2800" b="1" dirty="0" smtClean="0"/>
              <a:t>فهذه الآيات واضحة الدلالة في الحث على التعاون والأخوة والصبر التي هي من جملة خصال خلق التعاون المهني.</a:t>
            </a:r>
            <a:endParaRPr lang="en-US" sz="28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533400" y="762001"/>
            <a:ext cx="8991600" cy="5262979"/>
          </a:xfrm>
          <a:prstGeom prst="rect">
            <a:avLst/>
          </a:prstGeom>
        </p:spPr>
        <p:txBody>
          <a:bodyPr wrap="square">
            <a:spAutoFit/>
          </a:bodyPr>
          <a:lstStyle/>
          <a:p>
            <a:r>
              <a:rPr lang="ar-SA" sz="2800" b="1" dirty="0" smtClean="0"/>
              <a:t>- ومن السنة قوله صلى الله عليه وسلم: (المؤمن الذي يخالط الناس ويصبر على أذاهم أفضل من المؤمن الذي لا يخالط الناس ولا يصبر على أذاهم). وقوله صلى الله عليه وسلم: (الدين النصيحة قلنا لمن قال الله ولكتابه ولرسوله ولأئمة المسلمين وعامتهم). </a:t>
            </a:r>
          </a:p>
          <a:p>
            <a:r>
              <a:rPr lang="ar-SA" sz="2800" b="1" dirty="0" smtClean="0"/>
              <a:t>وقوله صلى الله عليه وسلم: (المسلم أخو المسلم لا يظلمه ولا يسلمه من كان في حاجة أخيه كان الله في حاجته ومن فرج عن مسلم كربة ً فرج الله عنه كربة ً من كرب يوم القيامة ومن ستر مسلماً ستره الله يوم القيامة). </a:t>
            </a:r>
          </a:p>
          <a:p>
            <a:r>
              <a:rPr lang="ar-SA" sz="2800" b="1" dirty="0" smtClean="0"/>
              <a:t>وقوله صلى الله عليه وسلم: (عجباً لأمر المؤمن أن أمره كله له خيرٌ وليس ذلك لأحد إلا للمؤمن إن أصابته سراء شكر فكان خيراً له وإن أصابته ضراء صبر فكان خيراً له). </a:t>
            </a:r>
          </a:p>
          <a:p>
            <a:r>
              <a:rPr lang="ar-SA" sz="2800" b="1" dirty="0" smtClean="0"/>
              <a:t>وغيرها من الأحاديث في هذا الباب كثير, تؤكد جميعها على قيم الأخوة والتعاون والمحبة والتناصح والتنافس الشريف بين أبناء المجتمع الإسلامي.</a:t>
            </a:r>
            <a:endParaRPr lang="ar-SA"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8915400" cy="1249362"/>
          </a:xfrm>
        </p:spPr>
        <p:txBody>
          <a:bodyPr/>
          <a:lstStyle/>
          <a:p>
            <a:pPr rtl="1"/>
            <a:r>
              <a:rPr lang="ar-SA" b="1" dirty="0" smtClean="0"/>
              <a:t>مظاهر التعاون المهني عند الفقهاء:</a:t>
            </a:r>
            <a:endParaRPr lang="ar-SA" dirty="0"/>
          </a:p>
        </p:txBody>
      </p:sp>
      <p:sp>
        <p:nvSpPr>
          <p:cNvPr id="3" name="عنصر نائب للمحتوى 2"/>
          <p:cNvSpPr>
            <a:spLocks noGrp="1"/>
          </p:cNvSpPr>
          <p:nvPr>
            <p:ph idx="1"/>
          </p:nvPr>
        </p:nvSpPr>
        <p:spPr>
          <a:xfrm>
            <a:off x="228600" y="1524000"/>
            <a:ext cx="9525000" cy="4602163"/>
          </a:xfrm>
        </p:spPr>
        <p:txBody>
          <a:bodyPr/>
          <a:lstStyle/>
          <a:p>
            <a:pPr rtl="1"/>
            <a:r>
              <a:rPr lang="ar-SA" sz="2600" b="1" dirty="0" smtClean="0"/>
              <a:t>هناك عقود ومهن كثيرة يتجلى فيها مظاهر التعاون المهني ذكرها الفقهاء في مصنفاتهم نكتفي بذكر بعض منها:</a:t>
            </a:r>
            <a:endParaRPr lang="en-US" sz="2600" b="1" dirty="0" smtClean="0"/>
          </a:p>
          <a:p>
            <a:pPr lvl="0" rtl="1"/>
            <a:r>
              <a:rPr lang="ar-SA" sz="2600" b="1" u="sng" dirty="0" smtClean="0"/>
              <a:t>الإقالة في العقود</a:t>
            </a:r>
            <a:r>
              <a:rPr lang="ar-SA" sz="2600" b="1" dirty="0" smtClean="0"/>
              <a:t>: وتعني نقض العقد وإبطاله برضا الطرفين بناءً على طلبٍ من أحدهما بعد إبرام العقد ولزومه وترتب آثاره. أي أن أحد الطرفين يبدي ندمه وتراجعه عن الإقدام على العقد من بعد لزومه وترتب آثاره, فيستجيب له الآخر تقديراً لظروفه, ومراعاة لحق الأخوة التي يحث عليه </a:t>
            </a:r>
            <a:r>
              <a:rPr lang="ar-SA" sz="2600" b="1" dirty="0" err="1" smtClean="0"/>
              <a:t>الشرع</a:t>
            </a:r>
            <a:r>
              <a:rPr lang="ar-SA" sz="2600" b="1" dirty="0" smtClean="0"/>
              <a:t>, وقد أجمع الفقهاء على أن الإقالة مندوبة؛ لأنها من باب التعاون على البر, ويقول فيها عليه الصلاة والسلام: (من أقال مسلماً عثرته أقال الله عثرته يوم القيامة). والإقالة قد تكون بين متعاقدين في عقد بيع أو إجارة أو مريض مع طبيب, أو مهندس أو شركة للمقاولات مع من يريد إنشاء مبانٍ أو محلات تجارية, ولا شك أن ذلك من باب التعاون على البر, والاستجابة لدواعي الأخوة, وهما من خصال التعاون المهني.</a:t>
            </a:r>
            <a:endParaRPr lang="en-US" sz="26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533400" y="609600"/>
            <a:ext cx="8915400" cy="5693866"/>
          </a:xfrm>
          <a:prstGeom prst="rect">
            <a:avLst/>
          </a:prstGeom>
        </p:spPr>
        <p:txBody>
          <a:bodyPr wrap="square">
            <a:spAutoFit/>
          </a:bodyPr>
          <a:lstStyle/>
          <a:p>
            <a:pPr lvl="0"/>
            <a:r>
              <a:rPr lang="ar-SA" sz="2600" b="1" u="sng" dirty="0" smtClean="0"/>
              <a:t>- بذل النصح في بيع الحاضر لبادٍ: </a:t>
            </a:r>
            <a:r>
              <a:rPr lang="ar-SA" sz="2600" b="1" dirty="0" smtClean="0"/>
              <a:t>فقد ذكرنا فيما سبق أن النصيحة مطلوبة شرعاً من المسلم لأخيه المسلم, ومن الصور التي يتجلى فيها تقدير </a:t>
            </a:r>
            <a:r>
              <a:rPr lang="ar-SA" sz="2600" b="1" dirty="0" err="1" smtClean="0"/>
              <a:t>الشرع</a:t>
            </a:r>
            <a:r>
              <a:rPr lang="ar-SA" sz="2600" b="1" dirty="0" smtClean="0"/>
              <a:t> لذلك ما ورد من نهيه صلى الله عليه سلم (أن يبيع حاضر لبادٍ) أي ؛ نهى أن يكون الحضري –وهو من أبناء المدينة أو القرية- سمساراً للبدوي, يبيع عنه؛ لأنه سيؤدي في الغالب إلى غلاء السعر على أهل الحضر, حيث إن الأشياء في البادية أرخص, والبدوي يقتنع باليسير, ومن ثم قال النبي صلى الله عليه وسلم: (دُعُوا النَّاسَ يَرْزُقُ اللَّهُ بَعْضَهُمْ مِنْ بَعْضٍ, فَإِذَا اسْتَنْصَحَ أَحَدُكُمْ أَخَاهُ فَلْيَنْصَحْهُ) . ومنه أن الرسول صلى الله عليه وآله وسلم (نهى عن بيع المضطر) وفي بعض الروايات بزيادة: (إن كان عندك خير تعود به على أخيك وإلا فلا تزيدنه هلاكاً إلى هلاكه) وبيع المضطر على وجهين: أحدهما: أن يضطر إلى العقد من طريق الإكراه. والآخر: أن يضطر إلى البيع لدين ركبه، أو </a:t>
            </a:r>
            <a:r>
              <a:rPr lang="ar-SA" sz="2600" b="1" dirty="0" err="1" smtClean="0"/>
              <a:t>مؤونة</a:t>
            </a:r>
            <a:r>
              <a:rPr lang="ar-SA" sz="2600" b="1" dirty="0" smtClean="0"/>
              <a:t> ترهقه، فيبيع ما في يده برخص، وهذا سبيله من جهة المروءة والدين أن لا يبايع على هذا الوجه، بل يعان، ويُقْرَض، ويمهل عليه إلى الميسرة. ومنه النهي عن بيع المسترسل, وعلى قياسه أن يتعاقد أي شخص مع صاحب مهنة, فلا ينصح له ويستغل جهله أو ظروفه فإنه منهي عنه.</a:t>
            </a:r>
            <a:endParaRPr lang="en-US" sz="26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fld id="{1C5F4CB1-6DF5-4D1F-BC0A-62D268CFF987}" type="slidenum">
              <a:rPr lang="ar-SA" smtClean="0"/>
              <a:pPr/>
              <a:t>10</a:t>
            </a:fld>
            <a:endParaRPr lang="en-US"/>
          </a:p>
        </p:txBody>
      </p:sp>
      <p:sp>
        <p:nvSpPr>
          <p:cNvPr id="3" name="مستطيل 2"/>
          <p:cNvSpPr/>
          <p:nvPr/>
        </p:nvSpPr>
        <p:spPr>
          <a:xfrm>
            <a:off x="457200" y="685800"/>
            <a:ext cx="8763000" cy="5262979"/>
          </a:xfrm>
          <a:prstGeom prst="rect">
            <a:avLst/>
          </a:prstGeom>
        </p:spPr>
        <p:txBody>
          <a:bodyPr wrap="square">
            <a:spAutoFit/>
          </a:bodyPr>
          <a:lstStyle/>
          <a:p>
            <a:pPr lvl="0"/>
            <a:r>
              <a:rPr lang="ar-SA" sz="2800" b="1" dirty="0" smtClean="0"/>
              <a:t>- </a:t>
            </a:r>
            <a:r>
              <a:rPr lang="ar-SA" sz="2800" b="1" u="sng" dirty="0" smtClean="0"/>
              <a:t>النهي عن تلقي الركبان: </a:t>
            </a:r>
            <a:r>
              <a:rPr lang="ar-SA" sz="2800" b="1" dirty="0" smtClean="0"/>
              <a:t>فقد نهى الرسول صلى الله عليه وسلم عن ذلك حتى ينزلوا السوق, وهذا ما يعني الحث على الصبر في تلقي أصحاب المهن حتى تستقر أوضاعهم, </a:t>
            </a:r>
            <a:r>
              <a:rPr lang="ar-SA" sz="2800" b="1" dirty="0" err="1" smtClean="0"/>
              <a:t>و</a:t>
            </a:r>
            <a:r>
              <a:rPr lang="ar-SA" sz="2800" b="1" dirty="0" smtClean="0"/>
              <a:t> لا يتضرروا من جراء تلقيهم قبل هبوطهم ببضائعهم إلى السوق. قَالَ رَسُولُ اللَّهِ صلى الله عليه وسلم: (لا تلقوا الركبان) وفي رواية: (لاَ تَلَقَّوُا الْجَلَبَ, فَمَنْ تَلَقَّاهُ فَاشْتَرَى مِنْهُ شَيْئًا فَصَاحِبُهُ بِالْخِيَارِ إِذَا جَاءَ السُّوقَ). ولا شك أن الحكمة من النهي واضحة وهي حماية الركبان من الغبن, فقد طالب الرسول صلى الله عليه وسلم التجار بالصبر حتى يصل الركبان إلى السوق ويطلعوا على أحواله, فيبيعوا عن قناعة, ولا يقعوا ضحية جهلهم بالأسعار, وفي هذا تحقيق للعدل في المعاملات.</a:t>
            </a:r>
            <a:endParaRPr lang="en-US" sz="2800" b="1" dirty="0" smtClean="0"/>
          </a:p>
          <a:p>
            <a:r>
              <a:rPr lang="ar-SA" sz="2800" b="1" dirty="0" smtClean="0"/>
              <a:t>وهذه المسائل التي أوردناها وإن كانت في البيوع أو المعاملات المالية, إلا أنها تدل على أن هذه الأخلاق (النصح والصبر والإخاء والتعاون) مطلوبة في الإسلام أياً كانت المهنة.</a:t>
            </a:r>
            <a:endParaRPr lang="en-US" sz="28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11</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1502</TotalTime>
  <Words>1222</Words>
  <Application>Microsoft Office PowerPoint</Application>
  <PresentationFormat>A4 Paper (210x297 mm)‎</PresentationFormat>
  <Paragraphs>57</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Office Theme</vt:lpstr>
      <vt:lpstr>الشريحة 1</vt:lpstr>
      <vt:lpstr>المحاضرة الحادية عشرة</vt:lpstr>
      <vt:lpstr>خلق التعاون المهني</vt:lpstr>
      <vt:lpstr>شروط التعاون المهني: </vt:lpstr>
      <vt:lpstr>التوجيه الفقهي لخلق التعاون المهني:</vt:lpstr>
      <vt:lpstr>أدلة التعاون المهني:</vt:lpstr>
      <vt:lpstr>الشريحة 7</vt:lpstr>
      <vt:lpstr>مظاهر التعاون المهني عند الفقهاء:</vt:lpstr>
      <vt:lpstr>الشريحة 9</vt:lpstr>
      <vt:lpstr>الشريحة 10</vt:lpstr>
      <vt:lpstr>الشريحة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R</cp:lastModifiedBy>
  <cp:revision>103</cp:revision>
  <dcterms:created xsi:type="dcterms:W3CDTF">2009-10-14T19:14:34Z</dcterms:created>
  <dcterms:modified xsi:type="dcterms:W3CDTF">2010-12-07T04:48:51Z</dcterms:modified>
</cp:coreProperties>
</file>