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17"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تعريف الخدمة الاجتماعية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شروط التعريف الجيد.</a:t>
            </a:r>
          </a:p>
          <a:p>
            <a:pPr rtl="1" eaLnBrk="1" hangingPunct="1">
              <a:buFont typeface="Arial" pitchFamily="34" charset="0"/>
              <a:buChar char="•"/>
            </a:pPr>
            <a:r>
              <a:rPr lang="ar-SA" b="1" dirty="0" smtClean="0">
                <a:cs typeface="Arial" pitchFamily="34" charset="0"/>
              </a:rPr>
              <a:t>التعريفات الأجنبية.</a:t>
            </a:r>
          </a:p>
          <a:p>
            <a:pPr rtl="1" eaLnBrk="1" hangingPunct="1">
              <a:buFont typeface="Arial" pitchFamily="34" charset="0"/>
              <a:buChar char="•"/>
            </a:pPr>
            <a:r>
              <a:rPr lang="ar-SA" b="1" dirty="0" smtClean="0">
                <a:cs typeface="Arial" pitchFamily="34" charset="0"/>
              </a:rPr>
              <a:t>التعريفات العربية.</a:t>
            </a:r>
          </a:p>
          <a:p>
            <a:pPr rtl="1" eaLnBrk="1" hangingPunct="1">
              <a:buFont typeface="Arial" pitchFamily="34" charset="0"/>
              <a:buChar char="•"/>
            </a:pPr>
            <a:r>
              <a:rPr lang="ar-SA" b="1" dirty="0" smtClean="0"/>
              <a:t>مبررات الاتفاق </a:t>
            </a:r>
            <a:r>
              <a:rPr lang="ar-SA" b="1" dirty="0" smtClean="0"/>
              <a:t>حول توحيد تعريف الخدمة </a:t>
            </a:r>
            <a:r>
              <a:rPr lang="ar-SA" b="1" dirty="0" smtClean="0"/>
              <a:t>الاجتماعية.</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خصائص الخدمة الاجتماعية.</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يجب الإشارة إلى أنه من الصعوبة وضع تعريف شامل ودقيق للخدمة الاجتماعية. وقد يرجع هذا إلى حداثة الخدمة الاجتماعية وإلى تعدد المفاهيم التي ظهرت بهذا الشأن.</a:t>
            </a:r>
          </a:p>
          <a:p>
            <a:r>
              <a:rPr lang="ar-SA" dirty="0" smtClean="0"/>
              <a:t>ولا غضاضة في هذا إذ أن الخدمة الاجتماعية شأنها شأن أي علم حديث يعتمد على اجتهادات الرواد الأوائل لصياغة الإطار المعرفي لهذا العلم وتوضيح مفهومه للعاملين والمشتغلين.</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شروط التعريف </a:t>
            </a:r>
            <a:r>
              <a:rPr lang="ar-SA" b="1" dirty="0" smtClean="0">
                <a:cs typeface="Arial" pitchFamily="34" charset="0"/>
              </a:rPr>
              <a:t>الجيد:</a:t>
            </a:r>
            <a:endParaRPr lang="ar-SA" dirty="0"/>
          </a:p>
        </p:txBody>
      </p:sp>
      <p:sp>
        <p:nvSpPr>
          <p:cNvPr id="3" name="عنصر نائب للمحتوى 2"/>
          <p:cNvSpPr>
            <a:spLocks noGrp="1"/>
          </p:cNvSpPr>
          <p:nvPr>
            <p:ph idx="1"/>
          </p:nvPr>
        </p:nvSpPr>
        <p:spPr/>
        <p:txBody>
          <a:bodyPr/>
          <a:lstStyle/>
          <a:p>
            <a:r>
              <a:rPr lang="ar-SA" dirty="0" smtClean="0"/>
              <a:t>يمكن إيجاز مجموعة من الشروط التي ينبغي توافرها في التعريف الجيد:</a:t>
            </a:r>
          </a:p>
          <a:p>
            <a:r>
              <a:rPr lang="ar-SA" dirty="0" smtClean="0"/>
              <a:t>1- أن يكون التعريف قصيرا بحيث يتم التعبير عن أفكاره بأقل الكلمات.</a:t>
            </a:r>
          </a:p>
          <a:p>
            <a:r>
              <a:rPr lang="ar-SA" dirty="0" smtClean="0"/>
              <a:t>2- استخدام الكلمات السهلة الواضحة التي تخلو من الغموض والتعقيد.</a:t>
            </a:r>
          </a:p>
          <a:p>
            <a:r>
              <a:rPr lang="ar-SA" dirty="0" smtClean="0"/>
              <a:t>3- سلامة التركيب من الناحية اللغوية.</a:t>
            </a:r>
          </a:p>
          <a:p>
            <a:r>
              <a:rPr lang="ar-SA" dirty="0" smtClean="0"/>
              <a:t>4- الاهتمام بالمحتوى الذي يتضمنه الموضوع المراد تعريفه.</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التعريفات الأجنبية:</a:t>
            </a:r>
            <a:endParaRPr lang="ar-SA" dirty="0"/>
          </a:p>
        </p:txBody>
      </p:sp>
      <p:sp>
        <p:nvSpPr>
          <p:cNvPr id="3" name="عنصر نائب للمحتوى 2"/>
          <p:cNvSpPr>
            <a:spLocks noGrp="1"/>
          </p:cNvSpPr>
          <p:nvPr>
            <p:ph idx="1"/>
          </p:nvPr>
        </p:nvSpPr>
        <p:spPr/>
        <p:txBody>
          <a:bodyPr/>
          <a:lstStyle/>
          <a:p>
            <a:r>
              <a:rPr lang="ar-SA" b="1" dirty="0" smtClean="0"/>
              <a:t>تعريف </a:t>
            </a:r>
            <a:r>
              <a:rPr lang="ar-SA" b="1" dirty="0" err="1" smtClean="0"/>
              <a:t>هنسون</a:t>
            </a:r>
            <a:r>
              <a:rPr lang="ar-SA" b="1" dirty="0" smtClean="0"/>
              <a:t> (1925):</a:t>
            </a:r>
          </a:p>
          <a:p>
            <a:r>
              <a:rPr lang="ar-SA" dirty="0" smtClean="0"/>
              <a:t>يعرف </a:t>
            </a:r>
            <a:r>
              <a:rPr lang="ar-SA" dirty="0" err="1" smtClean="0"/>
              <a:t>هنسون</a:t>
            </a:r>
            <a:r>
              <a:rPr lang="ar-SA" dirty="0" smtClean="0"/>
              <a:t> الخدمة الاجتماعية بأنها نوع من الخدمة التي تعمل من جانب على مساعدة الفرد أو جماعة الأسرة التي تعاني من مشكلات لتتمكن من الوصول إلى مرحلة سوية ملائمة، وتعمل من جانب آخر على أن تزيل بقدر الإمكان العوائق التي تعرقل الأفراد على أن يستثمروا أقصى قدراتهم.</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ماكس </a:t>
            </a:r>
            <a:r>
              <a:rPr lang="ar-SA" b="1" dirty="0" err="1" smtClean="0"/>
              <a:t>سيبيورين</a:t>
            </a:r>
            <a:r>
              <a:rPr lang="ar-SA" b="1" dirty="0" smtClean="0"/>
              <a:t> (1975)</a:t>
            </a:r>
          </a:p>
          <a:p>
            <a:r>
              <a:rPr lang="ar-SA" dirty="0" smtClean="0"/>
              <a:t>الخدمة الاجتماعية طريقة مؤسسية لمساعدة الناس على تفادي المشكلات الاجتماعية، وتعمل على علاج المشكلات الاجتماعية من خلال تقوية وظائفهم الاجتماعية وتمارس من خلال مؤسسات لتقديم الخدمات الإنسانية، وهي فن تكتيكي وعملي تقوم بتقديم مهام يحتاج إليها المجتمع.</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الجمعية القومية للأخصائيين الاجتماعيين (1956)</a:t>
            </a:r>
          </a:p>
          <a:p>
            <a:r>
              <a:rPr lang="ar-SA" sz="2800" dirty="0" smtClean="0"/>
              <a:t>مهنة تخصصت في تيسير وتنمية العلاقات الاجتماعية بين الأفراد والجماعات والنظم الاجتماعية، ومن ثم تقع مسئولية العمل الاجتماعي على هذه المهنة، تلك المسئولية التي تصدر عن وظيفتها في المجتمع ومن معارفها المهنية، ويعتبر الأخصائي الاجتماعي مسئولا بالدرجة الأولى عن الإدراك الواعي للظروف الاجتماعية السائدة بما في ذلك النظم الاجتماعية القائمة واحتياجات المجتمع وموارده الفعلية، والتوقعات المستقبلية وتوجيه نظر المسئولين من الهيئات الحكومية أو الأهلية أو قادة المجتمع حتى يتعاون المجتمع في تذليل الصعوبات القائمة أو استحداث خدمات جديدة تستجيب لاحتياجات الناس في المجتمع.</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التعريفات العربية:</a:t>
            </a:r>
            <a:endParaRPr lang="ar-SA" dirty="0"/>
          </a:p>
        </p:txBody>
      </p:sp>
      <p:sp>
        <p:nvSpPr>
          <p:cNvPr id="3" name="عنصر نائب للمحتوى 2"/>
          <p:cNvSpPr>
            <a:spLocks noGrp="1"/>
          </p:cNvSpPr>
          <p:nvPr>
            <p:ph idx="1"/>
          </p:nvPr>
        </p:nvSpPr>
        <p:spPr/>
        <p:txBody>
          <a:bodyPr/>
          <a:lstStyle/>
          <a:p>
            <a:r>
              <a:rPr lang="ar-SA" b="1" dirty="0" smtClean="0"/>
              <a:t>تعريف أحمد كمال أحمد (1976):</a:t>
            </a:r>
          </a:p>
          <a:p>
            <a:r>
              <a:rPr lang="ar-SA" dirty="0" smtClean="0"/>
              <a:t>طريقة علمية لمساعدة الإنسان ونظام اجتماعي يقوم بحل مشكلاته وتنمية قدراته ومعاونة النظم الاجتماعية الموجودة في المجتمع للقيام بدورها وإيجاد نظم اجتماعية يحتاجها المجتمع لتحقيق رفاهية أفراده.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تعريف عبد المنعم شوقي:</a:t>
            </a:r>
          </a:p>
          <a:p>
            <a:r>
              <a:rPr lang="ar-SA" dirty="0" smtClean="0"/>
              <a:t>نظام اجتماعي مرن يشترك بطرقه الأساسية مع بعض النظم الأخرى، ويقوم بالعمل فيه مهنيون متخصصون ويهدف إلى مقابلة احتياجات الأفراد والجماعات إلى النمو والتكيف في المجتمع إذا فشلت في ذلك النظم الاجتماعية الأخرى، كما يهدف إلى مساعدة تلك النظم على النمو والامتداد أو حتى تقابل حاجات الأفراد والجماعات والمجتمعات بطريقة أكثر كفاءة.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محمد شمس الدين أحمد:</a:t>
            </a:r>
          </a:p>
          <a:p>
            <a:r>
              <a:rPr lang="ar-SA" dirty="0" smtClean="0"/>
              <a:t>الخدمة الاجتماعية علم وفن تقدم بواسطتها المساعدة لمن يجد صعوبة في التكيف ويحتاج إلى هذه المساعدة، كما أنها المساعدة التي يعطيها من هم في حالة تكيف اجتماعي سليم حتى لا يصبحوا في حالة سؤ تكيف وذلك بواسطة الأخصائي الاجتماعي في مؤسسة اجتماعية لتنمية القيمة والرفاهية الاجتماعية للأفراد والجماعات.</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أحمد السنهوري:</a:t>
            </a:r>
          </a:p>
          <a:p>
            <a:r>
              <a:rPr lang="ar-SA" dirty="0" smtClean="0"/>
              <a:t>الخدمة الاجتماعية قوة محركة تعمل بأسلوب متكامل يهتم بالفرد باعتباره الخلية أو النواة لهذا المجتمع كما يهتم بوحدات المجتمع في شكل الجماعات التي ينظمها المجتمع لتحقيق أغراضه في مسايرة التطور الاشتراكي إلى جانب تدعيم وتوجيه منظمات المجتمع والتنسيق بينها لتعمل في وحدة متكاملة.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مبررات الاتفاق حول توحيد تعريف الخدمة الاجتماعية:</a:t>
            </a:r>
            <a:endParaRPr lang="ar-SA" sz="3600" dirty="0"/>
          </a:p>
        </p:txBody>
      </p:sp>
      <p:sp>
        <p:nvSpPr>
          <p:cNvPr id="3" name="عنصر نائب للمحتوى 2"/>
          <p:cNvSpPr>
            <a:spLocks noGrp="1"/>
          </p:cNvSpPr>
          <p:nvPr>
            <p:ph idx="1"/>
          </p:nvPr>
        </p:nvSpPr>
        <p:spPr/>
        <p:txBody>
          <a:bodyPr/>
          <a:lstStyle/>
          <a:p>
            <a:r>
              <a:rPr lang="ar-SA" dirty="0" smtClean="0"/>
              <a:t>1- كيف نختلف كمتخصصين في تحديد مفهوم الخدمة الاجتماعية إلى الآن ونحاول أن نقدمها كمهنة متميزة ونحقق لها مزيدا من الاعتراف المجتمعي.</a:t>
            </a:r>
          </a:p>
          <a:p>
            <a:r>
              <a:rPr lang="ar-SA" dirty="0" smtClean="0"/>
              <a:t>2- كيف نسعى إلى صياغة نماذج جديدة في الممارسة ومازلنا مختلفين حول المفهوم.</a:t>
            </a:r>
          </a:p>
          <a:p>
            <a:r>
              <a:rPr lang="ar-SA" dirty="0" smtClean="0"/>
              <a:t>3- أفرزت الممارسة اتجاهات حديثة لممارسة الخدمة الاجتماعية وما زال الجدل ثائرا حول المفهوم.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الرصيد الهائل المتراكم والذي أعده أساتذتنا والرواد الأوائل يسمح بتحديدها كمهنة وتفرقتها عن غيرها من سائر المهن العاملة في مجال الرعاية الاجتماعية</a:t>
            </a:r>
            <a:r>
              <a:rPr lang="ar-SA" dirty="0" smtClean="0"/>
              <a:t>.</a:t>
            </a:r>
          </a:p>
          <a:p>
            <a:r>
              <a:rPr lang="ar-SA" dirty="0" smtClean="0"/>
              <a:t>5- ينبغي أن نقفل الباب وراء هذا الجدل الثائر وليكن بتحديد المقصود بالخدمة الاجتماعية من خلال خصائصها على أن تعتبر المحاولات السابقة الآن إحدى المراحل التطورية في حياة الخدمة الاجتماعية ولنبدأ عهدا جديدا لمناقشة قضايا أخرى تحتاج لجهد الكتاب والممارسين.</a:t>
            </a:r>
            <a:endParaRPr lang="ar-SA"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خصائص الخدمة الاجتماعية:</a:t>
            </a:r>
            <a:endParaRPr lang="ar-SA" dirty="0"/>
          </a:p>
        </p:txBody>
      </p:sp>
      <p:sp>
        <p:nvSpPr>
          <p:cNvPr id="3" name="عنصر نائب للمحتوى 2"/>
          <p:cNvSpPr>
            <a:spLocks noGrp="1"/>
          </p:cNvSpPr>
          <p:nvPr>
            <p:ph idx="1"/>
          </p:nvPr>
        </p:nvSpPr>
        <p:spPr/>
        <p:txBody>
          <a:bodyPr/>
          <a:lstStyle/>
          <a:p>
            <a:r>
              <a:rPr lang="ar-SA" dirty="0" smtClean="0"/>
              <a:t>1- الخدمة الاجتماعية مهنة. ويشير مصطلح مهنة إلى أنها ذات نشاط متخصص يعتمد على مجموعة من المقومات (أهداف محددة – إطار من المعرفة العلمية – مهارات مهنية تطبيقية – قيم أخلاقية – مبادئ مهنية – ممارس مهني – مؤسسات لممارسة المهنة – التجديد والابتكار – العمل ألفريقي – اعتراف مجتمعي).</a:t>
            </a:r>
          </a:p>
          <a:p>
            <a:r>
              <a:rPr lang="ar-SA" dirty="0" smtClean="0"/>
              <a:t>2- للخدمة الاجتماعية ثلاث طرق أساسية (خدمة الفرد – خدمة الجماعة – تنظيم المجتمع) كما أن لها طرق مساعدة (التخطيط الاجتماعي – الإدارة الاجتماعية – البحث)</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لكل طريقة من طرق الخدمة الاجتماعية مجموعة من الأساليب الفنية تستخدمها لإحداث التغيير المطلوب.</a:t>
            </a:r>
          </a:p>
          <a:p>
            <a:endParaRPr lang="ar-SA" dirty="0" smtClean="0"/>
          </a:p>
          <a:p>
            <a:r>
              <a:rPr lang="ar-SA" dirty="0" smtClean="0"/>
              <a:t>4- تهدف الخدمة الاجتماعية إلى إحداث تغييرات مرغوبة في الأنساق التي تتعامل معها (الفرد – الجماعة – المجتمع) بقصد استثمار أقصى ما لديهم من قدرات وتوظيفها.</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تمارس الخدمة الاجتماعية من خلال مؤسسات عديدة بعضها أولية (حيث تكون الخدمة الاجتماعية هي الأساس في تقديم الخدمات) وبعضها ثانوية (حيث تهتم الخدمة الاجتماعية بمساعدة مهن أخرى لتحقيق أهدافها).</a:t>
            </a:r>
          </a:p>
          <a:p>
            <a:r>
              <a:rPr lang="ar-SA" dirty="0" smtClean="0"/>
              <a:t>6- تعمل الخدمة الاجتماعية في مجالات عديدة ومن المنتظر ظهور مجالات جديدة حيث أن كفاءة المهنة في المجالات السابقة يسمح باستيعابه في شتى مجالات الممارسة فضلا عن أنها وجدت للمساعدة مما لا يعوق من وجودها في أي مجال من المجالات.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يقوم بممارسة هذه المهنة أخصائيون اجتماعيون معدون إعدادا عمليا وعلميا في معاهد وكليات الخدمة الاجتماعية.</a:t>
            </a:r>
          </a:p>
          <a:p>
            <a:endParaRPr lang="ar-SA" dirty="0" smtClean="0"/>
          </a:p>
          <a:p>
            <a:r>
              <a:rPr lang="ar-SA" dirty="0" smtClean="0"/>
              <a:t>8- مهنة متطورة تنتظر من ممارسيها والقائمين عليها المزيد من فرص التحسين.</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9- معترف بها مجتمعيا في صورة:</a:t>
            </a:r>
          </a:p>
          <a:p>
            <a:r>
              <a:rPr lang="ar-SA" dirty="0" smtClean="0"/>
              <a:t>أ- اطراد إنشاء معاهد وكليات إعداد الأخصائيين.</a:t>
            </a:r>
          </a:p>
          <a:p>
            <a:r>
              <a:rPr lang="ar-SA" dirty="0" smtClean="0"/>
              <a:t>ب- دورها الإيجابي في التدخل في شتى المجالات.</a:t>
            </a:r>
          </a:p>
          <a:p>
            <a:r>
              <a:rPr lang="ar-SA" dirty="0" smtClean="0"/>
              <a:t>ج- تواجدها في جميع مؤسسات المجتمع بجميع صورها الأولية والثانوية.</a:t>
            </a:r>
          </a:p>
          <a:p>
            <a:r>
              <a:rPr lang="ar-SA" dirty="0" smtClean="0"/>
              <a:t>د- تعاونها مع مختلف المهن في المجالات المختلفة.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1957</TotalTime>
  <Words>965</Words>
  <Application>Microsoft Office PowerPoint</Application>
  <PresentationFormat>A4 Paper (210x297 mm)‎</PresentationFormat>
  <Paragraphs>59</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الثانية</vt:lpstr>
      <vt:lpstr>النقاط الأساسية:</vt:lpstr>
      <vt:lpstr>مقدمة:</vt:lpstr>
      <vt:lpstr>شروط التعريف الجيد:</vt:lpstr>
      <vt:lpstr>التعريفات الأجنبية:</vt:lpstr>
      <vt:lpstr>الشريحة 7</vt:lpstr>
      <vt:lpstr>الشريحة 8</vt:lpstr>
      <vt:lpstr>التعريفات العربية:</vt:lpstr>
      <vt:lpstr>الشريحة 10</vt:lpstr>
      <vt:lpstr>الشريحة 11</vt:lpstr>
      <vt:lpstr>الشريحة 12</vt:lpstr>
      <vt:lpstr>مبررات الاتفاق حول توحيد تعريف الخدمة الاجتماعية:</vt:lpstr>
      <vt:lpstr>الشريحة 14</vt:lpstr>
      <vt:lpstr>خصائص الخدمة الاجتماعية:</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164</cp:revision>
  <dcterms:created xsi:type="dcterms:W3CDTF">2009-10-14T19:14:34Z</dcterms:created>
  <dcterms:modified xsi:type="dcterms:W3CDTF">2011-10-19T13:57:48Z</dcterms:modified>
</cp:coreProperties>
</file>