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96" r:id="rId4"/>
    <p:sldId id="267" r:id="rId5"/>
    <p:sldId id="259" r:id="rId6"/>
    <p:sldId id="293" r:id="rId7"/>
    <p:sldId id="295" r:id="rId8"/>
    <p:sldId id="288" r:id="rId9"/>
    <p:sldId id="289" r:id="rId10"/>
    <p:sldId id="290" r:id="rId11"/>
    <p:sldId id="291" r:id="rId12"/>
    <p:sldId id="292"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mailto:jazamoham@kfu.edu.s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lwaraq.com/" TargetMode="External"/><Relationship Id="rId2" Type="http://schemas.openxmlformats.org/officeDocument/2006/relationships/hyperlink" Target="http://www.shamela.com/" TargetMode="External"/><Relationship Id="rId1" Type="http://schemas.openxmlformats.org/officeDocument/2006/relationships/slideLayout" Target="../slideLayouts/slideLayout2.xml"/><Relationship Id="rId4" Type="http://schemas.openxmlformats.org/officeDocument/2006/relationships/hyperlink" Target="http://www.alfaseeh.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التمهيدية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مدرس المادة</a:t>
            </a:r>
            <a:endParaRPr lang="ar-SA" dirty="0"/>
          </a:p>
        </p:txBody>
      </p:sp>
      <p:sp>
        <p:nvSpPr>
          <p:cNvPr id="3" name="Content Placeholder 2"/>
          <p:cNvSpPr>
            <a:spLocks noGrp="1"/>
          </p:cNvSpPr>
          <p:nvPr>
            <p:ph idx="1"/>
          </p:nvPr>
        </p:nvSpPr>
        <p:spPr/>
        <p:txBody>
          <a:bodyPr/>
          <a:lstStyle/>
          <a:p>
            <a:r>
              <a:rPr lang="ar-SA" dirty="0" smtClean="0"/>
              <a:t>الاسم: الدكتور جزاء محمد المصاروة</a:t>
            </a:r>
          </a:p>
          <a:p>
            <a:r>
              <a:rPr lang="ar-SA" dirty="0" smtClean="0"/>
              <a:t>الجنسية: أردني.</a:t>
            </a:r>
          </a:p>
          <a:p>
            <a:r>
              <a:rPr lang="ar-SA" dirty="0" smtClean="0"/>
              <a:t>الرتبة العلمية: أستاذ مشارك.</a:t>
            </a:r>
          </a:p>
          <a:p>
            <a:r>
              <a:rPr lang="ar-SA" dirty="0" smtClean="0"/>
              <a:t>طرق التواصل:</a:t>
            </a:r>
          </a:p>
          <a:p>
            <a:pPr algn="just" rtl="1"/>
            <a:r>
              <a:rPr lang="ar-SA" dirty="0" smtClean="0"/>
              <a:t>البريد الإلكتروني:</a:t>
            </a:r>
            <a:r>
              <a:rPr lang="en-US" dirty="0" smtClean="0">
                <a:hlinkClick r:id="rId2"/>
              </a:rPr>
              <a:t>jazamoham@kfu.edu.sa</a:t>
            </a:r>
            <a:r>
              <a:rPr lang="en-US" dirty="0" smtClean="0"/>
              <a:t> </a:t>
            </a:r>
            <a:endParaRPr lang="ar-SA" dirty="0" smtClean="0"/>
          </a:p>
          <a:p>
            <a:pPr algn="just" rtl="1"/>
            <a:r>
              <a:rPr lang="ar-SA" dirty="0" smtClean="0"/>
              <a:t>الجوال المكتبي: 0506672801</a:t>
            </a:r>
          </a:p>
          <a:p>
            <a:pPr algn="just" rtl="1"/>
            <a:r>
              <a:rPr lang="ar-SA" dirty="0" smtClean="0"/>
              <a:t>منتديات الحوار</a:t>
            </a:r>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معلومات عامة عن المقرر.</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أهداف المقرر</a:t>
            </a:r>
          </a:p>
          <a:p>
            <a:pPr rtl="1" eaLnBrk="1" hangingPunct="1">
              <a:buFont typeface="Arial" pitchFamily="34" charset="0"/>
              <a:buChar char="•"/>
            </a:pPr>
            <a:r>
              <a:rPr lang="ar-SA" b="1" dirty="0" smtClean="0">
                <a:cs typeface="Arial" pitchFamily="34" charset="0"/>
              </a:rPr>
              <a:t>طرق تدريس المقرر.</a:t>
            </a:r>
          </a:p>
          <a:p>
            <a:pPr rtl="1" eaLnBrk="1" hangingPunct="1">
              <a:buFont typeface="Arial" pitchFamily="34" charset="0"/>
              <a:buChar char="•"/>
            </a:pPr>
            <a:r>
              <a:rPr lang="ar-SA" b="1" dirty="0" smtClean="0">
                <a:cs typeface="Arial" pitchFamily="34" charset="0"/>
              </a:rPr>
              <a:t>مصادر المقرر ومراجعه.</a:t>
            </a:r>
          </a:p>
          <a:p>
            <a:pPr rtl="1" eaLnBrk="1" hangingPunct="1">
              <a:buFont typeface="Arial" pitchFamily="34" charset="0"/>
              <a:buChar char="•"/>
            </a:pPr>
            <a:r>
              <a:rPr lang="ar-SA" b="1" dirty="0" smtClean="0">
                <a:cs typeface="Arial" pitchFamily="34" charset="0"/>
              </a:rPr>
              <a:t>التقويم.</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mtClean="0">
                <a:solidFill>
                  <a:srgbClr val="376092"/>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eaLnBrk="1" hangingPunct="1"/>
            <a:r>
              <a:rPr lang="ar-SA" b="1" dirty="0" smtClean="0">
                <a:cs typeface="Arial" pitchFamily="34" charset="0"/>
              </a:rPr>
              <a:t>يعد التذوق الأدبي من المقررات الهامة فهو يساعد في فهم النصوص الأدبية التي تمثل رأس الهرم في دراسة اللغة وتعلمها، ويجعل الدارس قادراً على تلمس مواطن الجمال في النص الأدبي مما يوفر له المتعة والثقافة معاً.</a:t>
            </a:r>
          </a:p>
          <a:p>
            <a:pPr eaLnBrk="1" hangingPunct="1"/>
            <a:r>
              <a:rPr lang="ar-SA" b="1" dirty="0" smtClean="0">
                <a:cs typeface="Arial" pitchFamily="34" charset="0"/>
              </a:rPr>
              <a:t>قد يساعد هذا المقرر على تنمية ملكة الإبداع عند الطلبة ومحاكاة النصوص الراقية.</a:t>
            </a:r>
          </a:p>
          <a:p>
            <a:pPr eaLnBrk="1" hangingPunct="1"/>
            <a:r>
              <a:rPr lang="ar-SA" b="1" dirty="0" smtClean="0">
                <a:cs typeface="Arial" pitchFamily="34" charset="0"/>
              </a:rPr>
              <a:t>تظهر من خلاله قدرة الشعراء وإبداعهم، وإليك مثال بسيط عن هذه القدرة:</a:t>
            </a:r>
          </a:p>
          <a:p>
            <a:endParaRPr lang="ar-SA" b="1" dirty="0" smtClean="0"/>
          </a:p>
          <a:p>
            <a:pPr eaLnBrk="1" hangingPunct="1"/>
            <a:r>
              <a:rPr lang="ar-SA"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صورة رجل مصلوب</a:t>
            </a:r>
            <a:endParaRPr lang="ar-SA" dirty="0"/>
          </a:p>
        </p:txBody>
      </p:sp>
      <p:pic>
        <p:nvPicPr>
          <p:cNvPr id="5" name="Content Placeholder 4" descr="untitled.bmp"/>
          <p:cNvPicPr>
            <a:picLocks noGrp="1" noChangeAspect="1"/>
          </p:cNvPicPr>
          <p:nvPr>
            <p:ph idx="1"/>
          </p:nvPr>
        </p:nvPicPr>
        <p:blipFill>
          <a:blip r:embed="rId2" cstate="print"/>
          <a:stretch>
            <a:fillRect/>
          </a:stretch>
        </p:blipFill>
        <p:spPr>
          <a:xfrm>
            <a:off x="3886200" y="1447800"/>
            <a:ext cx="4191000" cy="3276600"/>
          </a:xfrm>
        </p:spPr>
      </p:pic>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
        <p:nvSpPr>
          <p:cNvPr id="9" name="TextBox 8"/>
          <p:cNvSpPr txBox="1"/>
          <p:nvPr/>
        </p:nvSpPr>
        <p:spPr>
          <a:xfrm>
            <a:off x="3962400" y="4724400"/>
            <a:ext cx="4038600" cy="646331"/>
          </a:xfrm>
          <a:prstGeom prst="rect">
            <a:avLst/>
          </a:prstGeom>
          <a:noFill/>
        </p:spPr>
        <p:txBody>
          <a:bodyPr wrap="square" rtlCol="1">
            <a:spAutoFit/>
          </a:bodyPr>
          <a:lstStyle/>
          <a:p>
            <a:pPr algn="ctr"/>
            <a:r>
              <a:rPr lang="ar-SA" sz="3600" dirty="0" smtClean="0"/>
              <a:t>منظر بشع</a:t>
            </a:r>
            <a:endParaRPr lang="ar-SA"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الأدب يجمّل الصورة/نص للشاعر الأنباري</a:t>
            </a:r>
            <a:endParaRPr lang="ar-SA" dirty="0"/>
          </a:p>
        </p:txBody>
      </p:sp>
      <p:sp>
        <p:nvSpPr>
          <p:cNvPr id="3" name="Content Placeholder 2"/>
          <p:cNvSpPr>
            <a:spLocks noGrp="1"/>
          </p:cNvSpPr>
          <p:nvPr>
            <p:ph idx="1"/>
          </p:nvPr>
        </p:nvSpPr>
        <p:spPr/>
        <p:txBody>
          <a:bodyPr/>
          <a:lstStyle/>
          <a:p>
            <a:r>
              <a:rPr lang="ar-SA" b="1" dirty="0" smtClean="0"/>
              <a:t>علوٌّ في الحياةِ وفـي الممـاتِ</a:t>
            </a:r>
          </a:p>
          <a:p>
            <a:r>
              <a:rPr lang="ar-SA" b="1" dirty="0" smtClean="0"/>
              <a:t>لحقٌّ انت إحـدى  المعجـزاتِ</a:t>
            </a:r>
          </a:p>
          <a:p>
            <a:r>
              <a:rPr lang="ar-SA" b="1" dirty="0" smtClean="0"/>
              <a:t>كأنَّ الناسَ حولك حينَ  قامـوا</a:t>
            </a:r>
          </a:p>
          <a:p>
            <a:r>
              <a:rPr lang="ar-SA" b="1" dirty="0" smtClean="0"/>
              <a:t>وفـودُ نـداك أيـامَ الصِّـلاتِ</a:t>
            </a:r>
          </a:p>
          <a:p>
            <a:r>
              <a:rPr lang="ar-SA" b="1" dirty="0" smtClean="0"/>
              <a:t>كأنـّك قائـمٌ فيهـم  خطيـبـا</a:t>
            </a:r>
          </a:p>
          <a:p>
            <a:r>
              <a:rPr lang="ar-SA" b="1" dirty="0" smtClean="0"/>
              <a:t>وكلـُّهـمُ قـيـامٌ لـلـصـلاةِ</a:t>
            </a:r>
          </a:p>
          <a:p>
            <a:r>
              <a:rPr lang="ar-SA" b="1" dirty="0" smtClean="0"/>
              <a:t>مددتَ يديك نحوهـمُ  احتفـالا         كمدِّهمـا إليـهـم  بالهـِبـات</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pic>
        <p:nvPicPr>
          <p:cNvPr id="5" name="Content Placeholder 4" descr="untitled.bmp"/>
          <p:cNvPicPr>
            <a:picLocks noChangeAspect="1"/>
          </p:cNvPicPr>
          <p:nvPr/>
        </p:nvPicPr>
        <p:blipFill>
          <a:blip r:embed="rId2" cstate="print"/>
          <a:stretch>
            <a:fillRect/>
          </a:stretch>
        </p:blipFill>
        <p:spPr bwMode="auto">
          <a:xfrm>
            <a:off x="152400" y="1447800"/>
            <a:ext cx="41910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محتوى المقرر</a:t>
            </a:r>
            <a:endParaRPr lang="ar-SA" dirty="0"/>
          </a:p>
        </p:txBody>
      </p:sp>
      <p:sp>
        <p:nvSpPr>
          <p:cNvPr id="3" name="Content Placeholder 2"/>
          <p:cNvSpPr>
            <a:spLocks noGrp="1"/>
          </p:cNvSpPr>
          <p:nvPr>
            <p:ph idx="1"/>
          </p:nvPr>
        </p:nvSpPr>
        <p:spPr/>
        <p:txBody>
          <a:bodyPr/>
          <a:lstStyle/>
          <a:p>
            <a:pPr algn="just" rtl="1">
              <a:buFont typeface="Wingdings" pitchFamily="2" charset="2"/>
              <a:buChar char="q"/>
            </a:pPr>
            <a:r>
              <a:rPr lang="ar-SA" dirty="0" smtClean="0"/>
              <a:t>مفهوم التذوق الأدبي، وأهميته في تعلم اللغة وفهم كتب التراث.</a:t>
            </a:r>
          </a:p>
          <a:p>
            <a:pPr algn="just" rtl="1">
              <a:buFont typeface="Wingdings" pitchFamily="2" charset="2"/>
              <a:buChar char="q"/>
            </a:pPr>
            <a:r>
              <a:rPr lang="ar-SA" dirty="0" smtClean="0"/>
              <a:t>كيفية امتلاك مهارات التذوق الأدبي.</a:t>
            </a:r>
          </a:p>
          <a:p>
            <a:pPr algn="just" rtl="1">
              <a:buFont typeface="Wingdings" pitchFamily="2" charset="2"/>
              <a:buChar char="q"/>
            </a:pPr>
            <a:r>
              <a:rPr lang="ar-SA" dirty="0" smtClean="0"/>
              <a:t>دراسة نصوص مختارة من روائع الأدب العربي في المجالات الأدبية المختلفة، الشعر بأنواعه وانثر: الخطابة الوصايا، المناظرات، المقامات، المقال، القصة...</a:t>
            </a:r>
          </a:p>
          <a:p>
            <a:pPr algn="just" rtl="1">
              <a:buFont typeface="Wingdings" pitchFamily="2" charset="2"/>
              <a:buChar char="q"/>
            </a:pPr>
            <a:r>
              <a:rPr lang="ar-SA" dirty="0" smtClean="0"/>
              <a:t>موازنة بين بعض النصوص القديمة والحديثة.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أهداف المقرر</a:t>
            </a:r>
            <a:endParaRPr lang="ar-SA" dirty="0"/>
          </a:p>
        </p:txBody>
      </p:sp>
      <p:sp>
        <p:nvSpPr>
          <p:cNvPr id="3" name="Content Placeholder 2"/>
          <p:cNvSpPr>
            <a:spLocks noGrp="1"/>
          </p:cNvSpPr>
          <p:nvPr>
            <p:ph idx="1"/>
          </p:nvPr>
        </p:nvSpPr>
        <p:spPr/>
        <p:txBody>
          <a:bodyPr/>
          <a:lstStyle/>
          <a:p>
            <a:pPr algn="ctr"/>
            <a:r>
              <a:rPr lang="ar-SA" dirty="0" smtClean="0">
                <a:latin typeface="Arial Unicode MS" pitchFamily="34" charset="-128"/>
                <a:ea typeface="Arial Unicode MS" pitchFamily="34" charset="-128"/>
                <a:cs typeface="Arial Unicode MS" pitchFamily="34" charset="-128"/>
              </a:rPr>
              <a:t>الهدف العام</a:t>
            </a:r>
            <a:r>
              <a:rPr lang="ar-SA" dirty="0" smtClean="0"/>
              <a:t>: </a:t>
            </a:r>
            <a:r>
              <a:rPr lang="ar-SA" dirty="0" smtClean="0">
                <a:solidFill>
                  <a:srgbClr val="FF0000"/>
                </a:solidFill>
                <a:latin typeface="Agency FB" pitchFamily="34" charset="0"/>
              </a:rPr>
              <a:t>إكساب الطالب ملكة التذوق الأدبي باعتبار متعلم اللغة يسعى إلى فهم النصوص.</a:t>
            </a:r>
          </a:p>
          <a:p>
            <a:r>
              <a:rPr lang="ar-SA" dirty="0" smtClean="0">
                <a:latin typeface="Arial Unicode MS" pitchFamily="34" charset="-128"/>
                <a:ea typeface="Arial Unicode MS" pitchFamily="34" charset="-128"/>
                <a:cs typeface="Arial Unicode MS" pitchFamily="34" charset="-128"/>
              </a:rPr>
              <a:t>الأهداف الخاصة:</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graphicFrame>
        <p:nvGraphicFramePr>
          <p:cNvPr id="7" name="Table 6"/>
          <p:cNvGraphicFramePr>
            <a:graphicFrameLocks noGrp="1"/>
          </p:cNvGraphicFramePr>
          <p:nvPr/>
        </p:nvGraphicFramePr>
        <p:xfrm>
          <a:off x="2971800" y="3657600"/>
          <a:ext cx="6604000" cy="2291080"/>
        </p:xfrm>
        <a:graphic>
          <a:graphicData uri="http://schemas.openxmlformats.org/drawingml/2006/table">
            <a:tbl>
              <a:tblPr rtl="1" firstRow="1" bandRow="1">
                <a:tableStyleId>{E8B1032C-EA38-4F05-BA0D-38AFFFC7BED3}</a:tableStyleId>
              </a:tblPr>
              <a:tblGrid>
                <a:gridCol w="3302000"/>
                <a:gridCol w="3302000"/>
              </a:tblGrid>
              <a:tr h="370840">
                <a:tc>
                  <a:txBody>
                    <a:bodyPr/>
                    <a:lstStyle/>
                    <a:p>
                      <a:pPr algn="ctr" rtl="1"/>
                      <a:r>
                        <a:rPr lang="ar-SA" b="1" dirty="0" smtClean="0"/>
                        <a:t>هدف</a:t>
                      </a:r>
                      <a:r>
                        <a:rPr lang="ar-SA" b="1" baseline="0" dirty="0" smtClean="0"/>
                        <a:t> معرفي</a:t>
                      </a:r>
                      <a:endParaRPr lang="ar-SA" b="1" dirty="0"/>
                    </a:p>
                  </a:txBody>
                  <a:tcPr/>
                </a:tc>
                <a:tc>
                  <a:txBody>
                    <a:bodyPr/>
                    <a:lstStyle/>
                    <a:p>
                      <a:pPr algn="r" rtl="1"/>
                      <a:r>
                        <a:rPr lang="ar-SA" b="1" dirty="0" smtClean="0"/>
                        <a:t>أن يتعرف الطالب إلى أهم صنوف الأدب وقرأ نماذج منها</a:t>
                      </a:r>
                      <a:endParaRPr lang="ar-SA" b="1" dirty="0"/>
                    </a:p>
                  </a:txBody>
                  <a:tcPr/>
                </a:tc>
              </a:tr>
              <a:tr h="370840">
                <a:tc>
                  <a:txBody>
                    <a:bodyPr/>
                    <a:lstStyle/>
                    <a:p>
                      <a:pPr algn="ctr" rtl="1"/>
                      <a:r>
                        <a:rPr lang="ar-SA" b="1" dirty="0" smtClean="0"/>
                        <a:t>هدف ثقافي</a:t>
                      </a:r>
                      <a:endParaRPr lang="ar-SA" b="1" dirty="0"/>
                    </a:p>
                  </a:txBody>
                  <a:tcPr/>
                </a:tc>
                <a:tc>
                  <a:txBody>
                    <a:bodyPr/>
                    <a:lstStyle/>
                    <a:p>
                      <a:pPr algn="r" rtl="1"/>
                      <a:r>
                        <a:rPr lang="ar-SA" b="1" dirty="0" smtClean="0"/>
                        <a:t>أن تتوسع ثقافته التحصيلية حول الأدباء وعصورهم</a:t>
                      </a:r>
                      <a:endParaRPr lang="ar-SA" b="1" dirty="0"/>
                    </a:p>
                  </a:txBody>
                  <a:tcPr/>
                </a:tc>
              </a:tr>
              <a:tr h="370840">
                <a:tc>
                  <a:txBody>
                    <a:bodyPr/>
                    <a:lstStyle/>
                    <a:p>
                      <a:pPr algn="ctr" rtl="1"/>
                      <a:r>
                        <a:rPr lang="ar-SA" b="1" dirty="0" smtClean="0"/>
                        <a:t>هدف مهاري</a:t>
                      </a:r>
                      <a:endParaRPr lang="ar-SA" b="1" dirty="0"/>
                    </a:p>
                  </a:txBody>
                  <a:tcPr/>
                </a:tc>
                <a:tc>
                  <a:txBody>
                    <a:bodyPr/>
                    <a:lstStyle/>
                    <a:p>
                      <a:pPr algn="r" rtl="1"/>
                      <a:r>
                        <a:rPr lang="ar-SA" b="1" dirty="0" smtClean="0"/>
                        <a:t>تنمية ملكة الذوق الأدبي </a:t>
                      </a:r>
                      <a:endParaRPr lang="ar-SA" b="1" dirty="0"/>
                    </a:p>
                  </a:txBody>
                  <a:tcPr/>
                </a:tc>
              </a:tr>
              <a:tr h="370840">
                <a:tc>
                  <a:txBody>
                    <a:bodyPr/>
                    <a:lstStyle/>
                    <a:p>
                      <a:pPr algn="ctr" rtl="1"/>
                      <a:r>
                        <a:rPr lang="ar-SA" b="1" dirty="0" smtClean="0"/>
                        <a:t>هدف تفكيري إبداعي</a:t>
                      </a:r>
                      <a:endParaRPr lang="ar-SA" b="1" dirty="0"/>
                    </a:p>
                  </a:txBody>
                  <a:tcPr/>
                </a:tc>
                <a:tc>
                  <a:txBody>
                    <a:bodyPr/>
                    <a:lstStyle/>
                    <a:p>
                      <a:pPr algn="r" rtl="1"/>
                      <a:r>
                        <a:rPr lang="ar-SA" b="1" dirty="0" smtClean="0"/>
                        <a:t>أن يتجاوز الطالب مرحلة التذوق الأدبي إلى نقد النصوص نقداً موضوعياً</a:t>
                      </a:r>
                      <a:endParaRPr lang="ar-SA" b="1"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طرق تدريس المقرر</a:t>
            </a:r>
            <a:endParaRPr lang="ar-SA" dirty="0"/>
          </a:p>
        </p:txBody>
      </p:sp>
      <p:sp>
        <p:nvSpPr>
          <p:cNvPr id="3" name="Content Placeholder 2"/>
          <p:cNvSpPr>
            <a:spLocks noGrp="1"/>
          </p:cNvSpPr>
          <p:nvPr>
            <p:ph idx="1"/>
          </p:nvPr>
        </p:nvSpPr>
        <p:spPr>
          <a:solidFill>
            <a:srgbClr val="FFFF00"/>
          </a:solidFill>
        </p:spPr>
        <p:txBody>
          <a:bodyPr/>
          <a:lstStyle/>
          <a:p>
            <a:pPr algn="just" rtl="1">
              <a:buFont typeface="Wingdings" pitchFamily="2" charset="2"/>
              <a:buChar char="Ø"/>
            </a:pPr>
            <a:r>
              <a:rPr lang="ar-SA" dirty="0" smtClean="0"/>
              <a:t>تقديم مادة نظرية عن الأدب وأشكاله والتذوق الأدبي</a:t>
            </a:r>
          </a:p>
          <a:p>
            <a:pPr algn="just" rtl="1">
              <a:buFont typeface="Wingdings" pitchFamily="2" charset="2"/>
              <a:buChar char="Ø"/>
            </a:pPr>
            <a:r>
              <a:rPr lang="ar-SA" dirty="0" smtClean="0"/>
              <a:t>دراسة نصوص أدبية مختارة.ويشمل:</a:t>
            </a:r>
          </a:p>
          <a:p>
            <a:r>
              <a:rPr lang="ar-SA" dirty="0" smtClean="0"/>
              <a:t>                   قراء النص، تفسير مفرداته وتراكيبه، دراسة بيئة                     النص، دراسة مؤلف النص، تطبيق أدوات التذوق                    الأدبي ومهاراته على تلك النصوص.</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التقويم</a:t>
            </a:r>
            <a:endParaRPr lang="ar-SA" dirty="0"/>
          </a:p>
        </p:txBody>
      </p:sp>
      <p:sp>
        <p:nvSpPr>
          <p:cNvPr id="3" name="Content Placeholder 2"/>
          <p:cNvSpPr>
            <a:spLocks noGrp="1"/>
          </p:cNvSpPr>
          <p:nvPr>
            <p:ph idx="1"/>
          </p:nvPr>
        </p:nvSpPr>
        <p:spPr/>
        <p:txBody>
          <a:bodyPr/>
          <a:lstStyle/>
          <a:p>
            <a:r>
              <a:rPr lang="ar-SA" dirty="0" smtClean="0"/>
              <a:t>70% من العلمة للاختبار النهائي</a:t>
            </a:r>
          </a:p>
          <a:p>
            <a:r>
              <a:rPr lang="ar-SA" dirty="0" smtClean="0"/>
              <a:t>30% من العلامة لحضور المحاضرات والمشاركة في المنتديات، وهذه يحسبها النظام بشكل تلقائي.</a:t>
            </a:r>
          </a:p>
          <a:p>
            <a:r>
              <a:rPr lang="ar-SA" dirty="0" smtClean="0"/>
              <a:t>ستكون الاختبارات النهائية موزعة على مناطق عدة في المملكة، فلا تنس الدخول على النظام وتحديد مركز الاختبار الذي ترغب فيه.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المصادر والمراجع</a:t>
            </a:r>
            <a:endParaRPr lang="ar-SA" dirty="0"/>
          </a:p>
        </p:txBody>
      </p:sp>
      <p:sp>
        <p:nvSpPr>
          <p:cNvPr id="3" name="Content Placeholder 2"/>
          <p:cNvSpPr>
            <a:spLocks noGrp="1"/>
          </p:cNvSpPr>
          <p:nvPr>
            <p:ph idx="1"/>
          </p:nvPr>
        </p:nvSpPr>
        <p:spPr/>
        <p:txBody>
          <a:bodyPr/>
          <a:lstStyle/>
          <a:p>
            <a:r>
              <a:rPr lang="ar-SA" dirty="0" smtClean="0"/>
              <a:t>المرجع الرئيس: التذوق الأدبي، ماهر شعبان عبد الباري.</a:t>
            </a:r>
          </a:p>
          <a:p>
            <a:r>
              <a:rPr lang="ar-SA" dirty="0" smtClean="0"/>
              <a:t>مراجع أخرى: في النقد الأدبي، إليا الحاوي.</a:t>
            </a:r>
          </a:p>
          <a:p>
            <a:r>
              <a:rPr lang="ar-SA" dirty="0" smtClean="0"/>
              <a:t>المواقع الإلكتروني:</a:t>
            </a:r>
          </a:p>
          <a:p>
            <a:r>
              <a:rPr lang="en-US" dirty="0" smtClean="0">
                <a:hlinkClick r:id="rId2"/>
              </a:rPr>
              <a:t>www.shamela.com</a:t>
            </a:r>
            <a:endParaRPr lang="en-US" dirty="0" smtClean="0"/>
          </a:p>
          <a:p>
            <a:r>
              <a:rPr lang="en-US" dirty="0" smtClean="0">
                <a:hlinkClick r:id="rId3"/>
              </a:rPr>
              <a:t>www.alwaraq.com</a:t>
            </a:r>
            <a:endParaRPr lang="en-US" dirty="0" smtClean="0"/>
          </a:p>
          <a:p>
            <a:r>
              <a:rPr lang="en-US" dirty="0" smtClean="0">
                <a:hlinkClick r:id="rId4"/>
              </a:rPr>
              <a:t>www.alfaseeh.com</a:t>
            </a:r>
            <a:endParaRPr lang="en-US" dirty="0" smtClean="0"/>
          </a:p>
          <a:p>
            <a:r>
              <a:rPr lang="ar-SA" dirty="0" smtClean="0"/>
              <a:t>البرامج الحاسوبية: الجامع الكبير لكتب التراث، المكتبة الشاملة، الموسوعة الشعرية</a:t>
            </a:r>
            <a:endParaRPr lang="en-US" dirty="0" smtClean="0"/>
          </a:p>
          <a:p>
            <a:endParaRPr lang="en-US" dirty="0" smtClean="0"/>
          </a:p>
          <a:p>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1352</TotalTime>
  <Words>411</Words>
  <Application>Microsoft Office PowerPoint</Application>
  <PresentationFormat>A4 Paper (210x297 mm)</PresentationFormat>
  <Paragraphs>88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المحاضرة التمهيدية</vt:lpstr>
      <vt:lpstr>مدرس المادة</vt:lpstr>
      <vt:lpstr>عناصر المحاضرة</vt:lpstr>
      <vt:lpstr>مقدمة:</vt:lpstr>
      <vt:lpstr>صورة رجل مصلوب</vt:lpstr>
      <vt:lpstr>الأدب يجمّل الصورة/نص للشاعر الأنباري</vt:lpstr>
      <vt:lpstr>محتوى المقرر</vt:lpstr>
      <vt:lpstr>أهداف المقرر</vt:lpstr>
      <vt:lpstr>طرق تدريس المقرر</vt:lpstr>
      <vt:lpstr>التقويم</vt:lpstr>
      <vt:lpstr>المصادر والمراجع</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79</cp:revision>
  <dcterms:created xsi:type="dcterms:W3CDTF">2009-10-14T19:14:34Z</dcterms:created>
  <dcterms:modified xsi:type="dcterms:W3CDTF">2010-10-25T06:55:13Z</dcterms:modified>
</cp:coreProperties>
</file>