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304" r:id="rId4"/>
    <p:sldId id="305" r:id="rId5"/>
    <p:sldId id="306" r:id="rId6"/>
    <p:sldId id="307" r:id="rId7"/>
    <p:sldId id="308" r:id="rId8"/>
    <p:sldId id="296" r:id="rId9"/>
    <p:sldId id="309" r:id="rId10"/>
    <p:sldId id="310" r:id="rId11"/>
    <p:sldId id="311" r:id="rId12"/>
    <p:sldId id="312" r:id="rId13"/>
    <p:sldId id="313" r:id="rId14"/>
    <p:sldId id="314" r:id="rId15"/>
    <p:sldId id="315" r:id="rId16"/>
    <p:sldId id="316" r:id="rId17"/>
    <p:sldId id="317" r:id="rId18"/>
    <p:sldId id="318"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65" d="100"/>
          <a:sy n="65" d="100"/>
        </p:scale>
        <p:origin x="-1380" y="-11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10/25/2010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عمادة التعليم الإلكتروني-قسم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التذوّق الأدبي</a:t>
            </a:r>
          </a:p>
          <a:p>
            <a:pPr algn="l">
              <a:lnSpc>
                <a:spcPct val="80000"/>
              </a:lnSpc>
            </a:pPr>
            <a:r>
              <a:rPr lang="ar-EG" sz="2200" b="1" dirty="0" smtClean="0">
                <a:solidFill>
                  <a:srgbClr val="7F7F7F"/>
                </a:solidFill>
                <a:latin typeface="Calibri" pitchFamily="34" charset="0"/>
                <a:cs typeface="Times New Roman" pitchFamily="18" charset="0"/>
              </a:rPr>
              <a:t>الفصل </a:t>
            </a:r>
            <a:r>
              <a:rPr lang="ar-EG" sz="2200" b="1" dirty="0">
                <a:solidFill>
                  <a:srgbClr val="7F7F7F"/>
                </a:solidFill>
                <a:latin typeface="Calibri" pitchFamily="34" charset="0"/>
                <a:cs typeface="Times New Roman" pitchFamily="18" charset="0"/>
              </a:rPr>
              <a:t>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1</a:t>
            </a:r>
            <a:r>
              <a:rPr lang="ar-EG" sz="1700" b="1" dirty="0" smtClean="0">
                <a:solidFill>
                  <a:srgbClr val="7F7F7F"/>
                </a:solidFill>
                <a:latin typeface="Calibri" pitchFamily="34" charset="0"/>
                <a:cs typeface="Times New Roman" pitchFamily="18" charset="0"/>
              </a:rPr>
              <a:t> </a:t>
            </a:r>
            <a:r>
              <a:rPr lang="ar-EG" sz="1700" b="1" dirty="0">
                <a:solidFill>
                  <a:srgbClr val="7F7F7F"/>
                </a:solidFill>
                <a:latin typeface="Calibri" pitchFamily="34" charset="0"/>
                <a:cs typeface="Times New Roman" pitchFamily="18" charset="0"/>
              </a:rPr>
              <a:t>– </a:t>
            </a:r>
            <a:r>
              <a:rPr lang="ar-EG" sz="1700" b="1" dirty="0" smtClean="0">
                <a:solidFill>
                  <a:srgbClr val="7F7F7F"/>
                </a:solidFill>
                <a:latin typeface="Calibri" pitchFamily="34" charset="0"/>
                <a:cs typeface="Times New Roman" pitchFamily="18" charset="0"/>
              </a:rPr>
              <a:t>143</a:t>
            </a:r>
            <a:r>
              <a:rPr lang="ar-SA" sz="1700" b="1" smtClean="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الأولى</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عناصر المحاضرة</a:t>
            </a:r>
            <a:endParaRPr lang="ar-SA" dirty="0"/>
          </a:p>
        </p:txBody>
      </p:sp>
      <p:sp>
        <p:nvSpPr>
          <p:cNvPr id="3" name="Content Placeholder 2"/>
          <p:cNvSpPr>
            <a:spLocks noGrp="1"/>
          </p:cNvSpPr>
          <p:nvPr>
            <p:ph idx="1"/>
          </p:nvPr>
        </p:nvSpPr>
        <p:spPr/>
        <p:txBody>
          <a:bodyPr/>
          <a:lstStyle/>
          <a:p>
            <a:pPr lvl="0" rtl="1"/>
            <a:r>
              <a:rPr lang="ar-SA" dirty="0" smtClean="0"/>
              <a:t>التعريف اللغوي والتعريف الاصطلاحي</a:t>
            </a:r>
          </a:p>
          <a:p>
            <a:r>
              <a:rPr lang="ar-SA" dirty="0" smtClean="0"/>
              <a:t>أهمية التذوق الأدبي وعناصر الذوق ومكوناته ومصادره</a:t>
            </a:r>
            <a:endParaRPr lang="en-US" dirty="0" smtClean="0"/>
          </a:p>
          <a:p>
            <a:r>
              <a:rPr lang="ar-SA" dirty="0" smtClean="0"/>
              <a:t>أقسام الذوق وأنواعه وكيف ننمّيه ونطوره</a:t>
            </a:r>
            <a:endParaRPr lang="en-US" dirty="0" smtClean="0"/>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التذوق لغةً</a:t>
            </a:r>
            <a:endParaRPr lang="ar-SA" dirty="0"/>
          </a:p>
        </p:txBody>
      </p:sp>
      <p:sp>
        <p:nvSpPr>
          <p:cNvPr id="3" name="Content Placeholder 2"/>
          <p:cNvSpPr>
            <a:spLocks noGrp="1"/>
          </p:cNvSpPr>
          <p:nvPr>
            <p:ph idx="1"/>
          </p:nvPr>
        </p:nvSpPr>
        <p:spPr/>
        <p:txBody>
          <a:bodyPr/>
          <a:lstStyle/>
          <a:p>
            <a:pPr rtl="1"/>
            <a:r>
              <a:rPr lang="ar-SA" dirty="0" smtClean="0"/>
              <a:t>في المحيط : ذاقه ذوقا وذوقانا ومذاقة اختبر طعمه ، وتذوقه ذاقه مرة بعد مرة . وفي المنجد : الذوق ملكة تدرك بها الطعوم ، والذوق الطبع ، يقال هو حسن الذوق للشعر أي مطبوع عليه . ويقول ابن خلدون في مقدمته بعد تفسير الذوق بأنه حصول ملكة البلاغة للسان : " واستعير لهذه الملكة ، عندما ترسخ وتستقر اسم الذوق الذي اصطلح عليه أهل صناعة البيان وإنما هو موضوع لإدراك الطعوم ، ولكن لما كان محل هذه الملكة في اللسان من حيث النطق بالكلام كما هو لإدراك الطعوم استعير لها اسمه ، وأيضا فهو وجداني للسان كما أن الطعوم محسوسة له فقيل له ذوق " .</a:t>
            </a:r>
            <a:endParaRPr lang="en-US" dirty="0" smtClean="0"/>
          </a:p>
          <a:p>
            <a:pPr rtl="1"/>
            <a:r>
              <a:rPr lang="ar-SA" dirty="0" smtClean="0"/>
              <a:t>         </a:t>
            </a:r>
            <a:endParaRPr lang="en-US" dirty="0" smtClean="0"/>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تابع التذوق لغةً</a:t>
            </a:r>
            <a:endParaRPr lang="ar-SA" dirty="0"/>
          </a:p>
        </p:txBody>
      </p:sp>
      <p:sp>
        <p:nvSpPr>
          <p:cNvPr id="3" name="Content Placeholder 2"/>
          <p:cNvSpPr>
            <a:spLocks noGrp="1"/>
          </p:cNvSpPr>
          <p:nvPr>
            <p:ph idx="1"/>
          </p:nvPr>
        </p:nvSpPr>
        <p:spPr/>
        <p:txBody>
          <a:bodyPr/>
          <a:lstStyle/>
          <a:p>
            <a:pPr algn="just" rtl="1"/>
            <a:r>
              <a:rPr lang="ar-SA" sz="2800" dirty="0" smtClean="0"/>
              <a:t>ومعنى هذا أن الذوق في معناه الحسي الأول علاج الأشياء باللسان لتعرف طعمها ، ويتبع ذلك الدلالة على ثمرة الذوق من حلاوة أو ملوحة أو مرارة أو حموضة ثم النفور  من الأشياء أو الاطمئنان إليها ، فهنا مقدمة وحكم وعمل . وانتقلت الكلمة بعد ذلك إلى علاج الأشياء بالنفس لتعرف خواصها الجميلة أو الذميمة كحسن الألوان وتناسبها وجمال الألفاظ وبلاغتها وروعة الأنغام واتساقها ، وعكس ذلك ، وبهذا دخلت دائرة الفنون الجميلة لتدل على هذه الملكة المكتسبة أو الموهوبة التي تدرك ما في الآثار الفنية من كمال وجمال أو نقص ودمامة ، وكانت في الأدب لتدرك حسن التعبير اللغوي أو قصوره فتمهد بذلك للحكم السديد والتفسير الواضح الصحيح </a:t>
            </a:r>
            <a:r>
              <a:rPr lang="ar-SA" dirty="0" smtClean="0"/>
              <a:t>.</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التذوق اصطلاحاً</a:t>
            </a:r>
            <a:endParaRPr lang="ar-SA" dirty="0"/>
          </a:p>
        </p:txBody>
      </p:sp>
      <p:sp>
        <p:nvSpPr>
          <p:cNvPr id="3" name="Content Placeholder 2"/>
          <p:cNvSpPr>
            <a:spLocks noGrp="1"/>
          </p:cNvSpPr>
          <p:nvPr>
            <p:ph idx="1"/>
          </p:nvPr>
        </p:nvSpPr>
        <p:spPr/>
        <p:txBody>
          <a:bodyPr/>
          <a:lstStyle/>
          <a:p>
            <a:pPr rtl="1"/>
            <a:r>
              <a:rPr lang="ar-SA" sz="2800" dirty="0" smtClean="0"/>
              <a:t>تعددت التعريفات لتحديد معنى التذوق تحديداً دقيقاً ، وقد دارت تلك التعريفات حول معانٍ متقاربة  وإن اختلفت في بعض جزئياتها ، ويمكن حصرها في هذه المحاور :</a:t>
            </a:r>
            <a:endParaRPr lang="en-US" sz="2800" dirty="0" smtClean="0"/>
          </a:p>
          <a:p>
            <a:pPr rtl="1"/>
            <a:r>
              <a:rPr lang="ar-SA" sz="2800" dirty="0" smtClean="0"/>
              <a:t>ا ـ التذوق ملكةٌ أو حاسة فنية يتمتع بها أصحاب الفطرة السليمة </a:t>
            </a:r>
            <a:endParaRPr lang="en-US" sz="2800" dirty="0" smtClean="0"/>
          </a:p>
          <a:p>
            <a:pPr rtl="1"/>
            <a:r>
              <a:rPr lang="ar-SA" sz="2800" dirty="0" smtClean="0"/>
              <a:t>ب ـ التذوق الفهم الدقيق  المتكامل لعناصر النص الأدبي</a:t>
            </a:r>
            <a:endParaRPr lang="en-US" sz="2800" dirty="0" smtClean="0"/>
          </a:p>
          <a:p>
            <a:pPr rtl="1"/>
            <a:r>
              <a:rPr lang="ar-SA" sz="2800" dirty="0" smtClean="0"/>
              <a:t>ج ـ أو هو استجابة وجدانية تحسن الحكم على النص الأدبي بعد فهمه</a:t>
            </a:r>
            <a:endParaRPr lang="en-US" sz="2800" dirty="0" smtClean="0"/>
          </a:p>
          <a:p>
            <a:pPr rtl="1"/>
            <a:r>
              <a:rPr lang="ar-SA" sz="2800" dirty="0" smtClean="0"/>
              <a:t>د ـ أو هو تقدير العمل الأدبي تقديرا سليماً.</a:t>
            </a:r>
          </a:p>
          <a:p>
            <a:pPr rtl="1"/>
            <a:r>
              <a:rPr lang="ar-SA" sz="2800" dirty="0" smtClean="0"/>
              <a:t>والخلاصة: أن الذوق ( التذوق  ) هو  ملكة يقدَّر بها الأثر الفني أو هو ذلك الاستعداد الفطري أو المكتسب الذي نقدر به على تقدير الجمال والاستمتاع به ومحاكاته بقدر ما نستطيع في أعمالنا وأقوالنا وأفكارنا . </a:t>
            </a:r>
            <a:endParaRPr lang="ar-SA" sz="28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بدايات التذوق الأدبي</a:t>
            </a:r>
            <a:endParaRPr lang="ar-SA" dirty="0"/>
          </a:p>
        </p:txBody>
      </p:sp>
      <p:sp>
        <p:nvSpPr>
          <p:cNvPr id="3" name="Content Placeholder 2"/>
          <p:cNvSpPr>
            <a:spLocks noGrp="1"/>
          </p:cNvSpPr>
          <p:nvPr>
            <p:ph idx="1"/>
          </p:nvPr>
        </p:nvSpPr>
        <p:spPr/>
        <p:txBody>
          <a:bodyPr/>
          <a:lstStyle/>
          <a:p>
            <a:pPr rtl="1"/>
            <a:r>
              <a:rPr lang="ar-SA" sz="2800" dirty="0" smtClean="0"/>
              <a:t>كانت بدايات التذوق في الأدب العربي متزامنة مع ظهور الأدب لأنها كانت تحمل معنى كلمة النقد والتقييم للنص الأدبي،  لأنَّ  مفهوم النقد الأدبي القديم في بداياته في العصر الجاهلي  كان يعتمد على الفطرة  السليمة والذوق الخاص أو العام حيث لم تكن هناك معايير نقدية معروفة ولا تعليلات للأحكام النقدية، ومن أمثلة تلك المواقف النقدية التي اعتمدت على ذوق أصحابها :</a:t>
            </a:r>
          </a:p>
          <a:p>
            <a:pPr rtl="1"/>
            <a:r>
              <a:rPr lang="ar-SA" sz="2800" dirty="0" smtClean="0"/>
              <a:t>1. قال المتلمِّس في وصف بعيره </a:t>
            </a:r>
            <a:br>
              <a:rPr lang="ar-SA" sz="2800" dirty="0" smtClean="0"/>
            </a:br>
            <a:r>
              <a:rPr lang="ar-SA" sz="2800" dirty="0" smtClean="0"/>
              <a:t>وقد أتناسى الهمَّ عندَ احتضاره ....بناجٍ عليه الصيعريةُ مُكدمِ </a:t>
            </a:r>
            <a:br>
              <a:rPr lang="ar-SA" sz="2800" dirty="0" smtClean="0"/>
            </a:br>
            <a:r>
              <a:rPr lang="ar-SA" sz="2800" dirty="0" smtClean="0"/>
              <a:t>فقال طرفة بن العبد عندما سمعه (استنوق الجمل) لأنه قد وصف الجمل بما توصف به الناقة ، لأن الصيعرية سمة تكون في عنق الناقة ولا تكون للبعير.</a:t>
            </a:r>
          </a:p>
          <a:p>
            <a:pPr rtl="1"/>
            <a:r>
              <a:rPr lang="ar-SA" sz="2800" b="1" dirty="0" smtClean="0"/>
              <a:t/>
            </a:r>
            <a:br>
              <a:rPr lang="ar-SA" sz="2800" b="1" dirty="0" smtClean="0"/>
            </a:br>
            <a:endParaRPr lang="en-US" sz="2800" dirty="0" smtClean="0"/>
          </a:p>
          <a:p>
            <a:pPr rtl="1"/>
            <a:endParaRPr lang="ar-SA" sz="28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بدايات التذوق الأدبي</a:t>
            </a:r>
            <a:endParaRPr lang="ar-SA" dirty="0"/>
          </a:p>
        </p:txBody>
      </p:sp>
      <p:sp>
        <p:nvSpPr>
          <p:cNvPr id="3" name="Content Placeholder 2"/>
          <p:cNvSpPr>
            <a:spLocks noGrp="1"/>
          </p:cNvSpPr>
          <p:nvPr>
            <p:ph idx="1"/>
          </p:nvPr>
        </p:nvSpPr>
        <p:spPr/>
        <p:txBody>
          <a:bodyPr/>
          <a:lstStyle/>
          <a:p>
            <a:r>
              <a:rPr lang="ar-SA" dirty="0" smtClean="0"/>
              <a:t>2. كانت تضرب للشاعر النابغة قبة من أدم بسوق عكاظ يجتمع إليه فيها الشعراء؛ فدخل إليه حسان بن ثابت وعنده الأعشى وقد أنشده شعره , وأنشدته الخنساء قصيدتها التى مطلعها :</a:t>
            </a:r>
            <a:br>
              <a:rPr lang="ar-SA" dirty="0" smtClean="0"/>
            </a:br>
            <a:r>
              <a:rPr lang="ar-SA" dirty="0" smtClean="0"/>
              <a:t> قَذىً بِعَينِكِ أَم بِالعَينِ عُوّارُ ... أَم ذَرَفَت إِذ خَلَت مِن أَهلِها الدارُ</a:t>
            </a:r>
            <a:br>
              <a:rPr lang="ar-SA" dirty="0" smtClean="0"/>
            </a:br>
            <a:r>
              <a:rPr lang="ar-SA" dirty="0" smtClean="0"/>
              <a:t>فقال النابغة: لولا أن أبا بصيرٍ – يقصد الأعشى أنشدني قبلك لقلت: إنك أشعر الناس !!</a:t>
            </a:r>
          </a:p>
          <a:p>
            <a:r>
              <a:rPr lang="ar-SA" dirty="0" smtClean="0"/>
              <a:t>فقال حسان: أنا والله أشعر منك ومنها.قال: حيث تقول ماذا؟ </a:t>
            </a:r>
            <a:br>
              <a:rPr lang="ar-SA" dirty="0" smtClean="0"/>
            </a:b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بدايات التذوق الأدبي</a:t>
            </a:r>
            <a:endParaRPr lang="ar-SA" dirty="0"/>
          </a:p>
        </p:txBody>
      </p:sp>
      <p:sp>
        <p:nvSpPr>
          <p:cNvPr id="3" name="Content Placeholder 2"/>
          <p:cNvSpPr>
            <a:spLocks noGrp="1"/>
          </p:cNvSpPr>
          <p:nvPr>
            <p:ph idx="1"/>
          </p:nvPr>
        </p:nvSpPr>
        <p:spPr/>
        <p:txBody>
          <a:bodyPr/>
          <a:lstStyle/>
          <a:p>
            <a:r>
              <a:rPr lang="ar-SA" sz="2800" dirty="0" smtClean="0"/>
              <a:t>قال: حيث أقول:</a:t>
            </a:r>
            <a:br>
              <a:rPr lang="ar-SA" sz="2800" dirty="0" smtClean="0"/>
            </a:br>
            <a:r>
              <a:rPr lang="ar-SA" sz="2800" dirty="0" smtClean="0"/>
              <a:t>لَنا الجَفَناتُ الغُرُّ يَلمَعنَ بِالضُحى ... وَأَسيافُنا يَقطُرنَ مِن نَجـدَةٍ دَما</a:t>
            </a:r>
            <a:br>
              <a:rPr lang="ar-SA" sz="2800" dirty="0" smtClean="0"/>
            </a:br>
            <a:r>
              <a:rPr lang="ar-SA" sz="2800" dirty="0" smtClean="0"/>
              <a:t>وَلَدنا بَني العَنقاءِ وَاِبني مُحَـــرَّقٍ ... فَأَكرِم بِنا خالاً وَأَكرِم بِذا اِبنَما</a:t>
            </a:r>
            <a:br>
              <a:rPr lang="ar-SA" sz="2800" dirty="0" smtClean="0"/>
            </a:br>
            <a:r>
              <a:rPr lang="ar-SA" sz="2800" dirty="0" smtClean="0"/>
              <a:t>فقال: إنك لشاعر لولا أنك قللت عدد جفانك وفخرت بمن ولدت ولم تفخر بمن ولدك.</a:t>
            </a:r>
            <a:br>
              <a:rPr lang="ar-SA" sz="2800" dirty="0" smtClean="0"/>
            </a:br>
            <a:r>
              <a:rPr lang="ar-SA" sz="2800" dirty="0" smtClean="0"/>
              <a:t>وفي رواية أخرى: فقال له: إنك قلت " الجفنات " فقللت العدد ولو قلت " الجفان " لكان أكثر. وقلت " يلمعن في الضحى " ولو قلت " يبرقن بالدجى ". لكان أبلغ في المديح لأن الضيف بالليل أكثر طروقاً. وقلت: " يقطرن من نجدة دماً " فدللت على قلة القتل ولو قلت " يجرين " لكان أكثر لانصباب الدم. وفخرت بمن ولدت ولم تفخر بمن ولدك. فقام حسان منكسراً منقطعاً. .. ]</a:t>
            </a:r>
            <a:br>
              <a:rPr lang="ar-SA" sz="2800" dirty="0" smtClean="0"/>
            </a:br>
            <a:r>
              <a:rPr lang="ar-SA" sz="2800" dirty="0" smtClean="0"/>
              <a:t/>
            </a:r>
            <a:br>
              <a:rPr lang="ar-SA" sz="2800" dirty="0" smtClean="0"/>
            </a:br>
            <a:endParaRPr lang="ar-SA" sz="2800" dirty="0" smtClean="0"/>
          </a:p>
          <a:p>
            <a:endParaRPr lang="ar-SA" sz="28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بدايات التذوق الأدبي</a:t>
            </a:r>
            <a:endParaRPr lang="ar-SA" dirty="0"/>
          </a:p>
        </p:txBody>
      </p:sp>
      <p:sp>
        <p:nvSpPr>
          <p:cNvPr id="3" name="Content Placeholder 2"/>
          <p:cNvSpPr>
            <a:spLocks noGrp="1"/>
          </p:cNvSpPr>
          <p:nvPr>
            <p:ph idx="1"/>
          </p:nvPr>
        </p:nvSpPr>
        <p:spPr>
          <a:xfrm>
            <a:off x="495300" y="1371600"/>
            <a:ext cx="8915400" cy="4953000"/>
          </a:xfrm>
        </p:spPr>
        <p:txBody>
          <a:bodyPr/>
          <a:lstStyle/>
          <a:p>
            <a:pPr rtl="1"/>
            <a:r>
              <a:rPr lang="ar-SA" dirty="0" smtClean="0"/>
              <a:t>3. وفي بدايات الإسلام يعد وصف الوليد بن المغيرة للقرآن الكريم خير مثال على التذوق العام للنص الأدبي، حيث كان مشركاً فسألته قريش أن يقول عن القرآن قولاً مشيناً، فقال: " ما منكم رجل أعرف بكلام العرب  وأشعارها مني ، فقد عرفت رجزه وهزجه ومقبوضه  و مبسوطه ، فوالله  ما يشبه الذي يقول شيئا من هذا ، وإن لقوله لحلاوة ، وإن عليه لطلاوة ، وإن أعلاه لمثمر، وإن أسفله لمغدق، وإنه ليعلو ولا يُعلى " </a:t>
            </a:r>
            <a:endParaRPr lang="en-US" dirty="0" smtClean="0"/>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أهمية التذوق الأدبي</a:t>
            </a:r>
            <a:endParaRPr lang="ar-SA" dirty="0"/>
          </a:p>
        </p:txBody>
      </p:sp>
      <p:sp>
        <p:nvSpPr>
          <p:cNvPr id="3" name="Content Placeholder 2"/>
          <p:cNvSpPr>
            <a:spLocks noGrp="1"/>
          </p:cNvSpPr>
          <p:nvPr>
            <p:ph idx="1"/>
          </p:nvPr>
        </p:nvSpPr>
        <p:spPr/>
        <p:txBody>
          <a:bodyPr/>
          <a:lstStyle/>
          <a:p>
            <a:pPr algn="just" rtl="1"/>
            <a:r>
              <a:rPr lang="ar-SA" sz="2800" dirty="0" smtClean="0"/>
              <a:t>تتجه الأمم والشعوب في العصر الحديث إلى تنمية الذوق بشتى الوسائل باعتبار الذوق الرفيع يعد </a:t>
            </a:r>
            <a:r>
              <a:rPr lang="ar-SA" sz="2800" dirty="0" smtClean="0">
                <a:solidFill>
                  <a:srgbClr val="FF0000"/>
                </a:solidFill>
              </a:rPr>
              <a:t>عنوانا للرقي والتقدم</a:t>
            </a:r>
            <a:r>
              <a:rPr lang="ar-SA" sz="2800" dirty="0" smtClean="0"/>
              <a:t>،فليست المقاييس العمرانية والصناعية ببعيدة عن الذوق وإنما يعد الذوق عاملا أساسيا فيها . والتذوق الصحيح للأدب يقود لغايته المنشودة وهي </a:t>
            </a:r>
            <a:r>
              <a:rPr lang="ar-SA" sz="2800" dirty="0" smtClean="0">
                <a:solidFill>
                  <a:srgbClr val="FF0000"/>
                </a:solidFill>
              </a:rPr>
              <a:t>تهذيب الشعور والأخلاق وتنقية النفس </a:t>
            </a:r>
            <a:r>
              <a:rPr lang="ar-SA" sz="2800" dirty="0" smtClean="0"/>
              <a:t>ولذا كانت تنمية الذوق هي الغاية الأولى في تدريس الأدب والعمل الأدبي رسالة يجب أن يحسن فهمها ، والمبدع يمثل له الذوق أهمية قصوى بوصفه أول المتذوقين لعمله ، أما المتلقي فتذوق النص الأدبي فيجعله يدرك الغاية منه وصاحب الذوق السليم يستطيع تقدير الآثار الأدبية والفنية </a:t>
            </a:r>
            <a:r>
              <a:rPr lang="ar-SA" sz="2800" dirty="0" smtClean="0">
                <a:solidFill>
                  <a:srgbClr val="FF0000"/>
                </a:solidFill>
              </a:rPr>
              <a:t>وإدراك ما في الكون من تناسق وجمال وتناسب .</a:t>
            </a:r>
            <a:endParaRPr lang="en-US" sz="2800" dirty="0" smtClean="0">
              <a:solidFill>
                <a:srgbClr val="FF0000"/>
              </a:solidFill>
            </a:endParaRPr>
          </a:p>
          <a:p>
            <a:pPr algn="just" rtl="1"/>
            <a:r>
              <a:rPr lang="ar-SA" sz="2800" dirty="0" smtClean="0">
                <a:solidFill>
                  <a:srgbClr val="FF0000"/>
                </a:solidFill>
              </a:rPr>
              <a:t> </a:t>
            </a:r>
            <a:endParaRPr lang="en-US" sz="2800" dirty="0" smtClean="0">
              <a:solidFill>
                <a:srgbClr val="FF0000"/>
              </a:solidFill>
            </a:endParaRPr>
          </a:p>
          <a:p>
            <a:pPr algn="just"/>
            <a:endParaRPr lang="ar-SA" sz="28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عناصر التذوق الأدبي</a:t>
            </a:r>
            <a:endParaRPr lang="ar-SA" dirty="0"/>
          </a:p>
        </p:txBody>
      </p:sp>
      <p:sp>
        <p:nvSpPr>
          <p:cNvPr id="3" name="Content Placeholder 2"/>
          <p:cNvSpPr>
            <a:spLocks noGrp="1"/>
          </p:cNvSpPr>
          <p:nvPr>
            <p:ph idx="1"/>
          </p:nvPr>
        </p:nvSpPr>
        <p:spPr/>
        <p:txBody>
          <a:bodyPr/>
          <a:lstStyle/>
          <a:p>
            <a:pPr algn="just" rtl="1"/>
            <a:r>
              <a:rPr lang="ar-SA" sz="2800" dirty="0" smtClean="0"/>
              <a:t>ليس الذوق ملكة بسيطة، ولكنه مزيج من </a:t>
            </a:r>
            <a:r>
              <a:rPr lang="ar-SA" sz="2800" dirty="0" smtClean="0">
                <a:solidFill>
                  <a:srgbClr val="FF0000"/>
                </a:solidFill>
              </a:rPr>
              <a:t>العاطفة</a:t>
            </a:r>
            <a:r>
              <a:rPr lang="ar-SA" sz="2800" dirty="0" smtClean="0"/>
              <a:t> ، </a:t>
            </a:r>
            <a:r>
              <a:rPr lang="ar-SA" sz="2800" dirty="0" smtClean="0">
                <a:solidFill>
                  <a:srgbClr val="FF0000"/>
                </a:solidFill>
              </a:rPr>
              <a:t>والعقل</a:t>
            </a:r>
            <a:r>
              <a:rPr lang="ar-SA" sz="2800" dirty="0" smtClean="0"/>
              <a:t> ، </a:t>
            </a:r>
            <a:r>
              <a:rPr lang="ar-SA" sz="2800" dirty="0" smtClean="0">
                <a:solidFill>
                  <a:srgbClr val="FF0000"/>
                </a:solidFill>
              </a:rPr>
              <a:t>والحس</a:t>
            </a:r>
            <a:r>
              <a:rPr lang="ar-SA" sz="2800" dirty="0" smtClean="0"/>
              <a:t>، وربما كانت العاطفة أهم عناصره وأوسعها سلطانا في تكوينه ومظاهره وأحكامه . لذا فهو يختلف باختلاف الأفراد، فيندر أن تجد اثنين يتفقان فيما يصيبان من هذه العناصر كيفا وكما ، وكان لذلك مظاهره في نقد الأدب ؛ فمن غلب عليه عنصر الفكر آثر شعراء المعاني </a:t>
            </a:r>
            <a:r>
              <a:rPr lang="ar-SA" sz="2800" dirty="0" smtClean="0">
                <a:solidFill>
                  <a:srgbClr val="FF0000"/>
                </a:solidFill>
              </a:rPr>
              <a:t>كأبي تمام وابن الرومي والمتنبي والمعري </a:t>
            </a:r>
            <a:r>
              <a:rPr lang="ar-SA" sz="2800" dirty="0" smtClean="0"/>
              <a:t>، وفضل كُتّاب الثقافة </a:t>
            </a:r>
            <a:r>
              <a:rPr lang="ar-SA" sz="2800" dirty="0" smtClean="0">
                <a:solidFill>
                  <a:srgbClr val="FF0000"/>
                </a:solidFill>
              </a:rPr>
              <a:t>كالجاحظ وابن خلدون </a:t>
            </a:r>
            <a:r>
              <a:rPr lang="ar-SA" sz="2800" dirty="0" smtClean="0"/>
              <a:t>، ومن غلبت عليه العاطفة فُتن بشعراء النسيب والحماسة والعتاب ، وبالخطباء والوصاف ، ومن كان شديد الحس فضل أسلوب البحتري وشوقي كما يفضل الموسيقى والرسم الجميل .</a:t>
            </a:r>
            <a:endParaRPr lang="en-US" sz="2800" dirty="0" smtClean="0"/>
          </a:p>
          <a:p>
            <a:pPr algn="just" rtl="1"/>
            <a:endParaRPr lang="ar-SA" sz="28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مصادر التذوق الأدبي</a:t>
            </a:r>
            <a:endParaRPr lang="ar-SA" dirty="0"/>
          </a:p>
        </p:txBody>
      </p:sp>
      <p:sp>
        <p:nvSpPr>
          <p:cNvPr id="3" name="Content Placeholder 2"/>
          <p:cNvSpPr>
            <a:spLocks noGrp="1"/>
          </p:cNvSpPr>
          <p:nvPr>
            <p:ph idx="1"/>
          </p:nvPr>
        </p:nvSpPr>
        <p:spPr/>
        <p:txBody>
          <a:bodyPr/>
          <a:lstStyle/>
          <a:p>
            <a:pPr lvl="0" rtl="1"/>
            <a:r>
              <a:rPr lang="ar-SA" dirty="0" smtClean="0"/>
              <a:t>1. هبة طبيعية تولد مع الإنسان فيعبر عنها بصفاء الذهن وخصب القريحة وجمال الاستعداد ، ويظهر ذلك في ميل الناشئ الموهوب منذ الطفولة إلى كل جميل من الأدب والفن.</a:t>
            </a:r>
            <a:endParaRPr lang="en-US" dirty="0" smtClean="0"/>
          </a:p>
          <a:p>
            <a:pPr lvl="0" rtl="1"/>
            <a:r>
              <a:rPr lang="ar-SA" dirty="0" smtClean="0"/>
              <a:t>2. التهذيب والتعليم: فالدرس ينمي الذوق ويهذبه ويسمو به، فالأديب ذو الفطرة الذواقة يفيد من قراءة الأدب وممارسة الفنون، فتراه بعد قليل مصقول الذوق ثاقب الذهن يضع يده على العبارة البليغة والخيال الجميل ويدرك صدق العاطفة وينفر من كل مضطرب من الأدب. </a:t>
            </a:r>
            <a:endParaRPr lang="en-US" dirty="0" smtClean="0"/>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أقسام الذوق</a:t>
            </a:r>
            <a:endParaRPr lang="ar-SA" dirty="0"/>
          </a:p>
        </p:txBody>
      </p:sp>
      <p:sp>
        <p:nvSpPr>
          <p:cNvPr id="3" name="Content Placeholder 2"/>
          <p:cNvSpPr>
            <a:spLocks noGrp="1"/>
          </p:cNvSpPr>
          <p:nvPr>
            <p:ph idx="1"/>
          </p:nvPr>
        </p:nvSpPr>
        <p:spPr/>
        <p:txBody>
          <a:bodyPr/>
          <a:lstStyle/>
          <a:p>
            <a:pPr rtl="1"/>
            <a:r>
              <a:rPr lang="ar-SA" dirty="0" smtClean="0"/>
              <a:t>الناحية الأولى إلى سليم وسقيم :  </a:t>
            </a:r>
            <a:endParaRPr lang="en-US" dirty="0" smtClean="0"/>
          </a:p>
          <a:p>
            <a:pPr rtl="1"/>
            <a:r>
              <a:rPr lang="ar-SA" b="1" dirty="0" smtClean="0"/>
              <a:t>أولاـ  الذوق السليم :</a:t>
            </a:r>
            <a:endParaRPr lang="en-US" dirty="0" smtClean="0"/>
          </a:p>
          <a:p>
            <a:pPr rtl="1"/>
            <a:r>
              <a:rPr lang="ar-SA" dirty="0" smtClean="0"/>
              <a:t>        وقد يسمى الذوق الحسن أو الصحيح أو نحو ذلك مما يشير إلى تهذيبه وصدق أحكامه ودقة تمييزه بين الأدب العالي الجميل والأدب المتكلف السخيف .</a:t>
            </a:r>
            <a:endParaRPr lang="en-US" dirty="0" smtClean="0"/>
          </a:p>
          <a:p>
            <a:pPr rtl="1"/>
            <a:r>
              <a:rPr lang="ar-SA" dirty="0" smtClean="0"/>
              <a:t>ثانياـ  الذوق السقيم :</a:t>
            </a:r>
            <a:endParaRPr lang="en-US" dirty="0" smtClean="0"/>
          </a:p>
          <a:p>
            <a:pPr rtl="1"/>
            <a:r>
              <a:rPr lang="ar-SA" dirty="0" smtClean="0"/>
              <a:t>     وقد يطلق عليه الذوق الرديء أو الفاسد ونحو ذلك وهو الذي لا يحسن التفرقة بين أنواع الأدب من حيث القيمة الفنية أو الذي يؤثر السخيف المطرح أو الذي لا يحسن شيئا مطلقا .</a:t>
            </a:r>
            <a:endParaRPr lang="en-US" dirty="0" smtClean="0"/>
          </a:p>
          <a:p>
            <a:pPr rtl="1"/>
            <a:r>
              <a:rPr lang="ar-SA" dirty="0" smtClean="0"/>
              <a:t>       </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تابع أقسام الذوق</a:t>
            </a:r>
            <a:endParaRPr lang="ar-SA" dirty="0"/>
          </a:p>
        </p:txBody>
      </p:sp>
      <p:sp>
        <p:nvSpPr>
          <p:cNvPr id="3" name="Content Placeholder 2"/>
          <p:cNvSpPr>
            <a:spLocks noGrp="1"/>
          </p:cNvSpPr>
          <p:nvPr>
            <p:ph idx="1"/>
          </p:nvPr>
        </p:nvSpPr>
        <p:spPr/>
        <p:txBody>
          <a:bodyPr/>
          <a:lstStyle/>
          <a:p>
            <a:pPr rtl="1"/>
            <a:r>
              <a:rPr lang="ar-SA" dirty="0" smtClean="0"/>
              <a:t>والنوع الأول هو المراد في باب النقد وإليه تنصرف كلمة الذوق إذا أطلقت وقد وصفه صاحب الوساطة بقوله : " إنما نعني الذوق المهذب الذي صقله الأدب ، وشحذته الرواية ، وجلته الفطنة وألهم الفصل بين الرديء والجيد وتصور أمثلة الحسن والقبيح ، وأصحاب الذوق السليم قليلون وهم مضطرون دائما إلى حفظ أذواقهم من الآفات التي تفسدها " .</a:t>
            </a:r>
            <a:endParaRPr lang="en-US" dirty="0" smtClean="0"/>
          </a:p>
          <a:p>
            <a:pPr rtl="1"/>
            <a:r>
              <a:rPr lang="ar-SA" b="1" dirty="0" smtClean="0"/>
              <a:t> </a:t>
            </a:r>
            <a:endParaRPr lang="en-US" dirty="0" smtClean="0"/>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تابع أقسام الذوق الأدبي</a:t>
            </a:r>
            <a:endParaRPr lang="ar-SA" dirty="0"/>
          </a:p>
        </p:txBody>
      </p:sp>
      <p:sp>
        <p:nvSpPr>
          <p:cNvPr id="3" name="Content Placeholder 2"/>
          <p:cNvSpPr>
            <a:spLocks noGrp="1"/>
          </p:cNvSpPr>
          <p:nvPr>
            <p:ph idx="1"/>
          </p:nvPr>
        </p:nvSpPr>
        <p:spPr/>
        <p:txBody>
          <a:bodyPr/>
          <a:lstStyle/>
          <a:p>
            <a:pPr rtl="1"/>
            <a:r>
              <a:rPr lang="ar-SA" sz="2800" dirty="0" smtClean="0"/>
              <a:t>الناحية الثانية إلى سلبي وإيجابي :</a:t>
            </a:r>
            <a:endParaRPr lang="en-US" sz="2800" dirty="0" smtClean="0"/>
          </a:p>
          <a:p>
            <a:pPr rtl="1"/>
            <a:r>
              <a:rPr lang="ar-SA" sz="2800" b="1" dirty="0" smtClean="0"/>
              <a:t>أولاـ  الذوق السلبي : </a:t>
            </a:r>
            <a:endParaRPr lang="en-US" sz="2800" dirty="0" smtClean="0"/>
          </a:p>
          <a:p>
            <a:pPr rtl="1"/>
            <a:r>
              <a:rPr lang="ar-SA" sz="2800" dirty="0" smtClean="0"/>
              <a:t>        وهو ذوق يدرك به الجمال ويتذوقه لكنه عاجز عن تفسير ما يدرك أو تعليله ، وصاحبه يظفر بالمتعة الأدبية ويقنع بها فتضيء نفسه وتمتع وجدانه .</a:t>
            </a:r>
            <a:endParaRPr lang="en-US" sz="2800" dirty="0" smtClean="0"/>
          </a:p>
          <a:p>
            <a:pPr rtl="1"/>
            <a:r>
              <a:rPr lang="ar-SA" sz="2800" b="1" dirty="0" smtClean="0"/>
              <a:t>ثانياـ  الذوق الإيجابي </a:t>
            </a:r>
            <a:r>
              <a:rPr lang="ar-SA" sz="2800" dirty="0" smtClean="0"/>
              <a:t>:</a:t>
            </a:r>
            <a:endParaRPr lang="en-US" sz="2800" dirty="0" smtClean="0"/>
          </a:p>
          <a:p>
            <a:pPr rtl="1"/>
            <a:r>
              <a:rPr lang="ar-SA" sz="2800" dirty="0" smtClean="0"/>
              <a:t>        وهو ذوق يدرك الجمال ويميز بينه وبين القبح ثم يعبر عن ذلك مبينا مواطنه ثم يعلل كل صفة أدبية . وحينما يسمع أو يقرأ البيت أو القصيدة يستطيع بسهولة أن يدلك على مواطن الحسن أو القبح ذاكرا أسباب ذلك مقترحا ما يجب أن يكون .</a:t>
            </a:r>
            <a:endParaRPr lang="en-US" sz="2800" dirty="0" smtClean="0"/>
          </a:p>
          <a:p>
            <a:pPr rtl="1"/>
            <a:r>
              <a:rPr lang="ar-SA" sz="2800" b="1" dirty="0" smtClean="0"/>
              <a:t> </a:t>
            </a:r>
            <a:endParaRPr lang="en-US" sz="2800" dirty="0" smtClean="0"/>
          </a:p>
          <a:p>
            <a:endParaRPr lang="ar-SA" sz="28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أقسام الذوق</a:t>
            </a:r>
            <a:endParaRPr lang="ar-SA" dirty="0"/>
          </a:p>
        </p:txBody>
      </p:sp>
      <p:sp>
        <p:nvSpPr>
          <p:cNvPr id="3" name="Content Placeholder 2"/>
          <p:cNvSpPr>
            <a:spLocks noGrp="1"/>
          </p:cNvSpPr>
          <p:nvPr>
            <p:ph idx="1"/>
          </p:nvPr>
        </p:nvSpPr>
        <p:spPr/>
        <p:txBody>
          <a:bodyPr/>
          <a:lstStyle/>
          <a:p>
            <a:pPr rtl="1"/>
            <a:r>
              <a:rPr lang="ar-SA" dirty="0" smtClean="0"/>
              <a:t>الناحية الثالثة إلى عام وخاص :</a:t>
            </a:r>
            <a:endParaRPr lang="en-US" dirty="0" smtClean="0"/>
          </a:p>
          <a:p>
            <a:pPr rtl="1"/>
            <a:r>
              <a:rPr lang="ar-SA" b="1" dirty="0" smtClean="0"/>
              <a:t>أولاـ  الذوق العام : </a:t>
            </a:r>
            <a:endParaRPr lang="en-US" dirty="0" smtClean="0"/>
          </a:p>
          <a:p>
            <a:pPr rtl="1"/>
            <a:r>
              <a:rPr lang="ar-SA" dirty="0" smtClean="0"/>
              <a:t>           ما يشترك فيه أبناء الجيل الواحد في البيئة الواحدة وفي البلد الواحد لأنهم يتأثرون بظروف مشتركة تطبعهم جميعا بطابع عام يجمعهم ويؤلف بينهم ، ومثال ذلك المصريون يشتركون في ذوق عام يجمعهم على الإعجاب بالآثار الفنية. </a:t>
            </a:r>
            <a:endParaRPr lang="en-US" dirty="0" smtClean="0"/>
          </a:p>
          <a:p>
            <a:pPr rtl="1"/>
            <a:r>
              <a:rPr lang="ar-SA" dirty="0" smtClean="0"/>
              <a:t> </a:t>
            </a:r>
            <a:endParaRPr lang="en-US" dirty="0" smtClean="0"/>
          </a:p>
          <a:p>
            <a:pPr rtl="1"/>
            <a:r>
              <a:rPr lang="ar-SA" dirty="0" smtClean="0"/>
              <a:t> </a:t>
            </a:r>
            <a:endParaRPr lang="en-US" dirty="0" smtClean="0"/>
          </a:p>
          <a:p>
            <a:pPr rtl="1"/>
            <a:r>
              <a:rPr lang="ar-SA" dirty="0" smtClean="0"/>
              <a:t> </a:t>
            </a:r>
            <a:endParaRPr lang="en-US" dirty="0" smtClean="0"/>
          </a:p>
          <a:p>
            <a:pPr rtl="1"/>
            <a:r>
              <a:rPr lang="ar-SA" dirty="0" smtClean="0"/>
              <a:t> </a:t>
            </a:r>
            <a:endParaRPr lang="en-US"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أقسام الذوق</a:t>
            </a:r>
            <a:endParaRPr lang="ar-SA" dirty="0"/>
          </a:p>
        </p:txBody>
      </p:sp>
      <p:sp>
        <p:nvSpPr>
          <p:cNvPr id="3" name="Content Placeholder 2"/>
          <p:cNvSpPr>
            <a:spLocks noGrp="1"/>
          </p:cNvSpPr>
          <p:nvPr>
            <p:ph idx="1"/>
          </p:nvPr>
        </p:nvSpPr>
        <p:spPr/>
        <p:txBody>
          <a:bodyPr/>
          <a:lstStyle/>
          <a:p>
            <a:pPr rtl="1"/>
            <a:r>
              <a:rPr lang="ar-SA" b="1" dirty="0" smtClean="0"/>
              <a:t>ثانياـ  الذوق الخاص :</a:t>
            </a:r>
            <a:endParaRPr lang="en-US" dirty="0" smtClean="0"/>
          </a:p>
          <a:p>
            <a:pPr rtl="1"/>
            <a:r>
              <a:rPr lang="ar-SA" dirty="0" smtClean="0"/>
              <a:t>         وهو الذوق الذي تتصف به جماعة خاصة لخصوصية البيئة أو الثقافة أو الشخصية الفردية وكل ذلك داخل إطار الذوق العام لأهل البلد المعين ، ومثال ذلك نجد في مصر أن ذوق الأزهريين يختلف عن ذوق الجامعيين الذين أيضا يختلفون بينهم بحسب مصادر ثقافتهم فمنهم من يتأثر بالذوق  الانجليزي ومنهم من يتأثر بالذوق الفرنسي وهكذا .</a:t>
            </a:r>
            <a:endParaRPr lang="en-US" dirty="0" smtClean="0"/>
          </a:p>
          <a:p>
            <a:pPr rtl="1"/>
            <a:r>
              <a:rPr lang="ar-SA" dirty="0" smtClean="0"/>
              <a:t>       </a:t>
            </a:r>
            <a:endParaRPr lang="en-US" dirty="0" smtClean="0"/>
          </a:p>
          <a:p>
            <a:endParaRPr lang="ar-SA" dirty="0" smtClean="0"/>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1454</TotalTime>
  <Words>1219</Words>
  <Application>Microsoft Office PowerPoint</Application>
  <PresentationFormat>A4 Paper (210x297 mm)</PresentationFormat>
  <Paragraphs>91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المحاضرة الأولى</vt:lpstr>
      <vt:lpstr>عناصر المحاضرة</vt:lpstr>
      <vt:lpstr>التذوق لغةً</vt:lpstr>
      <vt:lpstr>تابع التذوق لغةً</vt:lpstr>
      <vt:lpstr>التذوق اصطلاحاً</vt:lpstr>
      <vt:lpstr>بدايات التذوق الأدبي</vt:lpstr>
      <vt:lpstr>بدايات التذوق الأدبي</vt:lpstr>
      <vt:lpstr>بدايات التذوق الأدبي</vt:lpstr>
      <vt:lpstr>بدايات التذوق الأدبي</vt:lpstr>
      <vt:lpstr>أهمية التذوق الأدبي</vt:lpstr>
      <vt:lpstr>عناصر التذوق الأدبي</vt:lpstr>
      <vt:lpstr>مصادر التذوق الأدبي</vt:lpstr>
      <vt:lpstr>أقسام الذوق</vt:lpstr>
      <vt:lpstr>تابع أقسام الذوق</vt:lpstr>
      <vt:lpstr>تابع أقسام الذوق الأدبي</vt:lpstr>
      <vt:lpstr>أقسام الذوق</vt:lpstr>
      <vt:lpstr>أقسام الذوق</vt:lpstr>
      <vt:lpstr>Slide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91</cp:revision>
  <dcterms:created xsi:type="dcterms:W3CDTF">2009-10-14T19:14:34Z</dcterms:created>
  <dcterms:modified xsi:type="dcterms:W3CDTF">2010-10-25T06:55:36Z</dcterms:modified>
</cp:coreProperties>
</file>