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4" r:id="rId4"/>
    <p:sldId id="320"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العوامل المؤثرة في الذوق الأدبي</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p>
          <a:p>
            <a:pPr algn="just" rtl="1">
              <a:buFont typeface="Wingdings" pitchFamily="2" charset="2"/>
              <a:buChar char="§"/>
            </a:pPr>
            <a:r>
              <a:rPr lang="ar-SA" dirty="0" smtClean="0"/>
              <a:t>العوامل المؤثرة في الذوق الأدبي:</a:t>
            </a:r>
          </a:p>
          <a:p>
            <a:pPr marL="514350" indent="-514350" algn="just" rtl="1">
              <a:buFont typeface="+mj-lt"/>
              <a:buAutoNum type="arabicPeriod"/>
            </a:pPr>
            <a:r>
              <a:rPr lang="ar-SA" dirty="0" smtClean="0"/>
              <a:t>البيئة.</a:t>
            </a:r>
          </a:p>
          <a:p>
            <a:pPr marL="514350" indent="-514350" algn="just" rtl="1">
              <a:buFont typeface="+mj-lt"/>
              <a:buAutoNum type="arabicPeriod"/>
            </a:pPr>
            <a:r>
              <a:rPr lang="ar-SA" dirty="0" smtClean="0"/>
              <a:t>الزمان.</a:t>
            </a:r>
          </a:p>
          <a:p>
            <a:pPr marL="514350" indent="-514350" algn="just" rtl="1">
              <a:buFont typeface="+mj-lt"/>
              <a:buAutoNum type="arabicPeriod"/>
            </a:pPr>
            <a:r>
              <a:rPr lang="ar-SA" dirty="0" smtClean="0"/>
              <a:t>الجنس.</a:t>
            </a:r>
          </a:p>
          <a:p>
            <a:pPr marL="514350" indent="-514350" algn="just" rtl="1">
              <a:buFont typeface="+mj-lt"/>
              <a:buAutoNum type="arabicPeriod"/>
            </a:pPr>
            <a:r>
              <a:rPr lang="ar-SA" dirty="0" smtClean="0"/>
              <a:t>التربية.</a:t>
            </a:r>
          </a:p>
          <a:p>
            <a:pPr marL="514350" indent="-514350" algn="just" rtl="1">
              <a:buFont typeface="+mj-lt"/>
              <a:buAutoNum type="arabicPeriod"/>
            </a:pPr>
            <a:r>
              <a:rPr lang="ar-SA" dirty="0" smtClean="0"/>
              <a:t>المزاج الخاص.</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algn="just" rtl="1"/>
            <a:r>
              <a:rPr lang="ar-SA" dirty="0" smtClean="0"/>
              <a:t>تناولنا في المحاضرة السابقة معنى الذوق والتذوق في اللغة والاصطلاح، وبينا كيف كانت بدايات التذوق الأدبي انطباعيّة غير مبنية على نظريات وعلوم، وقسمنا الذوق تقسيمات متعددة.</a:t>
            </a:r>
          </a:p>
          <a:p>
            <a:pPr algn="just" rtl="1"/>
            <a:r>
              <a:rPr lang="ar-SA" dirty="0" smtClean="0"/>
              <a:t>وفي هذه المحاضرة سوف نتناول أبرز العوامل التي تؤثر في الذوق أو الذائقة الأدبية عند الشخص.</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العوامل المؤثرة في الذوق</a:t>
            </a:r>
            <a:endParaRPr lang="ar-SA" dirty="0"/>
          </a:p>
        </p:txBody>
      </p:sp>
      <p:sp>
        <p:nvSpPr>
          <p:cNvPr id="3" name="Content Placeholder 2"/>
          <p:cNvSpPr>
            <a:spLocks noGrp="1"/>
          </p:cNvSpPr>
          <p:nvPr>
            <p:ph idx="1"/>
          </p:nvPr>
        </p:nvSpPr>
        <p:spPr/>
        <p:txBody>
          <a:bodyPr/>
          <a:lstStyle/>
          <a:p>
            <a:pPr rtl="1"/>
            <a:r>
              <a:rPr lang="ar-SA" dirty="0" smtClean="0"/>
              <a:t>لا شك أن الذوق الأدبي  ليس ثابتا وإنما يخضع لمؤثرات تتوارد عليه فتخالف بين ذوق الفرد أو الجماعة أو الأمة ، ومن أهم تلك العوامل :</a:t>
            </a:r>
            <a:endParaRPr lang="en-US" dirty="0" smtClean="0"/>
          </a:p>
          <a:p>
            <a:pPr rtl="1"/>
            <a:r>
              <a:rPr lang="ar-SA" b="1" dirty="0" smtClean="0"/>
              <a:t>1-البيئة </a:t>
            </a:r>
            <a:r>
              <a:rPr lang="ar-SA" dirty="0" smtClean="0"/>
              <a:t>: ويراد بها الخواص الطبيعية والاجتماعية التي تتوافر في مكان ما ، فتؤثر فيما تحيط به آثارا حسية ممتازة ، والدليل على ذلك أننا نجد أن الذوق عند البدو غيره عند أهل الحضر لما بين البيئتين من فروق مادية ومعنوية تطبع عناصر الذوق بطابعها في كلتيهما ، وهي فروق بين الخشونة والرقة، وبين الاضطراب والاستقرار وبين البساطة والتعقيد ، وهي فروق بين ذوق يطمئن</a:t>
            </a: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البيئة</a:t>
            </a:r>
            <a:endParaRPr lang="ar-SA" dirty="0"/>
          </a:p>
        </p:txBody>
      </p:sp>
      <p:sp>
        <p:nvSpPr>
          <p:cNvPr id="3" name="عنصر نائب للمحتوى 2"/>
          <p:cNvSpPr>
            <a:spLocks noGrp="1"/>
          </p:cNvSpPr>
          <p:nvPr>
            <p:ph idx="1"/>
          </p:nvPr>
        </p:nvSpPr>
        <p:spPr/>
        <p:txBody>
          <a:bodyPr/>
          <a:lstStyle/>
          <a:p>
            <a:pPr algn="just" rtl="1"/>
            <a:r>
              <a:rPr lang="ar-SA" sz="2800" dirty="0" smtClean="0"/>
              <a:t>إلى العناصر الخيالية الصحراوية وإلى المعاني القريبة الصريحة والفضائل البدوية والحرية، وبين ذوق لا يرضى إلا بصورة الترف وعميق المعاني ، والعناية بالأداء والصنعة . وتجد ذلك واضحا عند أهل البادية الذين كانوا يفضلون زهيرًا وذا الرمة الذين كان شعرهما بدويا خالصا لفظا ومعنى وخيالا ، بينما نرى الكوفيين يفضلون الأعشى الذي تحضر في شعره وقال في اللهو والخمر مما يلائم ذوق الكوفيين الذين تأثروا بالحضارات المختلفة وكان فيهم المُجّان والمترفون ، فإذا تغيرت البيئة تغير معها الذوق الأدبي مُنشئا وناقدا ، ومما يدل على صدق ذلك قصة علي بن الجهم لما ورد على المتوكل مادحا بقوله :</a:t>
            </a:r>
            <a:endParaRPr lang="en-US" sz="2800" dirty="0" smtClean="0"/>
          </a:p>
          <a:p>
            <a:pPr algn="just" rtl="1"/>
            <a:r>
              <a:rPr lang="ar-SA" sz="2800" dirty="0" smtClean="0"/>
              <a:t>أنتَ كالكلبِ في حفاظِكَ للودِّ           وكالتيسِ في قراعِ الخطوبِ</a:t>
            </a:r>
            <a:endParaRPr lang="en-US" sz="2800" dirty="0" smtClean="0"/>
          </a:p>
          <a:p>
            <a:pPr algn="just"/>
            <a:endParaRPr lang="ar-SA" sz="2800" dirty="0" smtClean="0"/>
          </a:p>
          <a:p>
            <a:pPr algn="just"/>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البيئة</a:t>
            </a:r>
            <a:endParaRPr lang="ar-SA" dirty="0"/>
          </a:p>
        </p:txBody>
      </p:sp>
      <p:sp>
        <p:nvSpPr>
          <p:cNvPr id="3" name="عنصر نائب للمحتوى 2"/>
          <p:cNvSpPr>
            <a:spLocks noGrp="1"/>
          </p:cNvSpPr>
          <p:nvPr>
            <p:ph idx="1"/>
          </p:nvPr>
        </p:nvSpPr>
        <p:spPr>
          <a:xfrm>
            <a:off x="0" y="1600200"/>
            <a:ext cx="9906000" cy="4525963"/>
          </a:xfrm>
        </p:spPr>
        <p:txBody>
          <a:bodyPr/>
          <a:lstStyle/>
          <a:p>
            <a:pPr rtl="1"/>
            <a:r>
              <a:rPr lang="ar-SA" dirty="0" smtClean="0"/>
              <a:t> فهمَّ بعضُ الحضورِ بقتلِه ، فقال الخليفة : " خلِّ عنه، فذلك ما وصل إليه علمُه ومشهودُه ، ولقد توسمتُ فيه الذكاءَ فليُقِمْ بيننا زمناً، وقد لا نعدم منه شاعراً مجيداً " . فلما أقام في الحضَر(في الرَّصافة) بضع سنين قال الشعرَ الرقيقَ الملائم للبيئة الحضرية كقوله :</a:t>
            </a:r>
            <a:endParaRPr lang="en-US" dirty="0" smtClean="0"/>
          </a:p>
          <a:p>
            <a:pPr rtl="1"/>
            <a:r>
              <a:rPr lang="ar-SA" dirty="0" smtClean="0"/>
              <a:t>   عيونُ المها بينَ الرَّصافةِ والجسرِ  جلَبْنَ الهوى من حيث أدري ولا أدري</a:t>
            </a:r>
            <a:endParaRPr lang="en-US" dirty="0" smtClean="0"/>
          </a:p>
          <a:p>
            <a:pPr rtl="1"/>
            <a:r>
              <a:rPr lang="ar-SA" dirty="0" smtClean="0"/>
              <a:t>   أعَدْنَ ليَ الشوقَ القديمَ ولم أكنْ     سلوتُ  ولكنْ  زِدْنَ جمراً  على  جمرِ</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r>
              <a:rPr lang="ar-SA" dirty="0" smtClean="0"/>
              <a:t>تابع البيئة</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2800" dirty="0" smtClean="0"/>
              <a:t>وكان لهذه البيئات المختلفة آثارها المختلفة في تفاوت الذوق الأدبي، سواء أكان في العصر الواحد أم في العصور المتتابعة، فلا شكَّ أن </a:t>
            </a:r>
            <a:r>
              <a:rPr lang="ar-SA" sz="2800" dirty="0" smtClean="0">
                <a:solidFill>
                  <a:srgbClr val="FF0000"/>
                </a:solidFill>
              </a:rPr>
              <a:t>عدي بن زيد</a:t>
            </a:r>
            <a:r>
              <a:rPr lang="ar-SA" sz="2800" dirty="0" smtClean="0"/>
              <a:t> في الجاهلية يختلف عن </a:t>
            </a:r>
            <a:r>
              <a:rPr lang="ar-SA" sz="2800" dirty="0" smtClean="0">
                <a:solidFill>
                  <a:srgbClr val="FF0000"/>
                </a:solidFill>
              </a:rPr>
              <a:t>زهير</a:t>
            </a:r>
            <a:r>
              <a:rPr lang="ar-SA" sz="2800" dirty="0" smtClean="0"/>
              <a:t> و</a:t>
            </a:r>
            <a:r>
              <a:rPr lang="ar-SA" sz="2800" dirty="0" smtClean="0">
                <a:solidFill>
                  <a:srgbClr val="FF0000"/>
                </a:solidFill>
              </a:rPr>
              <a:t>طرفة</a:t>
            </a:r>
            <a:r>
              <a:rPr lang="ar-SA" sz="2800" dirty="0" smtClean="0"/>
              <a:t> في الذوق الأدبي لطول مقام عدي في الحاضرة، مما أكسبه رقة وسلاسة لا تجدهما زهير وطرفة في جزالتهما وبداوتهما الخشنة ، ولا شك أيضا أن الذوق الأدبي على شطآن دجلة والفرات في العصر العباسي غيره في جزيرة العرب ، لما هذه البيئة الحديثة من خواص تجمعت وطبعت النقاد والأدباء طابعا حديثا في تذوق الأدب وإنشائه . ويمكن التدليل على تباين الذوق في الحالتين بما أنكره أحد النقاد على المتنبي حين وصف درع عدوه بالحصانة وأسنة أصحابه بالكلال(الضعف) في قوله يصف درع عدوه :</a:t>
            </a:r>
            <a:endParaRPr lang="en-US" sz="2800" dirty="0" smtClean="0"/>
          </a:p>
          <a:p>
            <a:pPr rtl="1"/>
            <a:r>
              <a:rPr lang="ar-SA" sz="2800" dirty="0" smtClean="0"/>
              <a:t>           تخطّ فيها العوالي ليس تنفُذُها         كأنّ كلّ سنانٍ فوقَها قلَمُ</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البيئة</a:t>
            </a:r>
            <a:endParaRPr lang="ar-SA" dirty="0"/>
          </a:p>
        </p:txBody>
      </p:sp>
      <p:sp>
        <p:nvSpPr>
          <p:cNvPr id="3" name="عنصر نائب للمحتوى 2"/>
          <p:cNvSpPr>
            <a:spLocks noGrp="1"/>
          </p:cNvSpPr>
          <p:nvPr>
            <p:ph idx="1"/>
          </p:nvPr>
        </p:nvSpPr>
        <p:spPr/>
        <p:txBody>
          <a:bodyPr/>
          <a:lstStyle/>
          <a:p>
            <a:pPr algn="just" rtl="1"/>
            <a:r>
              <a:rPr lang="ar-SA" dirty="0" smtClean="0"/>
              <a:t>قال القاضي الجرجاني: "فزعم أنه أخطأ في وصْفِ دِرْعِ عدوِّه بالحصانة، وأسِنة أصحابه بالكلال. ومن كان هذا قدرُ معرفته، ونهاية علمه فمناظرتُه في تصحيح المعاني وإقامة الأغراض عَناء لا يُجدي، وتعبٌ لا ينفَع؛ كأنه لم يسمع ما شحَنَت به العربُ أشعارَها من وصف ركْضِ المنهزم، وإسراع الهارب، وتقصير الطّالب، وقولهم: إنّ الذي نجّى فلاناً كرمُ فرسه، والذي ثبّطني عنه سرعةُ طرْفه، ولم يعلم أنّ مذاهبَ العرب المحمودة عندهم، الممدوحَ بها شجعانهم التفضلُ عند اللقاء، وترك التحصن في الحرب، وأنهم يرون الاستظهار بالجنَن ضرباً من الجبن"</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الزمان</a:t>
            </a:r>
            <a:endParaRPr lang="ar-SA" dirty="0"/>
          </a:p>
        </p:txBody>
      </p:sp>
      <p:sp>
        <p:nvSpPr>
          <p:cNvPr id="3" name="عنصر نائب للمحتوى 2"/>
          <p:cNvSpPr>
            <a:spLocks noGrp="1"/>
          </p:cNvSpPr>
          <p:nvPr>
            <p:ph idx="1"/>
          </p:nvPr>
        </p:nvSpPr>
        <p:spPr/>
        <p:txBody>
          <a:bodyPr/>
          <a:lstStyle/>
          <a:p>
            <a:pPr algn="just" rtl="1"/>
            <a:r>
              <a:rPr lang="ar-SA" dirty="0" smtClean="0"/>
              <a:t> </a:t>
            </a:r>
            <a:endParaRPr lang="en-US" dirty="0" smtClean="0"/>
          </a:p>
          <a:p>
            <a:pPr algn="just" rtl="1"/>
            <a:r>
              <a:rPr lang="ar-SA" b="1" dirty="0" smtClean="0"/>
              <a:t>2-الزمان</a:t>
            </a:r>
            <a:r>
              <a:rPr lang="ar-SA" dirty="0" smtClean="0"/>
              <a:t>:ويراد به العوامل المستحدثة التي تتوافر لشعب ما في فترة من الفترات فتنقله في درجات الرقي والحضارة، فيتشكل بما يتقرر في عصره من ثقافة ومذاهب مبتكرة، وهكذا يكون الذوق الأدبي حلقة تاريخية تصور خلاصة الجهود الثقافية والتهذيبية لعصر من عصور التاريخ الأدبي، وتجد أمثلة ذلك واضحة في تحول الذوق الأدبي بين العصر الجاهلي وما تلاه من العصور .</a:t>
            </a:r>
            <a:endParaRPr lang="en-US" dirty="0" smtClean="0"/>
          </a:p>
          <a:p>
            <a:pPr algn="just" rtl="1"/>
            <a:r>
              <a:rPr lang="ar-SA" dirty="0" smtClean="0"/>
              <a:t>          وخير مثال لذلك ما حدث في العصر العباسي إذ وُجد أدَبان: قديم وحديث أو قل وجد ذوق جديد ينعى على الأدب القديم طرائقه  </a:t>
            </a:r>
            <a:endParaRPr lang="en-US"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الزمان</a:t>
            </a:r>
            <a:endParaRPr lang="ar-SA" dirty="0"/>
          </a:p>
        </p:txBody>
      </p:sp>
      <p:sp>
        <p:nvSpPr>
          <p:cNvPr id="3" name="عنصر نائب للمحتوى 2"/>
          <p:cNvSpPr>
            <a:spLocks noGrp="1"/>
          </p:cNvSpPr>
          <p:nvPr>
            <p:ph idx="1"/>
          </p:nvPr>
        </p:nvSpPr>
        <p:spPr/>
        <p:txBody>
          <a:bodyPr/>
          <a:lstStyle/>
          <a:p>
            <a:pPr algn="just" rtl="1"/>
            <a:r>
              <a:rPr lang="ar-SA" dirty="0" smtClean="0"/>
              <a:t>في الأداء وينكر على مقلديه انصرافهم إلى الماضي، البعيد بدلا من الحاضر، وما ثورة أبي نواس على الأطلال واستبدالها بوصف الخمر إلا أكبر شاهد على ذلك في نحو قوله :</a:t>
            </a:r>
            <a:endParaRPr lang="en-US" dirty="0" smtClean="0"/>
          </a:p>
          <a:p>
            <a:pPr algn="just" rtl="1"/>
            <a:r>
              <a:rPr lang="ar-SA" dirty="0" smtClean="0"/>
              <a:t>        صِفَةُ الطُلولِ بَلاغَةُ القِدمِ       فَاجعَل صِفاتِكَ لِاِبنَةِ الكَرْمِ</a:t>
            </a:r>
          </a:p>
          <a:p>
            <a:pPr algn="just" rtl="1"/>
            <a:r>
              <a:rPr lang="ar-SA" dirty="0" smtClean="0"/>
              <a:t>بل واستهزاؤه بالعرب الذين يقفون على الأطلال في قصائدهم بقوله:</a:t>
            </a:r>
          </a:p>
          <a:p>
            <a:pPr algn="just" rtl="1"/>
            <a:r>
              <a:rPr lang="ar-SA" dirty="0" smtClean="0"/>
              <a:t>قل لمن يبكي على رسمٍ درَسْ        واقفاً ما ضرَّ لو كان جلس</a:t>
            </a:r>
          </a:p>
          <a:p>
            <a:pPr algn="just" rtl="1"/>
            <a:r>
              <a:rPr lang="ar-SA" dirty="0" smtClean="0"/>
              <a:t>اتركِ الربعَ وسلمى جانباً              واصطبحْ كرخيّةً مثلَ الغلَسْ</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الزمان</a:t>
            </a:r>
            <a:endParaRPr lang="ar-SA" dirty="0"/>
          </a:p>
        </p:txBody>
      </p:sp>
      <p:sp>
        <p:nvSpPr>
          <p:cNvPr id="3" name="عنصر نائب للمحتوى 2"/>
          <p:cNvSpPr>
            <a:spLocks noGrp="1"/>
          </p:cNvSpPr>
          <p:nvPr>
            <p:ph idx="1"/>
          </p:nvPr>
        </p:nvSpPr>
        <p:spPr/>
        <p:txBody>
          <a:bodyPr/>
          <a:lstStyle/>
          <a:p>
            <a:pPr algn="just" rtl="1"/>
            <a:r>
              <a:rPr lang="ar-SA" dirty="0" smtClean="0"/>
              <a:t>ونشأ أدب جديد في هذا العصر سايره الذوق حتى نرى الأصمعي اللغوي يقدم بشاراً على مروان بن أبي حفصة، ويعلل لذلك بتجديد بشار وسعة بديعه وعدم متابعته لمذهب الأوائل، وكان الذوق القديم قانعا بطبعيّة التعبير وقرب المعاني والاستعارات، فإذا بالذوق الحديث يعمد إلى الصنعة البديعية ويتعمق وراء المعاني وتركيب الاستعارات، فصرنا نسمع مثل قول أبي تمام في حرصه على المطابقة :(راجع كتب البديع والبلاغة لتعرف معنى المطابقة)</a:t>
            </a:r>
            <a:endParaRPr lang="en-US" dirty="0" smtClean="0"/>
          </a:p>
          <a:p>
            <a:pPr algn="just" rtl="1"/>
            <a:r>
              <a:rPr lang="ar-SA" dirty="0" smtClean="0"/>
              <a:t>فَالشَمسُ طالِعَةٌ مِن ذا وَقَد أَفَلَت       وَالشَمسُ واجِبَةٌ مِن ذا وَلَم تَجِبِ</a:t>
            </a:r>
            <a:endParaRPr lang="en-US" dirty="0" smtClean="0"/>
          </a:p>
          <a:p>
            <a:pPr algn="just" rtl="1"/>
            <a:r>
              <a:rPr lang="ar-SA" dirty="0" smtClean="0"/>
              <a:t>وقول المتنبي مبالغا إلى درجة بعيدة :</a:t>
            </a:r>
            <a:endParaRPr lang="en-US"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الزمان</a:t>
            </a:r>
            <a:endParaRPr lang="ar-SA" dirty="0"/>
          </a:p>
        </p:txBody>
      </p:sp>
      <p:sp>
        <p:nvSpPr>
          <p:cNvPr id="3" name="عنصر نائب للمحتوى 2"/>
          <p:cNvSpPr>
            <a:spLocks noGrp="1"/>
          </p:cNvSpPr>
          <p:nvPr>
            <p:ph idx="1"/>
          </p:nvPr>
        </p:nvSpPr>
        <p:spPr/>
        <p:txBody>
          <a:bodyPr/>
          <a:lstStyle/>
          <a:p>
            <a:pPr algn="just" rtl="1"/>
            <a:r>
              <a:rPr lang="ar-SA" dirty="0" smtClean="0"/>
              <a:t>وقول المتنبي مبالغا إلى درجة بعيدة :</a:t>
            </a:r>
            <a:endParaRPr lang="en-US" dirty="0" smtClean="0"/>
          </a:p>
          <a:p>
            <a:pPr algn="just" rtl="1"/>
            <a:r>
              <a:rPr lang="ar-SA" dirty="0" smtClean="0"/>
              <a:t>وَضاقَتِ الأَرضُ حَتّى كانَ هارِبُهُم     إِذا رَأى غَيرَ شَيءٍ ظَنَّهُ رَجُلا</a:t>
            </a:r>
            <a:endParaRPr lang="en-US" dirty="0" smtClean="0"/>
          </a:p>
          <a:p>
            <a:pPr algn="just" rtl="1"/>
            <a:r>
              <a:rPr lang="ar-SA" dirty="0" smtClean="0"/>
              <a:t>      وإذا تركنا ذلك إلى ذوق المعاصرين الأدبي فهل نراهم يعجبون بالبديع أو التكرار أو المبالغة أو المدائح أو تقليد السابقين أو فن المقامات مثلا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الجنس</a:t>
            </a:r>
            <a:endParaRPr lang="ar-SA" dirty="0"/>
          </a:p>
        </p:txBody>
      </p:sp>
      <p:sp>
        <p:nvSpPr>
          <p:cNvPr id="3" name="عنصر نائب للمحتوى 2"/>
          <p:cNvSpPr>
            <a:spLocks noGrp="1"/>
          </p:cNvSpPr>
          <p:nvPr>
            <p:ph idx="1"/>
          </p:nvPr>
        </p:nvSpPr>
        <p:spPr/>
        <p:txBody>
          <a:bodyPr/>
          <a:lstStyle/>
          <a:p>
            <a:pPr algn="just" rtl="1"/>
            <a:r>
              <a:rPr lang="ar-SA" sz="2800" b="1" dirty="0" smtClean="0"/>
              <a:t>3</a:t>
            </a:r>
            <a:r>
              <a:rPr lang="ar-SA" sz="2800" dirty="0" smtClean="0"/>
              <a:t>-</a:t>
            </a:r>
            <a:r>
              <a:rPr lang="ar-SA" sz="2800" b="1" dirty="0" smtClean="0"/>
              <a:t>الجنس</a:t>
            </a:r>
            <a:r>
              <a:rPr lang="ar-SA" sz="2800" dirty="0" smtClean="0"/>
              <a:t> : نعني به الجماعة التي سكنت مكانا واحدا وخضعت في حياتها لعوامله عهودا طويلة فنشأت فيهم طائفة من العادات والأخلاق وطرق الفهم والإدراك يخالفون فيه سواهم ممن أنجبتهم بيئة أخرى مغايرة  . </a:t>
            </a:r>
            <a:endParaRPr lang="en-US" sz="2800" dirty="0" smtClean="0"/>
          </a:p>
          <a:p>
            <a:pPr algn="just" rtl="1"/>
            <a:r>
              <a:rPr lang="ar-SA" sz="2800" dirty="0" smtClean="0"/>
              <a:t>      ولكل جنس طابعه في الذوق الأدبي، فقد ظهر الذوق الفارسي في بشار وأبي نواس وابن المقفع،  وقد ظهر أثر ذلك في ما اصطلح على تسميته بالشعوبية(ما المقصود بها؟)</a:t>
            </a:r>
            <a:endParaRPr lang="en-US" sz="2800" dirty="0" smtClean="0"/>
          </a:p>
          <a:p>
            <a:pPr algn="just" rtl="1"/>
            <a:r>
              <a:rPr lang="ar-SA" sz="2800" dirty="0" smtClean="0"/>
              <a:t>         كما ظهر الذوق الرومي في ابن الرومي في تسلسله واستقصائه وطول نفسه والذوق المصري في البهاء زهير الذي كان شعره حكاية الأسلوب المصري في جِدّه وفي هزله وفي روحه ومعانيه.</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التربية</a:t>
            </a:r>
            <a:endParaRPr lang="ar-SA" dirty="0"/>
          </a:p>
        </p:txBody>
      </p:sp>
      <p:sp>
        <p:nvSpPr>
          <p:cNvPr id="3" name="عنصر نائب للمحتوى 2"/>
          <p:cNvSpPr>
            <a:spLocks noGrp="1"/>
          </p:cNvSpPr>
          <p:nvPr>
            <p:ph idx="1"/>
          </p:nvPr>
        </p:nvSpPr>
        <p:spPr/>
        <p:txBody>
          <a:bodyPr/>
          <a:lstStyle/>
          <a:p>
            <a:pPr algn="just" rtl="1"/>
            <a:r>
              <a:rPr lang="ar-SA" b="1" dirty="0" smtClean="0"/>
              <a:t>4-التربية</a:t>
            </a:r>
            <a:r>
              <a:rPr lang="ar-SA" dirty="0" smtClean="0"/>
              <a:t>:ونعني بها آثار الأسرة والتعليم والتنشئة الخاصة، فقد تجد جماعة من جنس واحد وبيئة واحدة وزمان واحد وهم مع ذلك متباينو الأذواق بسبب اختلافهم في الثقافة والدراسة والتهذيب الذي ظفر به كل منهم. ومن أمثلة ذلك شوقي وحافظ اللذان عاشا في زمان واحد في مصر ولكن كان لكل منهما في أدبه ذوق خالف به الآخر .</a:t>
            </a:r>
            <a:endParaRPr lang="en-US" dirty="0" smtClean="0"/>
          </a:p>
          <a:p>
            <a:pPr algn="just" rtl="1"/>
            <a:r>
              <a:rPr lang="ar-SA" dirty="0" smtClean="0"/>
              <a:t>      وفي القديم مثال على ذلك"يُحكى عن ابن الرومي أن لائماً لامه فقال: لم لا تشبه تشبيه ابن المعتز وأنت أشعر منه؟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التربية</a:t>
            </a:r>
            <a:endParaRPr lang="ar-SA" dirty="0"/>
          </a:p>
        </p:txBody>
      </p:sp>
      <p:sp>
        <p:nvSpPr>
          <p:cNvPr id="3" name="عنصر نائب للمحتوى 2"/>
          <p:cNvSpPr>
            <a:spLocks noGrp="1"/>
          </p:cNvSpPr>
          <p:nvPr>
            <p:ph idx="1"/>
          </p:nvPr>
        </p:nvSpPr>
        <p:spPr/>
        <p:txBody>
          <a:bodyPr/>
          <a:lstStyle/>
          <a:p>
            <a:pPr algn="just" rtl="1"/>
            <a:r>
              <a:rPr lang="ar-SA" dirty="0" smtClean="0"/>
              <a:t> قال:أنشدني شيئاً من قوله الذي استعجزتَني في مثله، فأنشده في صفة الهلال:</a:t>
            </a:r>
            <a:endParaRPr lang="en-US" dirty="0" smtClean="0"/>
          </a:p>
          <a:p>
            <a:pPr algn="just" rtl="1"/>
            <a:r>
              <a:rPr lang="ar-SA" dirty="0" smtClean="0"/>
              <a:t>   فانظر إليه كزورقٍ من فضةٍ         قد أثقلتْه حُمولةٌ من عنبر</a:t>
            </a:r>
            <a:endParaRPr lang="en-US" dirty="0" smtClean="0"/>
          </a:p>
          <a:p>
            <a:pPr algn="just" rtl="1"/>
            <a:r>
              <a:rPr lang="ar-SA" dirty="0" smtClean="0"/>
              <a:t>.... فصاح: واغوثاه، يا لله، لا يكلف الله نفساً إلا وسعها، ذلك إنما يصف ماعون بيته؛ لأنه ابن الخلفاء، وأنا أي شيء أصف؟ ولكن انظروا إذا وصفت ما أعرف أين يقع الناس كلهم مني؟ هل قال أحد قط أملح من قولي في قوس الغمام......وقولي في قصيدة في وصف الرقاقة: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التربية</a:t>
            </a:r>
            <a:endParaRPr lang="ar-SA" dirty="0"/>
          </a:p>
        </p:txBody>
      </p:sp>
      <p:sp>
        <p:nvSpPr>
          <p:cNvPr id="3" name="عنصر نائب للمحتوى 2"/>
          <p:cNvSpPr>
            <a:spLocks noGrp="1"/>
          </p:cNvSpPr>
          <p:nvPr>
            <p:ph idx="1"/>
          </p:nvPr>
        </p:nvSpPr>
        <p:spPr>
          <a:xfrm>
            <a:off x="0" y="1600200"/>
            <a:ext cx="9906000" cy="4525963"/>
          </a:xfrm>
        </p:spPr>
        <p:txBody>
          <a:bodyPr/>
          <a:lstStyle/>
          <a:p>
            <a:pPr rtl="1"/>
            <a:r>
              <a:rPr lang="ar-SA" dirty="0" smtClean="0"/>
              <a:t>ما أنس لا أنس خبازاً مررتُ به        يدحو الرقاقةَ وشـكَ اللمْـحِ بالبصـــــرِ</a:t>
            </a:r>
            <a:endParaRPr lang="en-US" dirty="0" smtClean="0"/>
          </a:p>
          <a:p>
            <a:pPr rtl="1"/>
            <a:r>
              <a:rPr lang="ar-SA" dirty="0" smtClean="0"/>
              <a:t>ما بين رؤيتِهــــا في كفِّه  كرةً          وبين رؤيتهـــــــا قوراءَ كالقمـــــــــر</a:t>
            </a:r>
            <a:endParaRPr lang="en-US" dirty="0" smtClean="0"/>
          </a:p>
          <a:p>
            <a:pPr rtl="1"/>
            <a:r>
              <a:rPr lang="ar-SA" dirty="0" smtClean="0"/>
              <a:t>إلا بمقـــدار ما تنداح دائـــــــرةٌ          في صفحــة الماء يرمى فيه بالحجــر</a:t>
            </a:r>
            <a:endParaRPr lang="en-US" dirty="0" smtClean="0"/>
          </a:p>
          <a:p>
            <a:pPr rtl="1"/>
            <a:r>
              <a:rPr lang="ar-SA" dirty="0" smtClean="0"/>
              <a:t> </a:t>
            </a:r>
            <a:endParaRPr lang="en-US" dirty="0" smtClean="0"/>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المزاج الخاص</a:t>
            </a:r>
            <a:endParaRPr lang="ar-SA"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b="1" dirty="0" smtClean="0"/>
              <a:t>5</a:t>
            </a:r>
            <a:r>
              <a:rPr lang="ar-SA" dirty="0" smtClean="0"/>
              <a:t>-</a:t>
            </a:r>
            <a:r>
              <a:rPr lang="ar-SA" b="1" dirty="0" smtClean="0"/>
              <a:t>المزاج الخاص أو الشخصية الفردية</a:t>
            </a:r>
            <a:r>
              <a:rPr lang="ar-SA" dirty="0" smtClean="0"/>
              <a:t>:المزاج هو الشخصية الفطرية الطبيعية أو هو ذلك العنصر من عناصر الحياة العقلية الذي يختلف باختلاف الأفراد من الناحية الوجدانية وكذلك من ناحية الميول .  ويظهر أثر اختلاف المزاج في الذوق الأدبي إنشاء ونقدا، ومثال ذلك ابن الرومي الذي عرف بالمزاج السوداوي فكان طبيعيا أن يكون متشائما في نحو قوله: </a:t>
            </a:r>
            <a:endParaRPr lang="en-US" dirty="0" smtClean="0"/>
          </a:p>
          <a:p>
            <a:pPr algn="just" rtl="1"/>
            <a:r>
              <a:rPr lang="ar-SA" dirty="0" smtClean="0"/>
              <a:t>لِمَا تُؤذن الدنيا به من صروفها       يكون بكاءُ  الطفل  ساعةَ يُولَدُ</a:t>
            </a:r>
            <a:endParaRPr lang="en-US" dirty="0" smtClean="0"/>
          </a:p>
          <a:p>
            <a:pPr algn="just" rtl="1"/>
            <a:r>
              <a:rPr lang="ar-SA" dirty="0" smtClean="0"/>
              <a:t>وإلا  فما يبكيــــــه منها وإنهــا       لأفْسَحُ ممَّا كان فيه وأرْغَدُ</a:t>
            </a:r>
            <a:endParaRPr lang="en-US" dirty="0" smtClean="0"/>
          </a:p>
          <a:p>
            <a:pPr algn="just" rtl="1"/>
            <a:r>
              <a:rPr lang="ar-SA" dirty="0" smtClean="0"/>
              <a:t>إذا أبصرَ الدنيا   اسْتَهلَّ   كأنه        بما سوف يلقى من  أذاها  يُهَدَّدُ</a:t>
            </a:r>
            <a:endParaRPr lang="en-US" dirty="0" smtClean="0"/>
          </a:p>
          <a:p>
            <a:pPr algn="just" rtl="1"/>
            <a:r>
              <a:rPr lang="ar-SA" dirty="0" smtClean="0"/>
              <a:t> </a:t>
            </a:r>
            <a:endParaRPr lang="en-US"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المزاج الخاص</a:t>
            </a:r>
            <a:endParaRPr lang="ar-SA" dirty="0"/>
          </a:p>
        </p:txBody>
      </p:sp>
      <p:sp>
        <p:nvSpPr>
          <p:cNvPr id="3" name="عنصر نائب للمحتوى 2"/>
          <p:cNvSpPr>
            <a:spLocks noGrp="1"/>
          </p:cNvSpPr>
          <p:nvPr>
            <p:ph idx="1"/>
          </p:nvPr>
        </p:nvSpPr>
        <p:spPr/>
        <p:txBody>
          <a:bodyPr/>
          <a:lstStyle/>
          <a:p>
            <a:pPr algn="just" rtl="1"/>
            <a:r>
              <a:rPr lang="ar-SA" dirty="0" smtClean="0"/>
              <a:t>فقد خلع على الدنيا من مزاجه الحزين المتشائم وأبكى الطفل حين الولادة من كوارثها المرتقبة ، في حين أن شاعرا كالبحتري يخلع على الربيع بهجة من نفسه فتشيع فيه الحياة والجمال :</a:t>
            </a:r>
            <a:endParaRPr lang="en-US" dirty="0" smtClean="0"/>
          </a:p>
          <a:p>
            <a:pPr algn="just" rtl="1"/>
            <a:r>
              <a:rPr lang="ar-SA" dirty="0" smtClean="0"/>
              <a:t>أَتاكَ الرَبيعُ الطَلقُ يَختالُ ضاحِكاً    مِنَ الحُسنِ حَتّى كادَ أَن يَتَكَلَّما</a:t>
            </a:r>
            <a:endParaRPr lang="en-US" dirty="0" smtClean="0"/>
          </a:p>
          <a:p>
            <a:pPr algn="just" rtl="1"/>
            <a:r>
              <a:rPr lang="ar-SA" dirty="0" smtClean="0"/>
              <a:t>وَقَد نَبَّهَ النَوروزُ  في غَلَسِ الدُجى  أَوائِلَ  وَردٍ  كُنَّ  بِالأَمسِ  نُوَّمـا</a:t>
            </a:r>
            <a:endParaRPr lang="en-US" dirty="0" smtClean="0"/>
          </a:p>
          <a:p>
            <a:pPr algn="just" rtl="1"/>
            <a:r>
              <a:rPr lang="ar-SA" dirty="0" smtClean="0"/>
              <a:t>يُفَتِّقُهـــــا  بَـرْدُ  النَـدى  فَكَأَنَّــــــهُ  يَبُثُّ  حَديثاً  كانَ  أَمسِ  مُكَتَّما</a:t>
            </a:r>
            <a:endParaRPr lang="en-US" dirty="0" smtClean="0"/>
          </a:p>
          <a:p>
            <a:pPr algn="just" rtl="1"/>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20</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1556</TotalTime>
  <Words>1275</Words>
  <Application>Microsoft Office PowerPoint</Application>
  <PresentationFormat>A4 Paper (210x297 mm)‎</PresentationFormat>
  <Paragraphs>100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الثانية</vt:lpstr>
      <vt:lpstr>عناصر المحاضرة</vt:lpstr>
      <vt:lpstr>مقدمة</vt:lpstr>
      <vt:lpstr>العوامل المؤثرة في الذوق</vt:lpstr>
      <vt:lpstr>تابع البيئة</vt:lpstr>
      <vt:lpstr>تابع البيئة</vt:lpstr>
      <vt:lpstr>تابع البيئة</vt:lpstr>
      <vt:lpstr>تابع البيئة</vt:lpstr>
      <vt:lpstr>الزمان</vt:lpstr>
      <vt:lpstr>تابع الزمان</vt:lpstr>
      <vt:lpstr>تابع الزمان</vt:lpstr>
      <vt:lpstr>تابع الزمان</vt:lpstr>
      <vt:lpstr>الجنس</vt:lpstr>
      <vt:lpstr>التربية</vt:lpstr>
      <vt:lpstr>تابع التربية</vt:lpstr>
      <vt:lpstr>تابع التربية</vt:lpstr>
      <vt:lpstr>المزاج الخاص</vt:lpstr>
      <vt:lpstr>تابع المزاج الخاص</vt:lpstr>
      <vt:lpstr>الشريحة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102</cp:revision>
  <dcterms:created xsi:type="dcterms:W3CDTF">2009-10-14T19:14:34Z</dcterms:created>
  <dcterms:modified xsi:type="dcterms:W3CDTF">2010-10-25T18:44:42Z</dcterms:modified>
</cp:coreProperties>
</file>