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04" r:id="rId4"/>
    <p:sldId id="320" r:id="rId5"/>
    <p:sldId id="321" r:id="rId6"/>
    <p:sldId id="322" r:id="rId7"/>
    <p:sldId id="323" r:id="rId8"/>
    <p:sldId id="324" r:id="rId9"/>
    <p:sldId id="325" r:id="rId10"/>
    <p:sldId id="326" r:id="rId11"/>
    <p:sldId id="327" r:id="rId12"/>
    <p:sldId id="328" r:id="rId13"/>
    <p:sldId id="329" r:id="rId14"/>
    <p:sldId id="336" r:id="rId15"/>
    <p:sldId id="330" r:id="rId16"/>
    <p:sldId id="331" r:id="rId17"/>
    <p:sldId id="332" r:id="rId18"/>
    <p:sldId id="333" r:id="rId19"/>
    <p:sldId id="334" r:id="rId20"/>
    <p:sldId id="335" r:id="rId21"/>
    <p:sldId id="337" r:id="rId22"/>
    <p:sldId id="338"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6" d="100"/>
          <a:sy n="66" d="100"/>
        </p:scale>
        <p:origin x="-396"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عمادة التعليم الإلكتروني-قسم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التذوّق الأدبي</a:t>
            </a:r>
          </a:p>
          <a:p>
            <a:pPr algn="l">
              <a:lnSpc>
                <a:spcPct val="80000"/>
              </a:lnSpc>
            </a:pPr>
            <a:r>
              <a:rPr lang="ar-EG" sz="2200" b="1" dirty="0" smtClean="0">
                <a:solidFill>
                  <a:srgbClr val="7F7F7F"/>
                </a:solidFill>
                <a:latin typeface="Calibri" pitchFamily="34" charset="0"/>
                <a:cs typeface="Times New Roman" pitchFamily="18" charset="0"/>
              </a:rPr>
              <a:t>الفصل </a:t>
            </a:r>
            <a:r>
              <a:rPr lang="ar-EG" sz="2200" b="1" dirty="0">
                <a:solidFill>
                  <a:srgbClr val="7F7F7F"/>
                </a:solidFill>
                <a:latin typeface="Calibri" pitchFamily="34" charset="0"/>
                <a:cs typeface="Times New Roman" pitchFamily="18" charset="0"/>
              </a:rPr>
              <a:t>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SA" sz="1700" b="1" dirty="0" smtClean="0">
                <a:solidFill>
                  <a:srgbClr val="7F7F7F"/>
                </a:solidFill>
                <a:latin typeface="Calibri" pitchFamily="34" charset="0"/>
                <a:cs typeface="Times New Roman" pitchFamily="18" charset="0"/>
              </a:rPr>
              <a:t>1431</a:t>
            </a:r>
            <a:r>
              <a:rPr lang="ar-EG" sz="1700" b="1" dirty="0" smtClean="0">
                <a:solidFill>
                  <a:srgbClr val="7F7F7F"/>
                </a:solidFill>
                <a:latin typeface="Calibri" pitchFamily="34" charset="0"/>
                <a:cs typeface="Times New Roman" pitchFamily="18" charset="0"/>
              </a:rPr>
              <a:t>– </a:t>
            </a:r>
            <a:r>
              <a:rPr lang="ar-SA" sz="1700" b="1" dirty="0" smtClean="0">
                <a:solidFill>
                  <a:srgbClr val="7F7F7F"/>
                </a:solidFill>
                <a:latin typeface="Calibri" pitchFamily="34" charset="0"/>
                <a:cs typeface="Times New Roman" pitchFamily="18" charset="0"/>
              </a:rPr>
              <a:t>1432هـ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الثالثة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النص الأول: من الشعر الجاهلي لزهير بن أبي سُلمى</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عناصر المحاضرة</a:t>
            </a:r>
            <a:endParaRPr lang="ar-SA" dirty="0"/>
          </a:p>
        </p:txBody>
      </p:sp>
      <p:sp>
        <p:nvSpPr>
          <p:cNvPr id="3" name="Content Placeholder 2"/>
          <p:cNvSpPr>
            <a:spLocks noGrp="1"/>
          </p:cNvSpPr>
          <p:nvPr>
            <p:ph idx="1"/>
          </p:nvPr>
        </p:nvSpPr>
        <p:spPr/>
        <p:txBody>
          <a:bodyPr/>
          <a:lstStyle/>
          <a:p>
            <a:pPr algn="just" rtl="1">
              <a:buFont typeface="Wingdings" pitchFamily="2" charset="2"/>
              <a:buChar char="§"/>
            </a:pPr>
            <a:r>
              <a:rPr lang="ar-SA" dirty="0" smtClean="0"/>
              <a:t>المقدّمة.</a:t>
            </a:r>
          </a:p>
          <a:p>
            <a:pPr algn="just" rtl="1">
              <a:buFont typeface="Wingdings" pitchFamily="2" charset="2"/>
              <a:buChar char="§"/>
            </a:pPr>
            <a:r>
              <a:rPr lang="ar-SA" dirty="0" smtClean="0"/>
              <a:t>جو النص.</a:t>
            </a:r>
          </a:p>
          <a:p>
            <a:pPr algn="just" rtl="1">
              <a:buFont typeface="Wingdings" pitchFamily="2" charset="2"/>
              <a:buChar char="§"/>
            </a:pPr>
            <a:r>
              <a:rPr lang="ar-SA" dirty="0" smtClean="0"/>
              <a:t>التحليل</a:t>
            </a:r>
          </a:p>
          <a:p>
            <a:pPr marL="514350" indent="-514350" algn="just" rtl="1"/>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sz="2800" dirty="0" smtClean="0"/>
              <a:t>هو زهير بن ربيعة بن رياح ،واشتهر بالنسبة إلى كنية أبيه (أبي سُلمى)</a:t>
            </a:r>
          </a:p>
          <a:p>
            <a:pPr rtl="1">
              <a:buFont typeface="Arial" pitchFamily="34" charset="0"/>
              <a:buChar char="•"/>
            </a:pPr>
            <a:r>
              <a:rPr lang="ar-SA" sz="2800" dirty="0" smtClean="0"/>
              <a:t> وهو من قبيلة مُزينة ،فهو من قبيلة مضر.</a:t>
            </a:r>
          </a:p>
          <a:p>
            <a:pPr rtl="1">
              <a:buFont typeface="Arial" pitchFamily="34" charset="0"/>
              <a:buChar char="•"/>
            </a:pPr>
            <a:r>
              <a:rPr lang="ar-SA" sz="2800" dirty="0" smtClean="0"/>
              <a:t>ويعد من شعراء الطبقة الأولى من الشعراء الجاهليين ،فهو حكيم الشعراء الجاهليين،وقد عرف بالشعر أبوه وخاله وأختاه وابناه كعب وبجير.</a:t>
            </a:r>
          </a:p>
          <a:p>
            <a:pPr rtl="1">
              <a:buFont typeface="Arial" pitchFamily="34" charset="0"/>
              <a:buChar char="•"/>
            </a:pPr>
            <a:r>
              <a:rPr lang="ar-SA" sz="2800" dirty="0" smtClean="0"/>
              <a:t>وقد كان عمر بن الخطاب رضي الله عنه يقدمه على شعراء الجاهلية لسهولة شعره ولصدقه فهو لا يعاظل بين الكلام، ولا يتبع وحشية، ولا يمدح الرجل إلا بما يكون في الرجال. </a:t>
            </a:r>
          </a:p>
          <a:p>
            <a:pPr rtl="1">
              <a:buFont typeface="Arial" pitchFamily="34" charset="0"/>
              <a:buChar char="•"/>
            </a:pPr>
            <a:r>
              <a:rPr lang="ar-SA" sz="2800" dirty="0" smtClean="0"/>
              <a:t>ويمتاز شعره بمتانة الألفاظ والسهولة والإيجاز.</a:t>
            </a:r>
            <a:endParaRPr lang="en-US"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جو القصيدة ومناسبتها</a:t>
            </a:r>
            <a:endParaRPr lang="ar-SA" dirty="0"/>
          </a:p>
        </p:txBody>
      </p:sp>
      <p:sp>
        <p:nvSpPr>
          <p:cNvPr id="3" name="عنصر نائب للمحتوى 2"/>
          <p:cNvSpPr>
            <a:spLocks noGrp="1"/>
          </p:cNvSpPr>
          <p:nvPr>
            <p:ph idx="1"/>
          </p:nvPr>
        </p:nvSpPr>
        <p:spPr/>
        <p:txBody>
          <a:bodyPr/>
          <a:lstStyle/>
          <a:p>
            <a:pPr algn="just" rtl="1"/>
            <a:r>
              <a:rPr lang="ar-SA" dirty="0" smtClean="0"/>
              <a:t>   كانت العلاقة بين القبائل في الغالب علاقة عداء فالقبيلة إما معتدية أو معتدى عليها،ولذا كانت الحروب سمة من سمات العصر الجاهلي، فالحرب تلد الحرب؛لأن أهل القتلى يطلبون الثار فتتجدد الحرب.</a:t>
            </a:r>
          </a:p>
          <a:p>
            <a:pPr algn="just" rtl="1"/>
            <a:r>
              <a:rPr lang="ar-SA" dirty="0" smtClean="0"/>
              <a:t>   ومن أسباب الحروب بينهم المشاجرات أو الاختلاف حول المرعى أو كل ما قد يسبب الإهانة. </a:t>
            </a:r>
          </a:p>
          <a:p>
            <a:pPr algn="just" rtl="1"/>
            <a:r>
              <a:rPr lang="ar-SA" dirty="0" smtClean="0"/>
              <a:t>   وقد نشأ شعر الحماسة من هذه الحروب التى يسمونها (الأيام) وتسمى بأسماء الأماكن التي دارت فيها،مثل (يوم ذي قار) و ( يوم خزاز).</a:t>
            </a:r>
            <a:endParaRPr lang="en-US" dirty="0" smtClean="0"/>
          </a:p>
          <a:p>
            <a:pPr algn="just"/>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جو القصيدة ومناسبتها</a:t>
            </a:r>
            <a:endParaRPr lang="ar-SA" dirty="0"/>
          </a:p>
        </p:txBody>
      </p:sp>
      <p:sp>
        <p:nvSpPr>
          <p:cNvPr id="3" name="عنصر نائب للمحتوى 2"/>
          <p:cNvSpPr>
            <a:spLocks noGrp="1"/>
          </p:cNvSpPr>
          <p:nvPr>
            <p:ph idx="1"/>
          </p:nvPr>
        </p:nvSpPr>
        <p:spPr/>
        <p:txBody>
          <a:bodyPr/>
          <a:lstStyle/>
          <a:p>
            <a:r>
              <a:rPr lang="ar-SA" dirty="0" smtClean="0"/>
              <a:t>وهذه الأبيات من معلقة زهير التي يصور فيها الحرب بصورة منفرة وفد أنشأها بسبب الحرب التي دارت بين قبيلتي عبس وذبيان حينما تراهنا على تسابق فرسين،أحدهما يسمى </a:t>
            </a:r>
            <a:r>
              <a:rPr lang="ar-SA" dirty="0" smtClean="0">
                <a:solidFill>
                  <a:srgbClr val="FF0000"/>
                </a:solidFill>
              </a:rPr>
              <a:t>داحس </a:t>
            </a:r>
            <a:r>
              <a:rPr lang="ar-SA" dirty="0" smtClean="0"/>
              <a:t>والآخر </a:t>
            </a:r>
            <a:r>
              <a:rPr lang="ar-SA" dirty="0" smtClean="0">
                <a:solidFill>
                  <a:srgbClr val="FF0000"/>
                </a:solidFill>
              </a:rPr>
              <a:t>الغبراء</a:t>
            </a:r>
            <a:r>
              <a:rPr lang="ar-SA" dirty="0" smtClean="0"/>
              <a:t> وأن للسابق منهما عشرين بعيراً جائزة.فسبقت الغبراء لكن أصحاب داحس اعترضوها فسبقها داحس ولما علم أصحاب الغبراء بما حدث ثارت الحرب بينهما، حتى تدخل هرم بن سنان والحارث بن عوف فأصلحا بين القبيلتين، وتحملا ديات القتلى. فأنشأ زهير هذه القصيدة </a:t>
            </a:r>
            <a:r>
              <a:rPr lang="ar-SA" u="sng" dirty="0" smtClean="0"/>
              <a:t>( المعلقة  يمدح فيها هذين الرجلين ويدعو إلى السلام ونبذ الحرب )</a:t>
            </a:r>
            <a:r>
              <a:rPr lang="ar-SA" dirty="0" smtClean="0"/>
              <a:t>.</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r>
              <a:rPr lang="ar-SA" dirty="0" smtClean="0"/>
              <a:t>الأبيات (1ــ 4)</a:t>
            </a:r>
            <a:r>
              <a:rPr lang="en-US" dirty="0" smtClean="0"/>
              <a:t> </a:t>
            </a:r>
            <a:r>
              <a:rPr lang="ar-SA" dirty="0" smtClean="0"/>
              <a:t> من المعلقة</a:t>
            </a:r>
            <a:r>
              <a:rPr lang="en-US" dirty="0" smtClean="0"/>
              <a:t/>
            </a:r>
            <a:br>
              <a:rPr lang="en-US" dirty="0" smtClean="0"/>
            </a:br>
            <a:endParaRPr lang="ar-SA" dirty="0"/>
          </a:p>
        </p:txBody>
      </p:sp>
      <p:sp>
        <p:nvSpPr>
          <p:cNvPr id="3" name="عنصر نائب للمحتوى 2"/>
          <p:cNvSpPr>
            <a:spLocks noGrp="1"/>
          </p:cNvSpPr>
          <p:nvPr>
            <p:ph idx="1"/>
          </p:nvPr>
        </p:nvSpPr>
        <p:spPr>
          <a:xfrm>
            <a:off x="381000" y="1905000"/>
            <a:ext cx="8915400" cy="4678363"/>
          </a:xfrm>
        </p:spPr>
        <p:txBody>
          <a:bodyPr/>
          <a:lstStyle/>
          <a:p>
            <a:pPr rtl="1"/>
            <a:r>
              <a:rPr lang="ar-SA" sz="2800" dirty="0" smtClean="0">
                <a:latin typeface="Andalus" pitchFamily="18" charset="-78"/>
                <a:cs typeface="+mn-cs"/>
              </a:rPr>
              <a:t>1. فأقسمتُ بالبيتِ الذي طافَ حولَه        رجـالٌ بـَنَوْه مـن قريشٍ وجُرْهُـمِ</a:t>
            </a:r>
            <a:endParaRPr lang="en-US" sz="2800" dirty="0" smtClean="0">
              <a:latin typeface="Andalus" pitchFamily="18" charset="-78"/>
              <a:cs typeface="+mn-cs"/>
            </a:endParaRPr>
          </a:p>
          <a:p>
            <a:pPr rtl="1"/>
            <a:r>
              <a:rPr lang="ar-SA" sz="2800" dirty="0" smtClean="0">
                <a:latin typeface="Andalus" pitchFamily="18" charset="-78"/>
                <a:cs typeface="+mn-cs"/>
              </a:rPr>
              <a:t>2. يمينـاً لنِـعْمَ السيدانِ وُجـدتــُـــــما         على كل حـال من سحيل ومُبرَم</a:t>
            </a:r>
            <a:endParaRPr lang="en-US" sz="2800" dirty="0" smtClean="0">
              <a:latin typeface="Andalus" pitchFamily="18" charset="-78"/>
              <a:cs typeface="+mn-cs"/>
            </a:endParaRPr>
          </a:p>
          <a:p>
            <a:pPr rtl="1"/>
            <a:r>
              <a:rPr lang="ar-SA" sz="2800" dirty="0" smtClean="0">
                <a:latin typeface="Andalus" pitchFamily="18" charset="-78"/>
                <a:cs typeface="+mn-cs"/>
              </a:rPr>
              <a:t>3. تداركتما عبساً وذبـــيانَ بـعدما           تفانَوا ودقّوا بينهم عِطر مَنشَمِ</a:t>
            </a:r>
            <a:endParaRPr lang="en-US" sz="2800" dirty="0" smtClean="0">
              <a:latin typeface="Andalus" pitchFamily="18" charset="-78"/>
              <a:cs typeface="+mn-cs"/>
            </a:endParaRPr>
          </a:p>
          <a:p>
            <a:pPr rtl="1"/>
            <a:r>
              <a:rPr lang="ar-SA" sz="2800" dirty="0" smtClean="0">
                <a:latin typeface="Andalus" pitchFamily="18" charset="-78"/>
                <a:cs typeface="+mn-cs"/>
              </a:rPr>
              <a:t>4. وقد قلتما إنْ نُدركِ السِلْمَ واسعاً           بمالٍ ومعروفٍ من القول نَسلَمِ</a:t>
            </a:r>
            <a:endParaRPr lang="en-US" sz="2800" dirty="0" smtClean="0">
              <a:latin typeface="Andalus" pitchFamily="18" charset="-78"/>
              <a:cs typeface="+mn-cs"/>
            </a:endParaRPr>
          </a:p>
          <a:p>
            <a:endParaRPr lang="ar-SA" sz="2800" dirty="0">
              <a:latin typeface="Andalus" pitchFamily="18" charset="-78"/>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اللغة والأسلوب</a:t>
            </a:r>
            <a:endParaRPr lang="ar-SA" dirty="0"/>
          </a:p>
        </p:txBody>
      </p:sp>
      <p:sp>
        <p:nvSpPr>
          <p:cNvPr id="3" name="عنصر نائب للمحتوى 2"/>
          <p:cNvSpPr>
            <a:spLocks noGrp="1"/>
          </p:cNvSpPr>
          <p:nvPr>
            <p:ph idx="1"/>
          </p:nvPr>
        </p:nvSpPr>
        <p:spPr/>
        <p:txBody>
          <a:bodyPr/>
          <a:lstStyle/>
          <a:p>
            <a:r>
              <a:rPr lang="ar-SA" sz="3000" dirty="0" smtClean="0">
                <a:solidFill>
                  <a:srgbClr val="FF0000"/>
                </a:solidFill>
              </a:rPr>
              <a:t>جُرْهُم</a:t>
            </a:r>
            <a:r>
              <a:rPr lang="ar-SA" sz="3000" dirty="0" smtClean="0"/>
              <a:t> : قبيلة عربية يمنية قديمة نزلت الحجاز وسكنت مكة وهم الذين تزوج منهم نبي الله إسماعيل عليه السلام. </a:t>
            </a:r>
          </a:p>
          <a:p>
            <a:r>
              <a:rPr lang="ar-SA" sz="3000" dirty="0" smtClean="0">
                <a:solidFill>
                  <a:srgbClr val="FF0000"/>
                </a:solidFill>
              </a:rPr>
              <a:t>السحيل</a:t>
            </a:r>
            <a:r>
              <a:rPr lang="ar-SA" sz="3000" dirty="0" smtClean="0"/>
              <a:t>: الحبل المفتول فتلاً خفيفاً.          </a:t>
            </a:r>
            <a:r>
              <a:rPr lang="ar-SA" sz="3000" dirty="0" smtClean="0">
                <a:solidFill>
                  <a:srgbClr val="FF0000"/>
                </a:solidFill>
              </a:rPr>
              <a:t>المبرم</a:t>
            </a:r>
            <a:r>
              <a:rPr lang="ar-SA" sz="3000" dirty="0" smtClean="0"/>
              <a:t> : الحبل المفتول فتلاً قوياً.       </a:t>
            </a:r>
            <a:r>
              <a:rPr lang="ar-SA" sz="3000" dirty="0" smtClean="0">
                <a:solidFill>
                  <a:srgbClr val="FF0000"/>
                </a:solidFill>
              </a:rPr>
              <a:t>تفانوا</a:t>
            </a:r>
            <a:r>
              <a:rPr lang="ar-SA" sz="3000" dirty="0" smtClean="0"/>
              <a:t> : أفنى بعضهم بعضا.                </a:t>
            </a:r>
            <a:r>
              <a:rPr lang="ar-SA" sz="3000" dirty="0" smtClean="0">
                <a:solidFill>
                  <a:srgbClr val="FF0000"/>
                </a:solidFill>
              </a:rPr>
              <a:t>التدارك</a:t>
            </a:r>
            <a:r>
              <a:rPr lang="ar-SA" sz="3000" dirty="0" smtClean="0"/>
              <a:t> : التلافي. </a:t>
            </a:r>
          </a:p>
          <a:p>
            <a:pPr algn="ctr"/>
            <a:r>
              <a:rPr lang="ar-SA" sz="3000" dirty="0" smtClean="0">
                <a:solidFill>
                  <a:srgbClr val="FF0000"/>
                </a:solidFill>
              </a:rPr>
              <a:t>عطر منشم </a:t>
            </a:r>
            <a:r>
              <a:rPr lang="ar-SA" sz="3000" dirty="0" smtClean="0"/>
              <a:t>: منشم إمرأة كانت تبيع العطر ، تشاءم العرب منها لأن ‏جماعة من فرسانهم اشتروا منها عطرا وغمسوا أيديهم فيه تعاهداً على النصر فقتلوا جميعهم. </a:t>
            </a:r>
            <a:r>
              <a:rPr lang="ar-SA" sz="3000" dirty="0" smtClean="0">
                <a:solidFill>
                  <a:srgbClr val="FF0000"/>
                </a:solidFill>
              </a:rPr>
              <a:t>السلم</a:t>
            </a:r>
            <a:r>
              <a:rPr lang="ar-SA" sz="3000" dirty="0" smtClean="0"/>
              <a:t> : (بكسر السين أو فتحها )هو الصلح. </a:t>
            </a:r>
            <a:endParaRPr lang="en-US" sz="3000" dirty="0" smtClean="0"/>
          </a:p>
          <a:p>
            <a:endParaRPr lang="ar-SA" sz="3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معاني الأبيات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b="1" dirty="0" smtClean="0"/>
              <a:t>1</a:t>
            </a:r>
            <a:r>
              <a:rPr lang="ar-SA" dirty="0" smtClean="0"/>
              <a:t>/ يقسم الشاعر بالكعبة التي طاف حولها وبناها رجال هاتين القبيلتين ،والمقسم عليه سيذكره في البيت التالي.وفي هذا البيت إشارة إلى عقيدة الشاعر التوحيدية وديانته الحنفية.</a:t>
            </a:r>
            <a:endParaRPr lang="en-US" dirty="0" smtClean="0"/>
          </a:p>
          <a:p>
            <a:pPr rtl="1"/>
            <a:r>
              <a:rPr lang="ar-SA" dirty="0" smtClean="0"/>
              <a:t>2/ يقسم الشاعر أن هذين السيدين الحارث بن عوف وهرم بن سنان أفضل الرجال عند كل حال في الشدة والرخاء فقد وجدهما الناس مستوفين لخلال الشرف والسيادة لأنهما تحملا تبعات الصلح وديات القتلى .</a:t>
            </a:r>
            <a:endParaRPr lang="en-US" dirty="0" smtClean="0"/>
          </a:p>
          <a:p>
            <a:pPr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معاني الأبيات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dirty="0" smtClean="0"/>
              <a:t>3. تداركتما أيها السيّدان هاتين القبيلتين بعدما استحكم العداء بينهما وأفنت الحرب رجالهم وشبابهم.  </a:t>
            </a:r>
            <a:endParaRPr lang="en-US" dirty="0" smtClean="0"/>
          </a:p>
          <a:p>
            <a:pPr rtl="1"/>
            <a:r>
              <a:rPr lang="ar-SA" dirty="0" smtClean="0"/>
              <a:t>4. يُعجب الشاعر بما ألزم به هذان الرجلان نفسيهما بأن يُحققا الصلح مهما كلفهما ذلك من جهد ومال ، فكان لهما ذلك فسلمت القبيلتان من القتل والفناء. </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الأساليب البلاغية والأدبية</a:t>
            </a:r>
            <a:endParaRPr lang="ar-SA" dirty="0"/>
          </a:p>
        </p:txBody>
      </p:sp>
      <p:sp>
        <p:nvSpPr>
          <p:cNvPr id="3" name="عنصر نائب للمحتوى 2"/>
          <p:cNvSpPr>
            <a:spLocks noGrp="1"/>
          </p:cNvSpPr>
          <p:nvPr>
            <p:ph idx="1"/>
          </p:nvPr>
        </p:nvSpPr>
        <p:spPr/>
        <p:txBody>
          <a:bodyPr/>
          <a:lstStyle/>
          <a:p>
            <a:pPr rtl="1"/>
            <a:endParaRPr lang="en-US" dirty="0" smtClean="0"/>
          </a:p>
          <a:p>
            <a:pPr rtl="1"/>
            <a:r>
              <a:rPr lang="ar-SA" dirty="0" smtClean="0"/>
              <a:t>أ ـ أول ما يلفت الانتباه في هذه الأبيات هو الانتقال من الغائب إلى المتكلم إلى الخطاب حيث يظهر </a:t>
            </a:r>
            <a:r>
              <a:rPr lang="ar-SA" dirty="0" smtClean="0">
                <a:solidFill>
                  <a:srgbClr val="FF0000"/>
                </a:solidFill>
              </a:rPr>
              <a:t>الالتفات</a:t>
            </a:r>
            <a:r>
              <a:rPr lang="ar-SA" dirty="0" smtClean="0"/>
              <a:t> سمة بارزة.(أقسمتُ، بنوه، وجدتما، تفانوا)</a:t>
            </a:r>
            <a:endParaRPr lang="en-US" dirty="0" smtClean="0"/>
          </a:p>
          <a:p>
            <a:pPr rtl="1"/>
            <a:r>
              <a:rPr lang="ar-SA" dirty="0" smtClean="0"/>
              <a:t>ب ـ عنصر الخطاب كان حاضراً في هذه </a:t>
            </a:r>
            <a:r>
              <a:rPr lang="ar-SA" dirty="0" err="1" smtClean="0"/>
              <a:t>الضمائرالمتصلة</a:t>
            </a:r>
            <a:r>
              <a:rPr lang="ar-SA" dirty="0" smtClean="0"/>
              <a:t>:(وُجدتما, تداركتما, قلتما) وفي ذلك نسبة مباشرة للفضائل لهذين الممدوحين يؤكدها الشاعر مبيناً اهتمام الجميع بالحدث مدار الخطاب والإشادة وهو تحقيق السلام وإصلاح ذات البين باعتبار ذلك قيمة إنسانية أكدها الإسلام وحضّ عليها فيما بعد.</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الأساليب البلاغية والأدبية</a:t>
            </a:r>
            <a:endParaRPr lang="ar-SA" dirty="0"/>
          </a:p>
        </p:txBody>
      </p:sp>
      <p:sp>
        <p:nvSpPr>
          <p:cNvPr id="3" name="عنصر نائب للمحتوى 2"/>
          <p:cNvSpPr>
            <a:spLocks noGrp="1"/>
          </p:cNvSpPr>
          <p:nvPr>
            <p:ph idx="1"/>
          </p:nvPr>
        </p:nvSpPr>
        <p:spPr/>
        <p:txBody>
          <a:bodyPr/>
          <a:lstStyle/>
          <a:p>
            <a:pPr rtl="1"/>
            <a:r>
              <a:rPr lang="ar-SA" sz="2800" dirty="0" smtClean="0"/>
              <a:t>ج ـ استخدم الكناية في قوله:(من سحيل ومبرم) وهي كناية عن حالتي الرخاء والشدة.</a:t>
            </a:r>
          </a:p>
          <a:p>
            <a:pPr rtl="1"/>
            <a:r>
              <a:rPr lang="ar-SA" sz="2800" dirty="0" smtClean="0"/>
              <a:t> دـ وفي قوله: (وُجدتما) أسلوب حذف حيث حذف الفاعل للعلم به باعتبار أن الجميع يعرفون فضل هذين الرجلين.  </a:t>
            </a:r>
            <a:endParaRPr lang="en-US" sz="2800" dirty="0" smtClean="0"/>
          </a:p>
          <a:p>
            <a:pPr rtl="1"/>
            <a:r>
              <a:rPr lang="ar-SA" sz="2800" dirty="0" smtClean="0"/>
              <a:t>هـ ـ وفي قوله:دقوا بينهم عطر منشم, كناية عن الحرب المدمرة وما نتج عنها  بين القبيلتين وهي </a:t>
            </a:r>
            <a:r>
              <a:rPr lang="ar-SA" sz="2800" dirty="0" smtClean="0">
                <a:solidFill>
                  <a:srgbClr val="FF0000"/>
                </a:solidFill>
              </a:rPr>
              <a:t>كناية عن صفة </a:t>
            </a:r>
            <a:r>
              <a:rPr lang="ar-SA" sz="2800" dirty="0" smtClean="0"/>
              <a:t>وفي ذلك إشارة للدور العظيم الذي قام به هذان الرجلان .</a:t>
            </a:r>
            <a:endParaRPr lang="en-US" sz="2800" dirty="0" smtClean="0"/>
          </a:p>
          <a:p>
            <a:pPr rtl="1"/>
            <a:r>
              <a:rPr lang="ar-SA" sz="2800" dirty="0" smtClean="0"/>
              <a:t>وـ في كلمتي (السّلم ونسْلم) تأكيد على ضرورة ترسيخ حالة السلم وليس مجرد الصلح إلى جانب مافي الكلمتين من جمال صوتي إيقاعي.</a:t>
            </a:r>
          </a:p>
          <a:p>
            <a:pPr rtl="1"/>
            <a:r>
              <a:rPr lang="ar-SA" sz="2800" dirty="0" smtClean="0"/>
              <a:t>ز. وفي كلمتي تضرَ وتضرم جناس غير تام.  </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الأساليب البلاغية والأدبية</a:t>
            </a:r>
            <a:endParaRPr lang="ar-SA" dirty="0"/>
          </a:p>
        </p:txBody>
      </p:sp>
      <p:sp>
        <p:nvSpPr>
          <p:cNvPr id="3" name="عنصر نائب للمحتوى 2"/>
          <p:cNvSpPr>
            <a:spLocks noGrp="1"/>
          </p:cNvSpPr>
          <p:nvPr>
            <p:ph idx="1"/>
          </p:nvPr>
        </p:nvSpPr>
        <p:spPr/>
        <p:txBody>
          <a:bodyPr/>
          <a:lstStyle/>
          <a:p>
            <a:pPr rtl="1"/>
            <a:r>
              <a:rPr lang="ar-SA" dirty="0" smtClean="0">
                <a:latin typeface="Andalus" pitchFamily="18" charset="-78"/>
                <a:cs typeface="+mn-cs"/>
              </a:rPr>
              <a:t>ح. استعمل الشاعر ألفاظاً تحمل دلالات مناسبة من حيث المعنى والصوت لما يريد مثل: تداركتما، فالتدارك يكون في حالة وصل فيها الشيء المتدارك إلى حالة خطيرة، كما إن الكلمة بطولها توحي بطول الحرب وفي استعمالها إيحاء بالحركة إذ في بنائها حركة أكثر من أدركتما مثلاً. الفعل تفانوا: على وزن تفاعل وهذا الوزن دال على المشاركة بين طرفين مما يشير إلى أن الموت كان مشتركاً بين الطرفين.</a:t>
            </a:r>
          </a:p>
          <a:p>
            <a:pPr rtl="1"/>
            <a:r>
              <a:rPr lang="ar-SA" dirty="0" smtClean="0">
                <a:latin typeface="Andalus" pitchFamily="18" charset="-78"/>
                <a:cs typeface="+mn-cs"/>
              </a:rPr>
              <a:t>ط. استعمل التوكيد اللغوي لتأكيد المعنى المراد وبيان فضل هذين السيدين فلم يكتفِ باليمين وإنما استعمل لام التوكيد(يميناً...لنعم)</a:t>
            </a:r>
          </a:p>
          <a:p>
            <a:pPr algn="just" rtl="1"/>
            <a:r>
              <a:rPr lang="ar-SA" dirty="0" smtClean="0">
                <a:latin typeface="Andalus" pitchFamily="18" charset="-78"/>
                <a:cs typeface="+mn-cs"/>
              </a:rPr>
              <a:t> </a:t>
            </a:r>
            <a:endParaRPr lang="en-US" dirty="0" smtClean="0">
              <a:latin typeface="Andalus" pitchFamily="18" charset="-78"/>
              <a:cs typeface="+mn-cs"/>
            </a:endParaRPr>
          </a:p>
          <a:p>
            <a:pPr algn="just"/>
            <a:endParaRPr lang="ar-SA" dirty="0">
              <a:latin typeface="Andalus" pitchFamily="18" charset="-78"/>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الأبيات ( 5ــ 10)</a:t>
            </a:r>
            <a:endParaRPr lang="ar-SA" dirty="0"/>
          </a:p>
        </p:txBody>
      </p:sp>
      <p:sp>
        <p:nvSpPr>
          <p:cNvPr id="3" name="Content Placeholder 2"/>
          <p:cNvSpPr>
            <a:spLocks noGrp="1"/>
          </p:cNvSpPr>
          <p:nvPr>
            <p:ph idx="1"/>
          </p:nvPr>
        </p:nvSpPr>
        <p:spPr/>
        <p:txBody>
          <a:bodyPr/>
          <a:lstStyle/>
          <a:p>
            <a:pPr rtl="1"/>
            <a:r>
              <a:rPr lang="ar-SA" dirty="0" smtClean="0">
                <a:latin typeface="Andalus" pitchFamily="18" charset="-78"/>
              </a:rPr>
              <a:t>5. ألا أبـلـغِ الأحـلافَ عنــّي رسـالــةً   وذبيان هل أقسمتُمُ كلَّ </a:t>
            </a:r>
            <a:r>
              <a:rPr lang="ar-SA" dirty="0" smtClean="0">
                <a:latin typeface="Andalus" pitchFamily="18" charset="-78"/>
              </a:rPr>
              <a:t>مُ</a:t>
            </a:r>
            <a:r>
              <a:rPr lang="ar-SA" dirty="0" smtClean="0">
                <a:latin typeface="Andalus" pitchFamily="18" charset="-78"/>
              </a:rPr>
              <a:t>قسَــم</a:t>
            </a:r>
            <a:endParaRPr lang="en-US" dirty="0" smtClean="0">
              <a:latin typeface="Andalus" pitchFamily="18" charset="-78"/>
            </a:endParaRPr>
          </a:p>
          <a:p>
            <a:pPr algn="just" rtl="1"/>
            <a:r>
              <a:rPr lang="ar-SA" dirty="0" smtClean="0">
                <a:latin typeface="Andalus" pitchFamily="18" charset="-78"/>
              </a:rPr>
              <a:t>6. وما الحربُ إلا ما علمتُم وذقتُمُ     وما هو عنها بالحديثِ المرجَّمِ</a:t>
            </a:r>
            <a:endParaRPr lang="en-US" dirty="0" smtClean="0">
              <a:latin typeface="Andalus" pitchFamily="18" charset="-78"/>
            </a:endParaRPr>
          </a:p>
          <a:p>
            <a:pPr algn="just" rtl="1"/>
            <a:r>
              <a:rPr lang="ar-SA" dirty="0" smtClean="0">
                <a:latin typeface="Andalus" pitchFamily="18" charset="-78"/>
              </a:rPr>
              <a:t>7. متى تبعثوها تبعثوها ذميــمةً        وتضرَ إذا ضرّيتموها فتضْرَمِ</a:t>
            </a:r>
            <a:endParaRPr lang="en-US" dirty="0" smtClean="0">
              <a:latin typeface="Andalus" pitchFamily="18" charset="-78"/>
            </a:endParaRPr>
          </a:p>
          <a:p>
            <a:pPr algn="just" rtl="1"/>
            <a:r>
              <a:rPr lang="ar-SA" dirty="0" smtClean="0">
                <a:latin typeface="Andalus" pitchFamily="18" charset="-78"/>
              </a:rPr>
              <a:t>8. فتَعرُكْكم عَرْكَ الرَحى بثِفالها         وتلقــــحْ كِشافاً ثم تُنتِجْ فتُتْئمِ</a:t>
            </a:r>
            <a:endParaRPr lang="en-US" dirty="0" smtClean="0">
              <a:latin typeface="Andalus" pitchFamily="18" charset="-78"/>
            </a:endParaRPr>
          </a:p>
          <a:p>
            <a:pPr algn="just" rtl="1"/>
            <a:r>
              <a:rPr lang="ar-SA" dirty="0" smtClean="0">
                <a:latin typeface="Andalus" pitchFamily="18" charset="-78"/>
              </a:rPr>
              <a:t>9. فتُنــتج لكـم غلـمانَ أشأمَ كلُّـهم       كأحمرِ عادٍ ثم تُرضعْ فتَفطِمِ</a:t>
            </a:r>
            <a:endParaRPr lang="en-US" dirty="0" smtClean="0">
              <a:latin typeface="Andalus" pitchFamily="18" charset="-78"/>
            </a:endParaRPr>
          </a:p>
          <a:p>
            <a:pPr algn="just" rtl="1"/>
            <a:r>
              <a:rPr lang="ar-SA" dirty="0" smtClean="0">
                <a:latin typeface="Andalus" pitchFamily="18" charset="-78"/>
              </a:rPr>
              <a:t>10.فتـُـغلِلْ لكـــم ما لا تُـغلَّ لأهـلِهــا   قرَىً بالعرِاق من قَفيزٍ ودرهمِ</a:t>
            </a:r>
            <a:endParaRPr lang="en-US" dirty="0" smtClean="0">
              <a:latin typeface="Andalus" pitchFamily="18" charset="-78"/>
            </a:endParaRP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اللغة والأسلوب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rtl="1"/>
            <a:r>
              <a:rPr lang="ar-SA" sz="2800" dirty="0" smtClean="0">
                <a:solidFill>
                  <a:srgbClr val="FF0000"/>
                </a:solidFill>
              </a:rPr>
              <a:t>الأحلاف</a:t>
            </a:r>
            <a:r>
              <a:rPr lang="ar-SA" sz="2800" dirty="0" smtClean="0"/>
              <a:t>: جمع حِلف وهم القبائل التي تحالفت على الحرب. </a:t>
            </a:r>
            <a:r>
              <a:rPr lang="ar-SA" sz="2800" dirty="0" smtClean="0">
                <a:solidFill>
                  <a:srgbClr val="FF0000"/>
                </a:solidFill>
              </a:rPr>
              <a:t>هل أقسمتم </a:t>
            </a:r>
            <a:r>
              <a:rPr lang="ar-SA" sz="2800" dirty="0" smtClean="0"/>
              <a:t>: قد أقسمتم ، وهل هنا بمعنى قد والاستفهام تقريري ـ المُقسم : القسم.</a:t>
            </a:r>
            <a:r>
              <a:rPr lang="ar-SA" sz="2800" dirty="0" smtClean="0">
                <a:solidFill>
                  <a:srgbClr val="FF0000"/>
                </a:solidFill>
              </a:rPr>
              <a:t>ذقتم</a:t>
            </a:r>
            <a:r>
              <a:rPr lang="ar-SA" sz="2800" dirty="0" smtClean="0"/>
              <a:t>:جرّبتم. </a:t>
            </a:r>
          </a:p>
          <a:p>
            <a:pPr rtl="1"/>
            <a:r>
              <a:rPr lang="ar-SA" sz="2800" dirty="0" smtClean="0">
                <a:solidFill>
                  <a:srgbClr val="FF0000"/>
                </a:solidFill>
              </a:rPr>
              <a:t>الحديث المرجّم </a:t>
            </a:r>
            <a:r>
              <a:rPr lang="ar-SA" sz="2800" dirty="0" smtClean="0"/>
              <a:t>: الذي يُظن وليس حقيقة والمقصود أنكم أعلم الناس بالحرب </a:t>
            </a:r>
          </a:p>
          <a:p>
            <a:pPr rtl="1"/>
            <a:r>
              <a:rPr lang="ar-SA" sz="2800" dirty="0" smtClean="0">
                <a:solidFill>
                  <a:srgbClr val="FF0000"/>
                </a:solidFill>
              </a:rPr>
              <a:t>تبعثوها</a:t>
            </a:r>
            <a:r>
              <a:rPr lang="ar-SA" sz="2800" dirty="0" smtClean="0"/>
              <a:t>: توقدون نارها بإثارة أسبابها      </a:t>
            </a:r>
            <a:r>
              <a:rPr lang="ar-SA" sz="2800" dirty="0" smtClean="0">
                <a:solidFill>
                  <a:srgbClr val="FF0000"/>
                </a:solidFill>
              </a:rPr>
              <a:t>ذميمة</a:t>
            </a:r>
            <a:r>
              <a:rPr lang="ar-SA" sz="2800" dirty="0" smtClean="0"/>
              <a:t> : قبيحة مكروهة. </a:t>
            </a:r>
          </a:p>
          <a:p>
            <a:pPr rtl="1"/>
            <a:r>
              <a:rPr lang="ar-SA" sz="2800" dirty="0" smtClean="0">
                <a:solidFill>
                  <a:srgbClr val="FF0000"/>
                </a:solidFill>
              </a:rPr>
              <a:t>تضرى</a:t>
            </a:r>
            <a:r>
              <a:rPr lang="ar-SA" sz="2800" dirty="0" smtClean="0"/>
              <a:t>: تصبح عادة.(تتعوّد              </a:t>
            </a:r>
            <a:r>
              <a:rPr lang="ar-SA" sz="2800" dirty="0" smtClean="0">
                <a:solidFill>
                  <a:srgbClr val="FF0000"/>
                </a:solidFill>
              </a:rPr>
              <a:t>تضرم</a:t>
            </a:r>
            <a:r>
              <a:rPr lang="ar-SA" sz="2800" dirty="0" smtClean="0"/>
              <a:t>: تشتعل وتلتهب </a:t>
            </a:r>
          </a:p>
          <a:p>
            <a:pPr rtl="1"/>
            <a:r>
              <a:rPr lang="ar-SA" sz="2800" dirty="0" smtClean="0"/>
              <a:t> </a:t>
            </a:r>
            <a:r>
              <a:rPr lang="ar-SA" sz="2800" dirty="0" smtClean="0">
                <a:solidFill>
                  <a:srgbClr val="FF0000"/>
                </a:solidFill>
              </a:rPr>
              <a:t>تعرككم</a:t>
            </a:r>
            <a:r>
              <a:rPr lang="ar-SA" sz="2800" dirty="0" smtClean="0"/>
              <a:t> : تدور عليكم وتطحنكم (والمقصود تذيقكم العذاب والمعاناة ) </a:t>
            </a:r>
          </a:p>
          <a:p>
            <a:pPr rtl="1"/>
            <a:r>
              <a:rPr lang="ar-SA" sz="2800" dirty="0" smtClean="0">
                <a:solidFill>
                  <a:srgbClr val="FF0000"/>
                </a:solidFill>
              </a:rPr>
              <a:t>الرحى</a:t>
            </a:r>
            <a:r>
              <a:rPr lang="ar-SA" sz="2800" dirty="0" smtClean="0"/>
              <a:t> :الآلة التي تطحن بها الحبوب. </a:t>
            </a:r>
          </a:p>
          <a:p>
            <a:pPr rtl="1"/>
            <a:r>
              <a:rPr lang="ar-SA" sz="2800" dirty="0" smtClean="0">
                <a:solidFill>
                  <a:srgbClr val="FF0000"/>
                </a:solidFill>
              </a:rPr>
              <a:t>الثفال</a:t>
            </a:r>
            <a:r>
              <a:rPr lang="ar-SA" sz="2800" dirty="0" smtClean="0"/>
              <a:t> :قطعة من جلد توضع تحت الرحى لينزل عليها الدقيق. </a:t>
            </a:r>
          </a:p>
          <a:p>
            <a:pPr rtl="1"/>
            <a:r>
              <a:rPr lang="ar-SA" sz="2800" dirty="0" smtClean="0">
                <a:solidFill>
                  <a:srgbClr val="FF0000"/>
                </a:solidFill>
              </a:rPr>
              <a:t>تلقح</a:t>
            </a:r>
            <a:r>
              <a:rPr lang="ar-SA" sz="2800" dirty="0" smtClean="0"/>
              <a:t> :تحمل في بطنها جنيناً. ـ</a:t>
            </a:r>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اللغة والأسلوب </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r>
              <a:rPr lang="ar-SA" dirty="0" smtClean="0">
                <a:solidFill>
                  <a:srgbClr val="FF0000"/>
                </a:solidFill>
              </a:rPr>
              <a:t>كشاف:</a:t>
            </a:r>
            <a:r>
              <a:rPr lang="ar-SA" dirty="0" smtClean="0"/>
              <a:t>أن تحمل الناقة في كل عام وذلك يضر </a:t>
            </a:r>
            <a:r>
              <a:rPr lang="ar-SA" dirty="0" err="1" smtClean="0"/>
              <a:t>بها</a:t>
            </a:r>
            <a:r>
              <a:rPr lang="ar-SA" dirty="0" smtClean="0"/>
              <a:t> وبولدها</a:t>
            </a:r>
          </a:p>
          <a:p>
            <a:r>
              <a:rPr lang="ar-SA" dirty="0" smtClean="0">
                <a:solidFill>
                  <a:srgbClr val="FF0000"/>
                </a:solidFill>
              </a:rPr>
              <a:t>تنتج</a:t>
            </a:r>
            <a:r>
              <a:rPr lang="ar-SA" dirty="0" smtClean="0"/>
              <a:t>: تلد                      </a:t>
            </a:r>
            <a:r>
              <a:rPr lang="ar-SA" dirty="0" smtClean="0">
                <a:solidFill>
                  <a:srgbClr val="FF0000"/>
                </a:solidFill>
              </a:rPr>
              <a:t>تتئم</a:t>
            </a:r>
            <a:r>
              <a:rPr lang="ar-SA" dirty="0" smtClean="0"/>
              <a:t> : تلد توأمين .</a:t>
            </a:r>
          </a:p>
          <a:p>
            <a:r>
              <a:rPr lang="ar-SA" dirty="0" smtClean="0">
                <a:solidFill>
                  <a:srgbClr val="FF0000"/>
                </a:solidFill>
              </a:rPr>
              <a:t>أشأم</a:t>
            </a:r>
            <a:r>
              <a:rPr lang="ar-SA" dirty="0" smtClean="0"/>
              <a:t> : شديد الشؤم،والشؤم ضد اليُمن ـ أشأم عاد :هو عاقر ناقة صالح النبي واسمه قدار بن سالف. </a:t>
            </a:r>
          </a:p>
          <a:p>
            <a:r>
              <a:rPr lang="ar-SA" dirty="0" smtClean="0">
                <a:solidFill>
                  <a:srgbClr val="FF0000"/>
                </a:solidFill>
              </a:rPr>
              <a:t>تُغلل</a:t>
            </a:r>
            <a:r>
              <a:rPr lang="ar-SA" dirty="0" smtClean="0"/>
              <a:t> : تأتي بالغلة،والغلة كل ماتأتي به المزرعة من خير. </a:t>
            </a:r>
          </a:p>
          <a:p>
            <a:r>
              <a:rPr lang="ar-SA" dirty="0" err="1" smtClean="0">
                <a:solidFill>
                  <a:srgbClr val="FF0000"/>
                </a:solidFill>
              </a:rPr>
              <a:t>القفيز</a:t>
            </a:r>
            <a:r>
              <a:rPr lang="ar-SA" dirty="0" smtClean="0"/>
              <a:t> :مكيال تُكال به الحبوب.</a:t>
            </a:r>
            <a:endParaRPr lang="en-US" dirty="0" smtClean="0"/>
          </a:p>
          <a:p>
            <a:pPr rtl="1"/>
            <a:endParaRPr lang="en-US" dirty="0" smtClean="0"/>
          </a:p>
          <a:p>
            <a:pPr rtl="1"/>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معاني الأبيات</a:t>
            </a:r>
            <a:endParaRPr lang="ar-SA" dirty="0"/>
          </a:p>
        </p:txBody>
      </p:sp>
      <p:sp>
        <p:nvSpPr>
          <p:cNvPr id="3" name="عنصر نائب للمحتوى 2"/>
          <p:cNvSpPr>
            <a:spLocks noGrp="1"/>
          </p:cNvSpPr>
          <p:nvPr>
            <p:ph idx="1"/>
          </p:nvPr>
        </p:nvSpPr>
        <p:spPr>
          <a:xfrm>
            <a:off x="609600" y="1447800"/>
            <a:ext cx="8724900" cy="5135563"/>
          </a:xfrm>
        </p:spPr>
        <p:txBody>
          <a:bodyPr/>
          <a:lstStyle/>
          <a:p>
            <a:pPr rtl="1"/>
            <a:r>
              <a:rPr lang="ar-SA" sz="2800" dirty="0" smtClean="0"/>
              <a:t>5. يُنبه الشاعر طرفي هذه الحرب إلى أهمية الالتزام بهذا الصلح الذي تحقق بعد جهد عظيم ويحذرهما من نفضه، والرسالة التي أراد تبليغها هي قوله: إيّاكم ونقض عهد الصلح.</a:t>
            </a:r>
          </a:p>
          <a:p>
            <a:pPr rtl="1"/>
            <a:r>
              <a:rPr lang="ar-SA" sz="2800" dirty="0" smtClean="0"/>
              <a:t>6. يذكرهم بأذى الحرب وشرورها وهم أعلم الناس بها لأنهم عايشوها حقيقة ولمدة طويلة فعرفوها معرفة يقينية فأنتم تعلمون أن الذي أصف به الحرب ليس من ضروب الظن وإنما هي حقيقة أذكركم بها.</a:t>
            </a:r>
            <a:endParaRPr lang="en-US" sz="2800" dirty="0" smtClean="0"/>
          </a:p>
          <a:p>
            <a:pPr rtl="1"/>
            <a:r>
              <a:rPr lang="ar-SA" sz="2800" dirty="0" smtClean="0"/>
              <a:t>7.تعلمون أن الحرب شرّ كلها في أولها وآخرها ومتى ما أوقدت نارها سرعان ما تقضي على كل شئ وتزداد اشتعالا ًفتعود بوجهها القبيح الشائن ويصعب تلافيها،فامنعوها بالتمسك بالسلم.</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معاني الأبيات</a:t>
            </a:r>
            <a:endParaRPr lang="ar-SA" dirty="0"/>
          </a:p>
        </p:txBody>
      </p:sp>
      <p:sp>
        <p:nvSpPr>
          <p:cNvPr id="3" name="عنصر نائب للمحتوى 2"/>
          <p:cNvSpPr>
            <a:spLocks noGrp="1"/>
          </p:cNvSpPr>
          <p:nvPr>
            <p:ph idx="1"/>
          </p:nvPr>
        </p:nvSpPr>
        <p:spPr/>
        <p:txBody>
          <a:bodyPr/>
          <a:lstStyle/>
          <a:p>
            <a:pPr rtl="1"/>
            <a:r>
              <a:rPr lang="ar-SA" sz="2800" dirty="0" smtClean="0"/>
              <a:t>8.وأن ما تفعله الحرب بالناس هو ما تفعله الرحى بالحبوب وبقطعة الجلد تحتها ، كما أن شرورها لا تنقطع وإنما تتابع وتتوالد آثارها مثل تلك الناقة الشؤم التي تحمل في كل عام ولا تلد ما ينفع .</a:t>
            </a:r>
            <a:endParaRPr lang="en-US" sz="2800" dirty="0" smtClean="0"/>
          </a:p>
          <a:p>
            <a:pPr rtl="1"/>
            <a:r>
              <a:rPr lang="ar-SA" sz="2800" dirty="0" smtClean="0"/>
              <a:t>9. كما يذكرهم بأن الأجيال التي تولد في جو الحرب تكون غير سويّة فهي لا تجلب خيرا لأنها تعودت على القتل والثأر،ويكون هؤلاء الأبناء مثل الرجل الذي عقر ناقة ثمود فجلب العقاب على الجماعة كلها. </a:t>
            </a:r>
            <a:endParaRPr lang="en-US" sz="2800" dirty="0" smtClean="0"/>
          </a:p>
          <a:p>
            <a:pPr rtl="1"/>
            <a:r>
              <a:rPr lang="ar-SA" sz="2800" dirty="0" smtClean="0"/>
              <a:t>10.يتابع رسم الصورة المنفرة للحرب،ويذكرهم بأن ما يأتيهم من مضار الحرب وأذاها أكثر مما يناله أهل العراق من الخيرات والغلال التي عرفت بها أراضيهم الخصيبة.</a:t>
            </a:r>
            <a:endParaRPr lang="en-US" sz="2800" dirty="0" smtClean="0"/>
          </a:p>
          <a:p>
            <a:pPr rtl="1"/>
            <a:r>
              <a:rPr lang="ar-SA" sz="2800" dirty="0" smtClean="0"/>
              <a:t> </a:t>
            </a:r>
            <a:endParaRPr lang="en-US" sz="2800" dirty="0" smtClean="0"/>
          </a:p>
          <a:p>
            <a:endParaRPr lang="ar-SA" sz="2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الأساليب البلاغية</a:t>
            </a:r>
            <a:endParaRPr lang="ar-SA" dirty="0"/>
          </a:p>
        </p:txBody>
      </p:sp>
      <p:sp>
        <p:nvSpPr>
          <p:cNvPr id="3" name="عنصر نائب للمحتوى 2"/>
          <p:cNvSpPr>
            <a:spLocks noGrp="1"/>
          </p:cNvSpPr>
          <p:nvPr>
            <p:ph idx="1"/>
          </p:nvPr>
        </p:nvSpPr>
        <p:spPr/>
        <p:txBody>
          <a:bodyPr/>
          <a:lstStyle/>
          <a:p>
            <a:pPr rtl="1"/>
            <a:r>
              <a:rPr lang="ar-SA" dirty="0" smtClean="0"/>
              <a:t>أ ـ استهل الشاعر هذا الجزء بـ (ألا) وهي أداة تنبيه ولا يكون ذلك إلا لأمر مهم .وفي قوله:( هل أقسمتم كل مقسم)خرج الاستفهام عن حقيقته ليفيد التقرير، فتكون هل بمعنى قد، وهو أقوى من مجرد الإخبار.</a:t>
            </a:r>
            <a:endParaRPr lang="en-US" dirty="0" smtClean="0"/>
          </a:p>
          <a:p>
            <a:pPr rtl="1"/>
            <a:r>
              <a:rPr lang="ar-SA" dirty="0" smtClean="0"/>
              <a:t>ب ـ استخدم في البيت (6) أسلوب القصر بقصد التأكيد وتقوية المعنى وحصره ويقصد أن الحرب ليس فيها غير ما يعلمونه من شرورها،وطريقته هي النفي والاستثناء .</a:t>
            </a:r>
            <a:endParaRPr lang="en-US" dirty="0" smtClean="0"/>
          </a:p>
          <a:p>
            <a:pPr rtl="1"/>
            <a:r>
              <a:rPr lang="ar-SA" dirty="0" smtClean="0"/>
              <a:t>ج ـ في بيت (7) استعارة مكنية حيث شبه الحرب بالنار في سرعة انتشارها وفعلها وحذف المشبه به.</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الأساليب البلاغية</a:t>
            </a:r>
            <a:endParaRPr lang="ar-SA" dirty="0"/>
          </a:p>
        </p:txBody>
      </p:sp>
      <p:sp>
        <p:nvSpPr>
          <p:cNvPr id="3" name="عنصر نائب للمحتوى 2"/>
          <p:cNvSpPr>
            <a:spLocks noGrp="1"/>
          </p:cNvSpPr>
          <p:nvPr>
            <p:ph idx="1"/>
          </p:nvPr>
        </p:nvSpPr>
        <p:spPr/>
        <p:txBody>
          <a:bodyPr/>
          <a:lstStyle/>
          <a:p>
            <a:pPr rtl="1"/>
            <a:r>
              <a:rPr lang="ar-SA" dirty="0" smtClean="0"/>
              <a:t>دـ في بيت (8) تشبيه بليغ حيث شبه فعل الحرب بهم بما تفعله الرحى بالحبوب،وفيه أيضاً استعارة مكنية حيث شبه الحرب بالناقة الشؤم التي تلد في كل عام وحذف المشبه به ورمز إليه بشئ من لوازمه(تلقح كشافا)</a:t>
            </a:r>
            <a:endParaRPr lang="en-US" dirty="0" smtClean="0"/>
          </a:p>
          <a:p>
            <a:pPr rtl="1"/>
            <a:r>
              <a:rPr lang="ar-SA" dirty="0" smtClean="0"/>
              <a:t>هـ يشبه الأجيال التي تنشأ في جو الحرب بأحمر عاد وهو أحمر ثمود حقيقة لأنه جاب لقومه العقاب والدمار بعقره للناقة التي أوصاهم نبي الله صالح ألا يمسوها بسوء.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الأساليب البلاغية</a:t>
            </a:r>
            <a:endParaRPr lang="ar-SA" dirty="0"/>
          </a:p>
        </p:txBody>
      </p:sp>
      <p:sp>
        <p:nvSpPr>
          <p:cNvPr id="3" name="Content Placeholder 2"/>
          <p:cNvSpPr>
            <a:spLocks noGrp="1"/>
          </p:cNvSpPr>
          <p:nvPr>
            <p:ph idx="1"/>
          </p:nvPr>
        </p:nvSpPr>
        <p:spPr/>
        <p:txBody>
          <a:bodyPr/>
          <a:lstStyle/>
          <a:p>
            <a:r>
              <a:rPr lang="ar-SA" sz="3000" dirty="0" smtClean="0"/>
              <a:t>و. الألفاظ كانت معبرة عما يسعى الشاعر إلى التعبير عنه، </a:t>
            </a:r>
            <a:r>
              <a:rPr lang="ar-SA" sz="3000" dirty="0" smtClean="0"/>
              <a:t>فاستعماله </a:t>
            </a:r>
            <a:r>
              <a:rPr lang="ar-SA" sz="3000" dirty="0" smtClean="0"/>
              <a:t>للفعل(ذقتم) للحرب يدل على عمق الإحساس بسلبيات الحرب لأن الذوق يكون باللسان وهو آلة معرفة الطعوم عن قرب، فقوله ذقتم أبلغ من قوله عرفتم وفي هذا الفعل استعارة تصريحية حيث شبه معرفة الحرب بالذوق فذكر المشبه به وحذف المشبه. واستعمال العطف بشكل لافت للنظر يدل على استمرارية الحرب وتوالي مصائبها حيث استعمل حروف العطف عشر مرات في الأبيات من 7-10</a:t>
            </a:r>
          </a:p>
          <a:p>
            <a:r>
              <a:rPr lang="ar-SA" sz="3000" dirty="0" smtClean="0"/>
              <a:t>وكان موفقاً في استعماله للفعل(تعرككم) لأنه بما فيه من قوة الجرس وشدة حرف الكاف يدل على قوة الحرب وشدتها.</a:t>
            </a:r>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الموسيق والبحر</a:t>
            </a:r>
            <a:endParaRPr lang="ar-SA" dirty="0"/>
          </a:p>
        </p:txBody>
      </p:sp>
      <p:sp>
        <p:nvSpPr>
          <p:cNvPr id="3" name="Content Placeholder 2"/>
          <p:cNvSpPr>
            <a:spLocks noGrp="1"/>
          </p:cNvSpPr>
          <p:nvPr>
            <p:ph idx="1"/>
          </p:nvPr>
        </p:nvSpPr>
        <p:spPr/>
        <p:txBody>
          <a:bodyPr/>
          <a:lstStyle/>
          <a:p>
            <a:r>
              <a:rPr lang="ar-SA" dirty="0" smtClean="0"/>
              <a:t>هذه القصيدة من البحر الطويل وهو بحر من دائرة المختلف لاختلاف أجزائه بين فعولن ومفاعيلن، وسمي البحر الطويل بذلك لطوله فهو أطول بحور الشعر، واختيار الشاعر لهذا البحر موفق إلى حد كبير ومناسب لطول الحرب التي مهما قصرت تبدو طويلة على من يعايشها، كما إن اختلاف التفعيلات مناسب لما في الحرب من حركة واضطراب وتقلب.</a:t>
            </a:r>
          </a:p>
          <a:p>
            <a:pPr algn="ctr"/>
            <a:endParaRPr lang="ar-SA" dirty="0" smtClean="0"/>
          </a:p>
          <a:p>
            <a:pPr algn="ctr"/>
            <a:r>
              <a:rPr lang="ar-SA" u="sng" dirty="0" smtClean="0">
                <a:solidFill>
                  <a:srgbClr val="FF0000"/>
                </a:solidFill>
              </a:rPr>
              <a:t>فكر: كم عدد المعلقات ومن هم أصحابها؟</a:t>
            </a:r>
          </a:p>
          <a:p>
            <a:pPr algn="ct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23</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1859</TotalTime>
  <Words>1639</Words>
  <Application>Microsoft Office PowerPoint</Application>
  <PresentationFormat>A4 Paper (210x297 mm)‎</PresentationFormat>
  <Paragraphs>121</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الثالثة</vt:lpstr>
      <vt:lpstr>عناصر المحاضرة</vt:lpstr>
      <vt:lpstr>مقدمة</vt:lpstr>
      <vt:lpstr>جو القصيدة ومناسبتها</vt:lpstr>
      <vt:lpstr>جو القصيدة ومناسبتها</vt:lpstr>
      <vt:lpstr>الأبيات (1ــ 4)  من المعلقة </vt:lpstr>
      <vt:lpstr>اللغة والأسلوب</vt:lpstr>
      <vt:lpstr>معاني الأبيات  </vt:lpstr>
      <vt:lpstr>معاني الأبيات  </vt:lpstr>
      <vt:lpstr>الأساليب البلاغية والأدبية</vt:lpstr>
      <vt:lpstr>الأساليب البلاغية والأدبية</vt:lpstr>
      <vt:lpstr>الأساليب البلاغية والأدبية</vt:lpstr>
      <vt:lpstr>الأبيات ( 5ــ 10)</vt:lpstr>
      <vt:lpstr>اللغة والأسلوب  </vt:lpstr>
      <vt:lpstr>اللغة والأسلوب  </vt:lpstr>
      <vt:lpstr>معاني الأبيات</vt:lpstr>
      <vt:lpstr>معاني الأبيات</vt:lpstr>
      <vt:lpstr>الأساليب البلاغية</vt:lpstr>
      <vt:lpstr>الأساليب البلاغية</vt:lpstr>
      <vt:lpstr>الأساليب البلاغية</vt:lpstr>
      <vt:lpstr>الموسيق والبحر</vt:lpstr>
      <vt:lpstr>الشريحة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129</cp:revision>
  <dcterms:created xsi:type="dcterms:W3CDTF">2009-10-14T19:14:34Z</dcterms:created>
  <dcterms:modified xsi:type="dcterms:W3CDTF">2010-11-02T09:42:37Z</dcterms:modified>
</cp:coreProperties>
</file>