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304" r:id="rId4"/>
    <p:sldId id="320" r:id="rId5"/>
    <p:sldId id="321" r:id="rId6"/>
    <p:sldId id="350" r:id="rId7"/>
    <p:sldId id="322" r:id="rId8"/>
    <p:sldId id="323" r:id="rId9"/>
    <p:sldId id="348" r:id="rId10"/>
    <p:sldId id="349" r:id="rId11"/>
    <p:sldId id="324" r:id="rId12"/>
    <p:sldId id="325" r:id="rId13"/>
    <p:sldId id="345" r:id="rId14"/>
    <p:sldId id="347" r:id="rId15"/>
    <p:sldId id="328" r:id="rId16"/>
    <p:sldId id="329" r:id="rId17"/>
    <p:sldId id="330" r:id="rId18"/>
    <p:sldId id="331" r:id="rId19"/>
    <p:sldId id="333" r:id="rId20"/>
    <p:sldId id="334" r:id="rId21"/>
    <p:sldId id="336" r:id="rId22"/>
    <p:sldId id="337" r:id="rId23"/>
    <p:sldId id="338" r:id="rId24"/>
    <p:sldId id="339" r:id="rId25"/>
    <p:sldId id="340" r:id="rId26"/>
    <p:sldId id="341" r:id="rId27"/>
    <p:sldId id="342" r:id="rId28"/>
    <p:sldId id="343" r:id="rId29"/>
    <p:sldId id="344" r:id="rId30"/>
    <p:sldId id="266"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varScale="1">
        <p:scale>
          <a:sx n="69" d="100"/>
          <a:sy n="69" d="100"/>
        </p:scale>
        <p:origin x="-1254"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11/5/2010</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عمادة التعليم الإلكتروني-قسم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التذوّق الأدبي</a:t>
            </a:r>
          </a:p>
          <a:p>
            <a:pPr algn="l">
              <a:lnSpc>
                <a:spcPct val="80000"/>
              </a:lnSpc>
            </a:pP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الرابعة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النص الأول: من القرآن الكريم: وصية لقمان لابنه</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عناصر المحاضرة</a:t>
            </a:r>
            <a:endParaRPr lang="ar-SA" dirty="0"/>
          </a:p>
        </p:txBody>
      </p:sp>
      <p:sp>
        <p:nvSpPr>
          <p:cNvPr id="3" name="Content Placeholder 2"/>
          <p:cNvSpPr>
            <a:spLocks noGrp="1"/>
          </p:cNvSpPr>
          <p:nvPr>
            <p:ph idx="1"/>
          </p:nvPr>
        </p:nvSpPr>
        <p:spPr/>
        <p:txBody>
          <a:bodyPr/>
          <a:lstStyle/>
          <a:p>
            <a:pPr algn="just" rtl="1">
              <a:buFont typeface="Wingdings" pitchFamily="2" charset="2"/>
              <a:buChar char="§"/>
            </a:pPr>
            <a:r>
              <a:rPr lang="ar-SA" dirty="0" smtClean="0"/>
              <a:t>المقدّمة.</a:t>
            </a:r>
            <a:endParaRPr lang="ar-SA" dirty="0" smtClean="0"/>
          </a:p>
          <a:p>
            <a:pPr algn="just" rtl="1">
              <a:buFont typeface="Wingdings" pitchFamily="2" charset="2"/>
              <a:buChar char="§"/>
            </a:pPr>
            <a:r>
              <a:rPr lang="ar-SA" dirty="0" smtClean="0"/>
              <a:t>النص القرآني.</a:t>
            </a:r>
          </a:p>
          <a:p>
            <a:pPr algn="just" rtl="1">
              <a:buFont typeface="Wingdings" pitchFamily="2" charset="2"/>
              <a:buChar char="§"/>
            </a:pPr>
            <a:r>
              <a:rPr lang="ar-SA" dirty="0" smtClean="0"/>
              <a:t>المضمون.</a:t>
            </a:r>
          </a:p>
          <a:p>
            <a:pPr algn="just" rtl="1">
              <a:buFont typeface="Wingdings" pitchFamily="2" charset="2"/>
              <a:buChar char="§"/>
            </a:pPr>
            <a:r>
              <a:rPr lang="ar-SA" dirty="0" smtClean="0"/>
              <a:t>الأسلوب.</a:t>
            </a:r>
            <a:endParaRPr lang="ar-SA"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pPr rtl="1"/>
            <a:r>
              <a:rPr lang="ar-SA" sz="2800" dirty="0" smtClean="0"/>
              <a:t>القرآن الكريم أفصح النصوص اللغوية على الإطلاق نزل بلسان عربي مبين وتحدّى الله العالم كله أن يأتوا بسورة من مثله، ولا </a:t>
            </a:r>
            <a:r>
              <a:rPr lang="ar-SA" sz="2800" dirty="0" err="1" smtClean="0"/>
              <a:t>سيما</a:t>
            </a:r>
            <a:r>
              <a:rPr lang="ar-SA" sz="2800" dirty="0" smtClean="0"/>
              <a:t> العرب أهل الفصاحة والبلاغة.</a:t>
            </a:r>
          </a:p>
          <a:p>
            <a:pPr rtl="1"/>
            <a:r>
              <a:rPr lang="ar-SA" sz="2800" dirty="0" smtClean="0"/>
              <a:t>والوصايا فن أدبي نثري يوجهه مجرّب خبير(الموصي) إلى من هو أقل منه خبرة وتجربة(الموصى).</a:t>
            </a:r>
          </a:p>
          <a:p>
            <a:pPr rtl="1"/>
            <a:r>
              <a:rPr lang="ar-SA" sz="2800" dirty="0" smtClean="0"/>
              <a:t>وقد عرف هذا الفن منذ ألعصر الجاهلي، ويعتمد على العقل والعاطفة معاً. والنص الذي بين أيدينا يمثل وصية من أب حكيم آتاه الله الحكمة لابنه.</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النص القرآني</a:t>
            </a:r>
            <a:endParaRPr lang="ar-SA" dirty="0"/>
          </a:p>
        </p:txBody>
      </p:sp>
      <p:sp>
        <p:nvSpPr>
          <p:cNvPr id="3" name="عنصر نائب للمحتوى 2"/>
          <p:cNvSpPr>
            <a:spLocks noGrp="1"/>
          </p:cNvSpPr>
          <p:nvPr>
            <p:ph idx="1"/>
          </p:nvPr>
        </p:nvSpPr>
        <p:spPr>
          <a:xfrm>
            <a:off x="495300" y="1371600"/>
            <a:ext cx="8915400" cy="4754563"/>
          </a:xfrm>
        </p:spPr>
        <p:txBody>
          <a:bodyPr/>
          <a:lstStyle/>
          <a:p>
            <a:pPr algn="just" rtl="1">
              <a:lnSpc>
                <a:spcPct val="150000"/>
              </a:lnSpc>
            </a:pPr>
            <a:r>
              <a:rPr lang="ar-SA" sz="3000" dirty="0" smtClean="0">
                <a:latin typeface="Simplified Arabic" pitchFamily="18" charset="-78"/>
                <a:cs typeface="Simplified Arabic" pitchFamily="18" charset="-78"/>
              </a:rPr>
              <a:t>   </a:t>
            </a:r>
            <a:r>
              <a:rPr lang="ar-SA" sz="2800" b="1" dirty="0" smtClean="0"/>
              <a:t>وَإِذْ قَالَ لُقْمَانُ لِابْنِهِ وَهُوَ يَعِظُهُ يَا بُنَيَّ لَا تُشْرِكْ بِاللَّهِ إِنَّ الشِّرْكَ لَظُلْمٌ عَظِيمٌ (13) وَوَصَّيْنَا الْإِنْسَانَ بِوَالِدَيْهِ حَمَلَتْهُ أُمُّهُ وَهْنًا عَلَى وَهْنٍ وَفِصَالُهُ فِي عَامَيْنِ أَنِ اشْكُرْ لِي وَلِوَالِدَيْكَ إِلَيَّ الْمَصِيرُ (14) وَإِنْ جَاهَدَاكَ عَلَى أَنْ تُشْرِكَ </a:t>
            </a:r>
            <a:r>
              <a:rPr lang="ar-SA" sz="2800" b="1" dirty="0" err="1" smtClean="0"/>
              <a:t>بِي</a:t>
            </a:r>
            <a:r>
              <a:rPr lang="ar-SA" sz="2800" b="1" dirty="0" smtClean="0"/>
              <a:t> مَا لَيْسَ </a:t>
            </a:r>
            <a:r>
              <a:rPr lang="ar-SA" sz="2800" b="1" dirty="0" err="1" smtClean="0"/>
              <a:t>لَكَ</a:t>
            </a:r>
            <a:r>
              <a:rPr lang="ar-SA" sz="2800" b="1" dirty="0" smtClean="0"/>
              <a:t> </a:t>
            </a:r>
            <a:r>
              <a:rPr lang="ar-SA" sz="2800" b="1" dirty="0" err="1" smtClean="0"/>
              <a:t>بِهِ</a:t>
            </a:r>
            <a:r>
              <a:rPr lang="ar-SA" sz="2800" b="1" dirty="0" smtClean="0"/>
              <a:t> عِلْمٌ فَلَا تُطِعْهُمَا وَصَاحِبْهُمَا فِي الدُّنْيَا مَعْرُوفًا وَاتَّبِعْ سَبِيلَ مَنْ أَنَابَ إِلَيَّ ثُمَّ إِلَيَّ مَرْجِعُكُمْ فَأُنَبِّئُكُمْ بِمَا كُنْتُمْ تَعْمَلُون يَا بُنَيَّ إِنَّهَا إِنْ تَكُ مِثْقَالَ حَبَّةٍ مِنْ خَرْدَلٍ فَتَكُنْ فِي صَخْرَةٍ أَوْ فِي السَّمَاوَاتِ أَوْ فِي الأَرْضِ يَأْتِ </a:t>
            </a:r>
            <a:r>
              <a:rPr lang="ar-SA" sz="2800" b="1" dirty="0" err="1" smtClean="0"/>
              <a:t>بِهَا</a:t>
            </a:r>
            <a:r>
              <a:rPr lang="ar-SA" sz="2800" b="1" dirty="0" smtClean="0"/>
              <a:t> اللَّهُ إِنَّ اللَّهَ لَطِيفٌ خَبِيرٌ (16)</a:t>
            </a:r>
            <a:endParaRPr lang="ar-SA" sz="3000" dirty="0">
              <a:latin typeface="Simplified Arabic" pitchFamily="18" charset="-78"/>
              <a:cs typeface="Simplified Arabic" pitchFamily="18" charset="-78"/>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النص القرآني</a:t>
            </a:r>
            <a:endParaRPr lang="ar-SA" dirty="0"/>
          </a:p>
        </p:txBody>
      </p:sp>
      <p:sp>
        <p:nvSpPr>
          <p:cNvPr id="3" name="عنصر نائب للمحتوى 2"/>
          <p:cNvSpPr>
            <a:spLocks noGrp="1"/>
          </p:cNvSpPr>
          <p:nvPr>
            <p:ph idx="1"/>
          </p:nvPr>
        </p:nvSpPr>
        <p:spPr/>
        <p:txBody>
          <a:bodyPr/>
          <a:lstStyle/>
          <a:p>
            <a:r>
              <a:rPr lang="ar-SA" b="1" dirty="0" smtClean="0"/>
              <a:t>يَا بُنَيَّ أَقِمِ الصَّلاةَ وَأْمُرْ بِالْمَعْرُوفِ وَانْهَ عَنِ الْمُنْكَرِ وَاصْبِرْ عَلَى مَا أَصَابَكَ إِنَّ ذَلِكَ مِنْ عَزْمِ الأُمُورِ (17) وَلا تُصَعِّرْ خَدَّكَ لِلنَّاسِ وَلا تَمْشِ فِي الأَرْضِ مَرَحًا إِنَّ اللَّهَ لا يُحِبُّ كُلَّ مُخْتَالٍ فَخُورٍ (18) وَاقْصِدْ فِي مَشْيِكَ وَاغْضُضْ مِنْ صَوْتِكَ إِنَّ أَنْكَرَ الأَصْوَاتِ لَصَوْتُ الْحَمِيرِ (19)(لقمان:13-19).</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معاني الألفاظ</a:t>
            </a:r>
            <a:endParaRPr lang="ar-SA" dirty="0"/>
          </a:p>
        </p:txBody>
      </p:sp>
      <p:sp>
        <p:nvSpPr>
          <p:cNvPr id="3" name="عنصر نائب للمحتوى 2"/>
          <p:cNvSpPr>
            <a:spLocks noGrp="1"/>
          </p:cNvSpPr>
          <p:nvPr>
            <p:ph idx="1"/>
          </p:nvPr>
        </p:nvSpPr>
        <p:spPr/>
        <p:txBody>
          <a:bodyPr/>
          <a:lstStyle/>
          <a:p>
            <a:pPr eaLnBrk="1" hangingPunct="1"/>
            <a:r>
              <a:rPr lang="ar-SA" dirty="0" smtClean="0">
                <a:latin typeface="Simplified Arabic" pitchFamily="18" charset="-78"/>
                <a:cs typeface="Simplified Arabic" pitchFamily="18" charset="-78"/>
              </a:rPr>
              <a:t>-</a:t>
            </a:r>
            <a:r>
              <a:rPr lang="ar-SA" dirty="0" smtClean="0">
                <a:solidFill>
                  <a:srgbClr val="FF0000"/>
                </a:solidFill>
                <a:latin typeface="Simplified Arabic" pitchFamily="18" charset="-78"/>
                <a:cs typeface="Simplified Arabic" pitchFamily="18" charset="-78"/>
              </a:rPr>
              <a:t>وهن</a:t>
            </a:r>
            <a:r>
              <a:rPr lang="ar-SA" dirty="0" smtClean="0">
                <a:latin typeface="Simplified Arabic" pitchFamily="18" charset="-78"/>
                <a:cs typeface="Simplified Arabic" pitchFamily="18" charset="-78"/>
              </a:rPr>
              <a:t>: ضعف، </a:t>
            </a:r>
            <a:r>
              <a:rPr lang="ar-SA" dirty="0" smtClean="0">
                <a:solidFill>
                  <a:srgbClr val="FF0000"/>
                </a:solidFill>
                <a:latin typeface="Simplified Arabic" pitchFamily="18" charset="-78"/>
                <a:cs typeface="Simplified Arabic" pitchFamily="18" charset="-78"/>
              </a:rPr>
              <a:t>أناب</a:t>
            </a:r>
            <a:r>
              <a:rPr lang="ar-SA" dirty="0" smtClean="0">
                <a:latin typeface="Simplified Arabic" pitchFamily="18" charset="-78"/>
                <a:cs typeface="Simplified Arabic" pitchFamily="18" charset="-78"/>
              </a:rPr>
              <a:t>: رجع.</a:t>
            </a:r>
          </a:p>
          <a:p>
            <a:pPr eaLnBrk="1" hangingPunct="1"/>
            <a:r>
              <a:rPr lang="ar-SA" dirty="0" smtClean="0">
                <a:latin typeface="Simplified Arabic" pitchFamily="18" charset="-78"/>
                <a:cs typeface="Simplified Arabic" pitchFamily="18" charset="-78"/>
              </a:rPr>
              <a:t>- </a:t>
            </a:r>
            <a:r>
              <a:rPr lang="ar-SA" dirty="0" smtClean="0">
                <a:solidFill>
                  <a:srgbClr val="FF0000"/>
                </a:solidFill>
                <a:latin typeface="Simplified Arabic" pitchFamily="18" charset="-78"/>
                <a:cs typeface="Simplified Arabic" pitchFamily="18" charset="-78"/>
              </a:rPr>
              <a:t>مِثْقَالٌ </a:t>
            </a:r>
            <a:r>
              <a:rPr lang="ar-SA" dirty="0" smtClean="0">
                <a:latin typeface="Simplified Arabic" pitchFamily="18" charset="-78"/>
                <a:cs typeface="Simplified Arabic" pitchFamily="18" charset="-78"/>
              </a:rPr>
              <a:t>: واحد (</a:t>
            </a:r>
            <a:r>
              <a:rPr lang="ar-SA" dirty="0" err="1" smtClean="0">
                <a:latin typeface="Simplified Arabic" pitchFamily="18" charset="-78"/>
                <a:cs typeface="Simplified Arabic" pitchFamily="18" charset="-78"/>
              </a:rPr>
              <a:t>مَثَاقِيل</a:t>
            </a:r>
            <a:r>
              <a:rPr lang="ar-SA" dirty="0" smtClean="0">
                <a:latin typeface="Simplified Arabic" pitchFamily="18" charset="-78"/>
                <a:cs typeface="Simplified Arabic" pitchFamily="18" charset="-78"/>
              </a:rPr>
              <a:t>) الذَّهبِ، ومثقالُ الشيءِ : ميزانُهُ من مثله0 </a:t>
            </a:r>
            <a:r>
              <a:rPr lang="en-US" dirty="0" smtClean="0">
                <a:latin typeface="Simplified Arabic" pitchFamily="18" charset="-78"/>
                <a:cs typeface="Simplified Arabic" pitchFamily="18" charset="-78"/>
              </a:rPr>
              <a:t>      </a:t>
            </a:r>
            <a:r>
              <a:rPr lang="ar-SA" dirty="0" smtClean="0">
                <a:latin typeface="Simplified Arabic" pitchFamily="18" charset="-78"/>
                <a:cs typeface="Simplified Arabic" pitchFamily="18" charset="-78"/>
              </a:rPr>
              <a:t>- </a:t>
            </a:r>
            <a:r>
              <a:rPr lang="ar-SA" dirty="0" smtClean="0">
                <a:solidFill>
                  <a:srgbClr val="FF0000"/>
                </a:solidFill>
                <a:latin typeface="Simplified Arabic" pitchFamily="18" charset="-78"/>
                <a:cs typeface="Simplified Arabic" pitchFamily="18" charset="-78"/>
              </a:rPr>
              <a:t>خَرْدلٌ</a:t>
            </a:r>
            <a:r>
              <a:rPr lang="ar-SA" dirty="0" smtClean="0">
                <a:latin typeface="Simplified Arabic" pitchFamily="18" charset="-78"/>
                <a:cs typeface="Simplified Arabic" pitchFamily="18" charset="-78"/>
              </a:rPr>
              <a:t> :نبات عشبي حريف، ينبت في الحقول وعلى حواشي الطرق تستعمل بزوره في الطب ومنه بزور يتبل </a:t>
            </a:r>
            <a:r>
              <a:rPr lang="ar-SA" dirty="0" err="1" smtClean="0">
                <a:latin typeface="Simplified Arabic" pitchFamily="18" charset="-78"/>
                <a:cs typeface="Simplified Arabic" pitchFamily="18" charset="-78"/>
              </a:rPr>
              <a:t>بها</a:t>
            </a:r>
            <a:r>
              <a:rPr lang="ar-SA" dirty="0" smtClean="0">
                <a:latin typeface="Simplified Arabic" pitchFamily="18" charset="-78"/>
                <a:cs typeface="Simplified Arabic" pitchFamily="18" charset="-78"/>
              </a:rPr>
              <a:t> الطعام الواحدة </a:t>
            </a:r>
            <a:r>
              <a:rPr lang="ar-SA" dirty="0" err="1" smtClean="0">
                <a:latin typeface="Simplified Arabic" pitchFamily="18" charset="-78"/>
                <a:cs typeface="Simplified Arabic" pitchFamily="18" charset="-78"/>
              </a:rPr>
              <a:t>خردلة</a:t>
            </a:r>
            <a:r>
              <a:rPr lang="ar-SA" dirty="0" smtClean="0">
                <a:latin typeface="Simplified Arabic" pitchFamily="18" charset="-78"/>
                <a:cs typeface="Simplified Arabic" pitchFamily="18" charset="-78"/>
              </a:rPr>
              <a:t> ويقال ما عندي من كذا </a:t>
            </a:r>
            <a:r>
              <a:rPr lang="ar-SA" dirty="0" err="1" smtClean="0">
                <a:latin typeface="Simplified Arabic" pitchFamily="18" charset="-78"/>
                <a:cs typeface="Simplified Arabic" pitchFamily="18" charset="-78"/>
              </a:rPr>
              <a:t>خردلة</a:t>
            </a:r>
            <a:r>
              <a:rPr lang="ar-SA" dirty="0" smtClean="0">
                <a:latin typeface="Simplified Arabic" pitchFamily="18" charset="-78"/>
                <a:cs typeface="Simplified Arabic" pitchFamily="18" charset="-78"/>
              </a:rPr>
              <a:t> شيء ويضرب </a:t>
            </a:r>
            <a:r>
              <a:rPr lang="ar-SA" dirty="0" err="1" smtClean="0">
                <a:latin typeface="Simplified Arabic" pitchFamily="18" charset="-78"/>
                <a:cs typeface="Simplified Arabic" pitchFamily="18" charset="-78"/>
              </a:rPr>
              <a:t>به</a:t>
            </a:r>
            <a:r>
              <a:rPr lang="ar-SA" dirty="0" smtClean="0">
                <a:latin typeface="Simplified Arabic" pitchFamily="18" charset="-78"/>
                <a:cs typeface="Simplified Arabic" pitchFamily="18" charset="-78"/>
              </a:rPr>
              <a:t> المثل في الصغر. </a:t>
            </a:r>
          </a:p>
          <a:p>
            <a:pPr eaLnBrk="1" hangingPunct="1"/>
            <a:r>
              <a:rPr lang="ar-SA" dirty="0" smtClean="0">
                <a:latin typeface="Simplified Arabic" pitchFamily="18" charset="-78"/>
                <a:cs typeface="Simplified Arabic" pitchFamily="18" charset="-78"/>
              </a:rPr>
              <a:t>- </a:t>
            </a:r>
            <a:r>
              <a:rPr lang="ar-SA" dirty="0" smtClean="0">
                <a:solidFill>
                  <a:srgbClr val="FF0000"/>
                </a:solidFill>
                <a:latin typeface="Simplified Arabic" pitchFamily="18" charset="-78"/>
                <a:cs typeface="Simplified Arabic" pitchFamily="18" charset="-78"/>
              </a:rPr>
              <a:t>عَزمُ الأمورِ </a:t>
            </a:r>
            <a:r>
              <a:rPr lang="ar-SA" dirty="0" smtClean="0">
                <a:latin typeface="Simplified Arabic" pitchFamily="18" charset="-78"/>
                <a:cs typeface="Simplified Arabic" pitchFamily="18" charset="-78"/>
              </a:rPr>
              <a:t>: عَزَمَ على كذا، أراد فِعْلَهُ، وعَزْمُ الأمورِ : هنا </a:t>
            </a:r>
            <a:endParaRPr lang="en-US" dirty="0" smtClean="0">
              <a:latin typeface="Simplified Arabic" pitchFamily="18" charset="-78"/>
              <a:cs typeface="Simplified Arabic" pitchFamily="18" charset="-78"/>
            </a:endParaRPr>
          </a:p>
          <a:p>
            <a:pPr eaLnBrk="1" hangingPunct="1"/>
            <a:r>
              <a:rPr lang="en-US" dirty="0" smtClean="0">
                <a:latin typeface="Simplified Arabic" pitchFamily="18" charset="-78"/>
                <a:cs typeface="Simplified Arabic" pitchFamily="18" charset="-78"/>
              </a:rPr>
              <a:t>  </a:t>
            </a:r>
            <a:r>
              <a:rPr lang="ar-SA" dirty="0" err="1" smtClean="0">
                <a:latin typeface="Simplified Arabic" pitchFamily="18" charset="-78"/>
                <a:cs typeface="Simplified Arabic" pitchFamily="18" charset="-78"/>
              </a:rPr>
              <a:t>صريمةُ</a:t>
            </a:r>
            <a:r>
              <a:rPr lang="ar-SA" dirty="0" smtClean="0">
                <a:latin typeface="Simplified Arabic" pitchFamily="18" charset="-78"/>
                <a:cs typeface="Simplified Arabic" pitchFamily="18" charset="-78"/>
              </a:rPr>
              <a:t> الأمور 0 </a:t>
            </a:r>
          </a:p>
          <a:p>
            <a:endParaRPr lang="ar-SA" dirty="0">
              <a:latin typeface="Simplified Arabic" pitchFamily="18" charset="-78"/>
              <a:cs typeface="Simplified Arabic" pitchFamily="18" charset="-78"/>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معاني الألفاظ</a:t>
            </a:r>
            <a:endParaRPr lang="ar-SA" dirty="0"/>
          </a:p>
        </p:txBody>
      </p:sp>
      <p:sp>
        <p:nvSpPr>
          <p:cNvPr id="3" name="عنصر نائب للمحتوى 2"/>
          <p:cNvSpPr>
            <a:spLocks noGrp="1"/>
          </p:cNvSpPr>
          <p:nvPr>
            <p:ph idx="1"/>
          </p:nvPr>
        </p:nvSpPr>
        <p:spPr/>
        <p:txBody>
          <a:bodyPr/>
          <a:lstStyle/>
          <a:p>
            <a:pPr eaLnBrk="1" hangingPunct="1"/>
            <a:r>
              <a:rPr lang="ar-SA" dirty="0" smtClean="0">
                <a:latin typeface="Simplified Arabic" pitchFamily="18" charset="-78"/>
                <a:cs typeface="Simplified Arabic" pitchFamily="18" charset="-78"/>
              </a:rPr>
              <a:t>- </a:t>
            </a:r>
            <a:r>
              <a:rPr lang="ar-SA" dirty="0" smtClean="0">
                <a:solidFill>
                  <a:srgbClr val="FF0000"/>
                </a:solidFill>
                <a:latin typeface="Simplified Arabic" pitchFamily="18" charset="-78"/>
                <a:cs typeface="Simplified Arabic" pitchFamily="18" charset="-78"/>
              </a:rPr>
              <a:t>تُصَعِّر </a:t>
            </a:r>
            <a:r>
              <a:rPr lang="ar-SA" dirty="0" smtClean="0">
                <a:latin typeface="Simplified Arabic" pitchFamily="18" charset="-78"/>
                <a:cs typeface="Simplified Arabic" pitchFamily="18" charset="-78"/>
              </a:rPr>
              <a:t>: </a:t>
            </a:r>
            <a:r>
              <a:rPr lang="ar-SA" sz="1800" dirty="0" smtClean="0">
                <a:latin typeface="Simplified Arabic" pitchFamily="18" charset="-78"/>
                <a:cs typeface="Simplified Arabic" pitchFamily="18" charset="-78"/>
              </a:rPr>
              <a:t>”</a:t>
            </a:r>
            <a:r>
              <a:rPr lang="ar-SA" dirty="0" smtClean="0">
                <a:latin typeface="Simplified Arabic" pitchFamily="18" charset="-78"/>
                <a:cs typeface="Simplified Arabic" pitchFamily="18" charset="-78"/>
              </a:rPr>
              <a:t> </a:t>
            </a:r>
            <a:r>
              <a:rPr lang="ar-SA" dirty="0" err="1" smtClean="0">
                <a:latin typeface="Simplified Arabic" pitchFamily="18" charset="-78"/>
                <a:cs typeface="Simplified Arabic" pitchFamily="18" charset="-78"/>
              </a:rPr>
              <a:t>الصَّعَرُ</a:t>
            </a:r>
            <a:r>
              <a:rPr lang="ar-SA" dirty="0" smtClean="0">
                <a:latin typeface="Simplified Arabic" pitchFamily="18" charset="-78"/>
                <a:cs typeface="Simplified Arabic" pitchFamily="18" charset="-78"/>
              </a:rPr>
              <a:t> </a:t>
            </a:r>
            <a:r>
              <a:rPr lang="ar-SA" sz="1800" dirty="0" smtClean="0">
                <a:latin typeface="Simplified Arabic" pitchFamily="18" charset="-78"/>
                <a:cs typeface="Simplified Arabic" pitchFamily="18" charset="-78"/>
              </a:rPr>
              <a:t>”</a:t>
            </a:r>
            <a:r>
              <a:rPr lang="ar-SA" dirty="0" smtClean="0">
                <a:latin typeface="Simplified Arabic" pitchFamily="18" charset="-78"/>
                <a:cs typeface="Simplified Arabic" pitchFamily="18" charset="-78"/>
              </a:rPr>
              <a:t> الميلُ في الخَدِّ ، وقد  صعَّرَ خَدَّهُ </a:t>
            </a:r>
            <a:r>
              <a:rPr lang="ar-SA" sz="1800" dirty="0" smtClean="0">
                <a:latin typeface="Simplified Arabic" pitchFamily="18" charset="-78"/>
                <a:cs typeface="Simplified Arabic" pitchFamily="18" charset="-78"/>
              </a:rPr>
              <a:t>”</a:t>
            </a:r>
            <a:r>
              <a:rPr lang="ar-SA" dirty="0" smtClean="0">
                <a:latin typeface="Simplified Arabic" pitchFamily="18" charset="-78"/>
                <a:cs typeface="Simplified Arabic" pitchFamily="18" charset="-78"/>
              </a:rPr>
              <a:t> تصعيرًا </a:t>
            </a:r>
            <a:r>
              <a:rPr lang="ar-SA" sz="1800" dirty="0" smtClean="0">
                <a:latin typeface="Simplified Arabic" pitchFamily="18" charset="-78"/>
                <a:cs typeface="Simplified Arabic" pitchFamily="18" charset="-78"/>
              </a:rPr>
              <a:t>“</a:t>
            </a:r>
            <a:r>
              <a:rPr lang="ar-SA" dirty="0" smtClean="0">
                <a:latin typeface="Simplified Arabic" pitchFamily="18" charset="-78"/>
                <a:cs typeface="Simplified Arabic" pitchFamily="18" charset="-78"/>
              </a:rPr>
              <a:t> </a:t>
            </a:r>
          </a:p>
          <a:p>
            <a:pPr eaLnBrk="1" hangingPunct="1"/>
            <a:r>
              <a:rPr lang="ar-SA" dirty="0" err="1" smtClean="0">
                <a:latin typeface="Simplified Arabic" pitchFamily="18" charset="-78"/>
                <a:cs typeface="Simplified Arabic" pitchFamily="18" charset="-78"/>
              </a:rPr>
              <a:t>وَ</a:t>
            </a:r>
            <a:r>
              <a:rPr lang="ar-SA" dirty="0" err="1" smtClean="0">
                <a:solidFill>
                  <a:srgbClr val="FF0000"/>
                </a:solidFill>
                <a:latin typeface="Simplified Arabic" pitchFamily="18" charset="-78"/>
                <a:cs typeface="Simplified Arabic" pitchFamily="18" charset="-78"/>
              </a:rPr>
              <a:t>صَاعَرَهُ</a:t>
            </a:r>
            <a:r>
              <a:rPr lang="ar-SA" dirty="0" smtClean="0">
                <a:latin typeface="Simplified Arabic" pitchFamily="18" charset="-78"/>
                <a:cs typeface="Simplified Arabic" pitchFamily="18" charset="-78"/>
              </a:rPr>
              <a:t>: أي أمالَهُ من الكِبْرِ 0 </a:t>
            </a:r>
            <a:endParaRPr lang="ar-SA" dirty="0" smtClean="0">
              <a:cs typeface="Arial" pitchFamily="34" charset="0"/>
            </a:endParaRPr>
          </a:p>
          <a:p>
            <a:pPr eaLnBrk="1" hangingPunct="1">
              <a:defRPr/>
            </a:pPr>
            <a:r>
              <a:rPr lang="ar-SA" dirty="0" smtClean="0">
                <a:cs typeface="Arial" pitchFamily="34" charset="0"/>
              </a:rPr>
              <a:t>- </a:t>
            </a:r>
            <a:r>
              <a:rPr lang="ar-SA" dirty="0" smtClean="0">
                <a:solidFill>
                  <a:srgbClr val="FF0000"/>
                </a:solidFill>
                <a:cs typeface="Arial" pitchFamily="34" charset="0"/>
              </a:rPr>
              <a:t>الخَدُّ </a:t>
            </a:r>
            <a:r>
              <a:rPr lang="ar-SA" dirty="0" smtClean="0">
                <a:cs typeface="Arial" pitchFamily="34" charset="0"/>
              </a:rPr>
              <a:t>: الشِّقُّ الأيمنُ أو الأيسرُ من الوجهِ ، وتسمَّى </a:t>
            </a:r>
            <a:r>
              <a:rPr lang="ar-SA" dirty="0" smtClean="0">
                <a:solidFill>
                  <a:srgbClr val="FF0000"/>
                </a:solidFill>
                <a:cs typeface="Arial" pitchFamily="34" charset="0"/>
              </a:rPr>
              <a:t>المِخَدَّةُ</a:t>
            </a:r>
            <a:r>
              <a:rPr lang="ar-SA" dirty="0" smtClean="0">
                <a:cs typeface="Arial" pitchFamily="34" charset="0"/>
              </a:rPr>
              <a:t> : بهذا الاسم ، لأنَّها توضعُ تحتَ الخَدِّ </a:t>
            </a:r>
            <a:r>
              <a:rPr lang="ar-SA" dirty="0" smtClean="0">
                <a:solidFill>
                  <a:srgbClr val="FF0000"/>
                </a:solidFill>
              </a:rPr>
              <a:t>- </a:t>
            </a:r>
            <a:r>
              <a:rPr lang="ar-SA" dirty="0" smtClean="0">
                <a:solidFill>
                  <a:srgbClr val="FF0000"/>
                </a:solidFill>
              </a:rPr>
              <a:t>مُخْتالٌ </a:t>
            </a:r>
            <a:r>
              <a:rPr lang="ar-SA" dirty="0" smtClean="0"/>
              <a:t>: مُنتشٍ متبَختِرٌ 0</a:t>
            </a:r>
          </a:p>
          <a:p>
            <a:pPr eaLnBrk="1" hangingPunct="1">
              <a:defRPr/>
            </a:pPr>
            <a:r>
              <a:rPr lang="ar-SA" dirty="0" smtClean="0"/>
              <a:t>- </a:t>
            </a:r>
            <a:r>
              <a:rPr lang="ar-SA" dirty="0" smtClean="0">
                <a:solidFill>
                  <a:srgbClr val="FF0000"/>
                </a:solidFill>
              </a:rPr>
              <a:t>اِقصِدْ </a:t>
            </a:r>
            <a:r>
              <a:rPr lang="ar-SA" dirty="0" smtClean="0"/>
              <a:t>: القصدُ إتيان الشَّيءِ ، والمُرادُ </a:t>
            </a:r>
            <a:r>
              <a:rPr lang="ar-SA" dirty="0" err="1" smtClean="0"/>
              <a:t>به</a:t>
            </a:r>
            <a:r>
              <a:rPr lang="ar-SA" dirty="0" smtClean="0"/>
              <a:t> هنا : اِعْتَدِلْ 0</a:t>
            </a:r>
          </a:p>
          <a:p>
            <a:pPr eaLnBrk="1" hangingPunct="1">
              <a:defRPr/>
            </a:pPr>
            <a:r>
              <a:rPr lang="ar-SA" dirty="0" smtClean="0"/>
              <a:t>- </a:t>
            </a:r>
            <a:r>
              <a:rPr lang="ar-SA" dirty="0" smtClean="0">
                <a:solidFill>
                  <a:srgbClr val="FF0000"/>
                </a:solidFill>
              </a:rPr>
              <a:t>اُغْضُضْ</a:t>
            </a:r>
            <a:r>
              <a:rPr lang="ar-SA" dirty="0" smtClean="0"/>
              <a:t> : ( غَضَّ ) طرفَهُ خَفَضَهُ 0 </a:t>
            </a:r>
          </a:p>
          <a:p>
            <a:pPr eaLnBrk="1" hangingPunct="1">
              <a:buFontTx/>
              <a:buChar char="-"/>
              <a:defRPr/>
            </a:pPr>
            <a:r>
              <a:rPr lang="ar-SA" dirty="0" smtClean="0">
                <a:solidFill>
                  <a:schemeClr val="tx2"/>
                </a:solidFill>
              </a:rPr>
              <a:t>وكذلك</a:t>
            </a:r>
            <a:r>
              <a:rPr lang="ar-SA" dirty="0" smtClean="0"/>
              <a:t> : </a:t>
            </a:r>
            <a:r>
              <a:rPr lang="ar-SA" dirty="0" smtClean="0">
                <a:solidFill>
                  <a:srgbClr val="FF0000"/>
                </a:solidFill>
              </a:rPr>
              <a:t>غَضَّ من صوتِهِ : </a:t>
            </a:r>
            <a:r>
              <a:rPr lang="ar-SA" dirty="0" smtClean="0"/>
              <a:t>أي أخفضَهُ </a:t>
            </a:r>
          </a:p>
          <a:p>
            <a:pPr eaLnBrk="1" hangingPunct="1">
              <a:defRPr/>
            </a:pPr>
            <a:r>
              <a:rPr lang="ar-SA" dirty="0" smtClean="0">
                <a:solidFill>
                  <a:srgbClr val="FF0000"/>
                </a:solidFill>
              </a:rPr>
              <a:t>أنكر الأصوات</a:t>
            </a:r>
            <a:r>
              <a:rPr lang="ar-SA" dirty="0" smtClean="0"/>
              <a:t>: أقبحها وأوحشها</a:t>
            </a:r>
            <a:r>
              <a:rPr lang="en-US" dirty="0" smtClean="0"/>
              <a:t> </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المضمون</a:t>
            </a:r>
            <a:endParaRPr lang="ar-SA" dirty="0"/>
          </a:p>
        </p:txBody>
      </p:sp>
      <p:sp>
        <p:nvSpPr>
          <p:cNvPr id="3" name="عنصر نائب للمحتوى 2"/>
          <p:cNvSpPr>
            <a:spLocks noGrp="1"/>
          </p:cNvSpPr>
          <p:nvPr>
            <p:ph idx="1"/>
          </p:nvPr>
        </p:nvSpPr>
        <p:spPr/>
        <p:txBody>
          <a:bodyPr/>
          <a:lstStyle/>
          <a:p>
            <a:pPr rtl="1"/>
            <a:r>
              <a:rPr lang="ar-SA" sz="3000" dirty="0" smtClean="0"/>
              <a:t>سورة لقمان من السور المكية وهي نموذج من نماذج الطريقة القرآنية في مخاطبة القلب البشري، تعالج قضية العقيدة في نفوس المشركين الذين انحرفوا عن تلك </a:t>
            </a:r>
            <a:r>
              <a:rPr lang="ar-SA" sz="3000" dirty="0" smtClean="0"/>
              <a:t>الحقيقة، . </a:t>
            </a:r>
            <a:r>
              <a:rPr lang="ar-SA" sz="3000" dirty="0" smtClean="0"/>
              <a:t>إنها القضية التي تعالجها السور المكية في أساليب شتى ، ومن زوايا منوعة ، تتناول القلب البشري من جميع أقطاره؛ وتلمس جوانبه بشتى المؤثرات التي تخاطب الفطرة وتوقظها . </a:t>
            </a:r>
          </a:p>
          <a:p>
            <a:pPr rtl="1"/>
            <a:r>
              <a:rPr lang="ar-SA" sz="3000" dirty="0" smtClean="0"/>
              <a:t>هذه القضية الواحدة قضية العقيدة تتلخص هنا في </a:t>
            </a:r>
            <a:r>
              <a:rPr lang="ar-SA" sz="3000" dirty="0" smtClean="0">
                <a:solidFill>
                  <a:srgbClr val="FF0000"/>
                </a:solidFill>
              </a:rPr>
              <a:t>توحيد الخالق وعبادته وحده وشكر آلائه</a:t>
            </a:r>
            <a:r>
              <a:rPr lang="ar-SA" sz="3000" dirty="0" smtClean="0"/>
              <a:t> . وفي اليقين بالآخرة وما فيها من حساب دقيق وجزاء عادل . وفي </a:t>
            </a:r>
            <a:r>
              <a:rPr lang="ar-SA" sz="3000" dirty="0" err="1" smtClean="0"/>
              <a:t>اتباع</a:t>
            </a:r>
            <a:r>
              <a:rPr lang="ar-SA" sz="3000" dirty="0" smtClean="0"/>
              <a:t> ما أنزل الله والتخلي عما عداه من مألوفات ومعتقدات .</a:t>
            </a:r>
          </a:p>
          <a:p>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المضمون</a:t>
            </a:r>
            <a:endParaRPr lang="ar-SA" dirty="0"/>
          </a:p>
        </p:txBody>
      </p:sp>
      <p:sp>
        <p:nvSpPr>
          <p:cNvPr id="3" name="عنصر نائب للمحتوى 2"/>
          <p:cNvSpPr>
            <a:spLocks noGrp="1"/>
          </p:cNvSpPr>
          <p:nvPr>
            <p:ph idx="1"/>
          </p:nvPr>
        </p:nvSpPr>
        <p:spPr/>
        <p:txBody>
          <a:bodyPr/>
          <a:lstStyle/>
          <a:p>
            <a:pPr algn="just" rtl="1"/>
            <a:r>
              <a:rPr lang="ar-SA" dirty="0" smtClean="0"/>
              <a:t>وقد بين الله هذه القضية بأساليب متعددة منها هذه النصيحة، وهي نصيحة حكيم لابنه، فهي نصيحة مبرأة من العيب ، صاحبها قد أوتي الحكمة، وهي نصيحة غير متهمة، فبما يمكن أن تتهم نصيحة والد لولده؟ هذه النصيحة تقرر قضية التوحيد التي تقررها </a:t>
            </a:r>
            <a:r>
              <a:rPr lang="ar-SA" dirty="0" smtClean="0"/>
              <a:t>السور المكية، </a:t>
            </a:r>
            <a:r>
              <a:rPr lang="ar-SA" dirty="0" smtClean="0"/>
              <a:t>معتمدة على مؤثرات عقلية ونفسية ولغوية.</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المضمون</a:t>
            </a:r>
            <a:endParaRPr lang="ar-SA" dirty="0"/>
          </a:p>
        </p:txBody>
      </p:sp>
      <p:sp>
        <p:nvSpPr>
          <p:cNvPr id="3" name="عنصر نائب للمحتوى 2"/>
          <p:cNvSpPr>
            <a:spLocks noGrp="1"/>
          </p:cNvSpPr>
          <p:nvPr>
            <p:ph idx="1"/>
          </p:nvPr>
        </p:nvSpPr>
        <p:spPr>
          <a:xfrm>
            <a:off x="533400" y="1676400"/>
            <a:ext cx="8915400" cy="4525963"/>
          </a:xfrm>
        </p:spPr>
        <p:txBody>
          <a:bodyPr/>
          <a:lstStyle/>
          <a:p>
            <a:pPr algn="just" rtl="1"/>
            <a:r>
              <a:rPr lang="ar-SA" sz="3000" dirty="0" smtClean="0">
                <a:solidFill>
                  <a:schemeClr val="bg2">
                    <a:lumMod val="25000"/>
                  </a:schemeClr>
                </a:solidFill>
              </a:rPr>
              <a:t>ويمكن لنا أن نخلص من تلك الآيات إلى المضامين التالية:</a:t>
            </a:r>
          </a:p>
          <a:p>
            <a:pPr marL="514350" indent="-514350" algn="just" rtl="1">
              <a:buAutoNum type="arabicPeriod"/>
            </a:pPr>
            <a:r>
              <a:rPr lang="ar-SA" sz="3000" dirty="0" smtClean="0">
                <a:solidFill>
                  <a:schemeClr val="bg2">
                    <a:lumMod val="25000"/>
                  </a:schemeClr>
                </a:solidFill>
              </a:rPr>
              <a:t>الإقرار بوحدانية الله .</a:t>
            </a:r>
          </a:p>
          <a:p>
            <a:pPr marL="514350" indent="-514350" algn="just" rtl="1">
              <a:buAutoNum type="arabicPeriod"/>
            </a:pPr>
            <a:r>
              <a:rPr lang="ar-SA" sz="3000" dirty="0" smtClean="0">
                <a:solidFill>
                  <a:schemeClr val="bg2">
                    <a:lumMod val="25000"/>
                  </a:schemeClr>
                </a:solidFill>
              </a:rPr>
              <a:t>علاقة الإنسان بأمه.</a:t>
            </a:r>
          </a:p>
          <a:p>
            <a:pPr marL="514350" indent="-514350" algn="just" rtl="1">
              <a:buFont typeface="+mj-lt"/>
              <a:buAutoNum type="arabicPeriod"/>
            </a:pPr>
            <a:r>
              <a:rPr lang="ar-SA" sz="3000" dirty="0" smtClean="0">
                <a:solidFill>
                  <a:schemeClr val="bg2">
                    <a:lumMod val="25000"/>
                  </a:schemeClr>
                </a:solidFill>
              </a:rPr>
              <a:t>قدرة الله سبحانهُ وَتَعَالَى على إحصاءِ واِستقصاءِ كلِّ شيءٍ، كَبُرَ أو صَغُرَ ( في صخرةٍ صَمَّاءَ أو في السَّمواتِ أو في الأرضِ)0</a:t>
            </a:r>
          </a:p>
          <a:p>
            <a:pPr marL="514350" indent="-514350" algn="just" rtl="1">
              <a:buFont typeface="+mj-lt"/>
              <a:buAutoNum type="arabicPeriod"/>
            </a:pPr>
            <a:r>
              <a:rPr lang="ar-SA" sz="3000" dirty="0" smtClean="0">
                <a:solidFill>
                  <a:schemeClr val="bg2">
                    <a:lumMod val="25000"/>
                  </a:schemeClr>
                </a:solidFill>
              </a:rPr>
              <a:t> لُطْفُ اللهِ بعبادِهِ وعلمُهُ بِأَحوالِهِم0</a:t>
            </a:r>
          </a:p>
          <a:p>
            <a:pPr algn="just" rtl="1"/>
            <a:r>
              <a:rPr lang="ar-SA" sz="3000" dirty="0" smtClean="0"/>
              <a:t> </a:t>
            </a:r>
          </a:p>
          <a:p>
            <a:pPr algn="just" rtl="1"/>
            <a:endParaRPr lang="ar-SA" sz="3000" dirty="0" smtClean="0"/>
          </a:p>
          <a:p>
            <a:pPr algn="just" rtl="1"/>
            <a:endParaRPr lang="ar-SA" sz="3000" dirty="0" smtClean="0"/>
          </a:p>
          <a:p>
            <a:pPr algn="just" rtl="1"/>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المضمون</a:t>
            </a:r>
            <a:endParaRPr lang="ar-SA" dirty="0"/>
          </a:p>
        </p:txBody>
      </p:sp>
      <p:sp>
        <p:nvSpPr>
          <p:cNvPr id="3" name="عنصر نائب للمحتوى 2"/>
          <p:cNvSpPr>
            <a:spLocks noGrp="1"/>
          </p:cNvSpPr>
          <p:nvPr>
            <p:ph idx="1"/>
          </p:nvPr>
        </p:nvSpPr>
        <p:spPr/>
        <p:txBody>
          <a:bodyPr/>
          <a:lstStyle/>
          <a:p>
            <a:pPr marL="514350" indent="-514350" algn="just" rtl="1"/>
            <a:r>
              <a:rPr lang="ar-SA" dirty="0" smtClean="0">
                <a:solidFill>
                  <a:schemeClr val="bg2">
                    <a:lumMod val="25000"/>
                  </a:schemeClr>
                </a:solidFill>
              </a:rPr>
              <a:t>5. إقامةُ الصَّلاةِ، والحثُّ على المعروفِ، وتجَنُّبُ المنكرِ، والصَّبرُ </a:t>
            </a:r>
            <a:endParaRPr lang="en-US" dirty="0" smtClean="0">
              <a:solidFill>
                <a:schemeClr val="bg2">
                  <a:lumMod val="25000"/>
                </a:schemeClr>
              </a:solidFill>
            </a:endParaRPr>
          </a:p>
          <a:p>
            <a:pPr marL="514350" indent="-514350" algn="just" rtl="1"/>
            <a:r>
              <a:rPr lang="ar-SA" dirty="0" smtClean="0">
                <a:solidFill>
                  <a:schemeClr val="bg2">
                    <a:lumMod val="25000"/>
                  </a:schemeClr>
                </a:solidFill>
              </a:rPr>
              <a:t>على المُصيبةِ 0   </a:t>
            </a:r>
          </a:p>
          <a:p>
            <a:pPr marL="514350" indent="-514350" rtl="1"/>
            <a:r>
              <a:rPr lang="ar-SA" dirty="0" smtClean="0">
                <a:solidFill>
                  <a:schemeClr val="bg2">
                    <a:lumMod val="25000"/>
                  </a:schemeClr>
                </a:solidFill>
              </a:rPr>
              <a:t>6. الابتعادُ عن تَصْعِيرِ الخَدِّ، والْمَشْيِ المُتَبَخْتِرِ المَرحِ 0</a:t>
            </a:r>
          </a:p>
          <a:p>
            <a:pPr marL="514350" indent="-514350" algn="just" rtl="1"/>
            <a:r>
              <a:rPr lang="ar-SA" dirty="0" smtClean="0">
                <a:solidFill>
                  <a:schemeClr val="bg2">
                    <a:lumMod val="25000"/>
                  </a:schemeClr>
                </a:solidFill>
              </a:rPr>
              <a:t>7. بُغْضُ الخالقِ ( سبحانَهُ وتعالى) للمختالين الفخورين، وحبُّهُ للطَّائعينَ المتواضعينَ 0</a:t>
            </a:r>
          </a:p>
          <a:p>
            <a:pPr eaLnBrk="1" hangingPunct="1"/>
            <a:r>
              <a:rPr lang="ar-SA" dirty="0" smtClean="0">
                <a:solidFill>
                  <a:srgbClr val="376092"/>
                </a:solidFill>
              </a:rPr>
              <a:t>8. </a:t>
            </a:r>
            <a:r>
              <a:rPr lang="ar-SA" dirty="0" smtClean="0">
                <a:solidFill>
                  <a:schemeClr val="bg2">
                    <a:lumMod val="25000"/>
                  </a:schemeClr>
                </a:solidFill>
              </a:rPr>
              <a:t>القصدُ في المشي وغضُّ الصَّوتِ 0</a:t>
            </a:r>
            <a:br>
              <a:rPr lang="ar-SA" dirty="0" smtClean="0">
                <a:solidFill>
                  <a:schemeClr val="bg2">
                    <a:lumMod val="25000"/>
                  </a:schemeClr>
                </a:solidFill>
              </a:rPr>
            </a:br>
            <a:r>
              <a:rPr lang="ar-SA" dirty="0" smtClean="0">
                <a:solidFill>
                  <a:schemeClr val="bg2">
                    <a:lumMod val="25000"/>
                  </a:schemeClr>
                </a:solidFill>
              </a:rPr>
              <a:t>9.  تجنُّبُ الصَّوتِ الصَّاخبِ الفاحشِ 0</a:t>
            </a:r>
          </a:p>
          <a:p>
            <a:pPr eaLnBrk="1" hangingPunct="1"/>
            <a:endParaRPr lang="ar-SA" dirty="0" smtClean="0">
              <a:solidFill>
                <a:srgbClr val="376092"/>
              </a:solidFill>
              <a:cs typeface="Arial"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المعطيات اللغوية والجمالية في النص</a:t>
            </a:r>
            <a:endParaRPr lang="ar-SA" dirty="0"/>
          </a:p>
        </p:txBody>
      </p:sp>
      <p:sp>
        <p:nvSpPr>
          <p:cNvPr id="3" name="عنصر نائب للمحتوى 2"/>
          <p:cNvSpPr>
            <a:spLocks noGrp="1"/>
          </p:cNvSpPr>
          <p:nvPr>
            <p:ph idx="1"/>
          </p:nvPr>
        </p:nvSpPr>
        <p:spPr/>
        <p:txBody>
          <a:bodyPr/>
          <a:lstStyle/>
          <a:p>
            <a:r>
              <a:rPr lang="ar-SA" sz="2800" dirty="0" smtClean="0"/>
              <a:t>1 – الَّلفظةُ القُرآنيَّةُ ( بينَ الإفرادِ والتَّركيبِ ) :</a:t>
            </a:r>
          </a:p>
          <a:p>
            <a:r>
              <a:rPr lang="ar-SA" sz="2800" dirty="0" smtClean="0"/>
              <a:t>- </a:t>
            </a:r>
            <a:r>
              <a:rPr lang="ar-SA" sz="2800" dirty="0" smtClean="0">
                <a:solidFill>
                  <a:schemeClr val="accent2">
                    <a:lumMod val="75000"/>
                  </a:schemeClr>
                </a:solidFill>
              </a:rPr>
              <a:t>أوَّلاً</a:t>
            </a:r>
            <a:r>
              <a:rPr lang="ar-SA" sz="2800" dirty="0" smtClean="0"/>
              <a:t> : </a:t>
            </a:r>
            <a:r>
              <a:rPr lang="ar-SA" sz="2800" dirty="0" smtClean="0">
                <a:solidFill>
                  <a:schemeClr val="tx2">
                    <a:lumMod val="75000"/>
                  </a:schemeClr>
                </a:solidFill>
              </a:rPr>
              <a:t>من ناحيةِ الإفرادِ </a:t>
            </a:r>
            <a:r>
              <a:rPr lang="ar-SA" sz="2800" dirty="0" smtClean="0"/>
              <a:t>:</a:t>
            </a:r>
          </a:p>
          <a:p>
            <a:r>
              <a:rPr lang="ar-SA" sz="2800" dirty="0" smtClean="0"/>
              <a:t>     تَبْدُو كلُّ لفظةٍ من جملةِ الألفاظِ الواردةِ أَنَّها تحملُ موقفًا لغويًّا ، بمعنى أنَّ انتقاءَهَا جاء مرتبطًا بدلالةٍ بِعَيْنِهَا، تنهضُ هذه الدِّلالةُ بتكملةِ جانبٍ معنويٍّ مرادٍ0 ومن أمثلة ذلك:</a:t>
            </a:r>
          </a:p>
          <a:p>
            <a:r>
              <a:rPr lang="ar-SA" sz="2800" dirty="0" smtClean="0">
                <a:solidFill>
                  <a:srgbClr val="FF0000"/>
                </a:solidFill>
              </a:rPr>
              <a:t>بُني</a:t>
            </a:r>
            <a:r>
              <a:rPr lang="ar-SA" sz="2800" dirty="0" smtClean="0"/>
              <a:t>: استعمل صيغة التصغير التي من معانيها التحبب مما يناسب النصح من أب </a:t>
            </a:r>
            <a:r>
              <a:rPr lang="ar-SA" sz="2800" dirty="0" smtClean="0"/>
              <a:t>لابنه. </a:t>
            </a:r>
            <a:r>
              <a:rPr lang="ar-SA" sz="2800" dirty="0" smtClean="0">
                <a:solidFill>
                  <a:srgbClr val="FF0000"/>
                </a:solidFill>
              </a:rPr>
              <a:t>الحمير</a:t>
            </a:r>
            <a:r>
              <a:rPr lang="ar-SA" sz="2800" dirty="0" smtClean="0"/>
              <a:t>: استعمال هذه الكلمة بما فيها من دلالات منفرة مناسب لتنفير المنصوح من عادة سيئة هي رفع </a:t>
            </a:r>
            <a:r>
              <a:rPr lang="ar-SA" sz="2800" dirty="0" smtClean="0"/>
              <a:t>الأصوات.</a:t>
            </a:r>
            <a:r>
              <a:rPr lang="ar-SA" sz="2800" dirty="0" smtClean="0">
                <a:solidFill>
                  <a:srgbClr val="FF0000"/>
                </a:solidFill>
              </a:rPr>
              <a:t>يأتِ</a:t>
            </a:r>
            <a:r>
              <a:rPr lang="ar-SA" sz="2800" dirty="0" smtClean="0"/>
              <a:t>: استعمال الفعل </a:t>
            </a:r>
            <a:r>
              <a:rPr lang="ar-SA" sz="2800" dirty="0" smtClean="0"/>
              <a:t>(يأتي) </a:t>
            </a:r>
            <a:r>
              <a:rPr lang="ar-SA" sz="2800" dirty="0" smtClean="0"/>
              <a:t>أبلغ من يحضر أو يجيء </a:t>
            </a:r>
            <a:r>
              <a:rPr lang="ar-SA" sz="2800" dirty="0" err="1" smtClean="0"/>
              <a:t>لارباط</a:t>
            </a:r>
            <a:r>
              <a:rPr lang="ar-SA" sz="2800" dirty="0" smtClean="0"/>
              <a:t> الفعل يأتي بالفاعل فالله هو الذي يأتي </a:t>
            </a:r>
            <a:r>
              <a:rPr lang="ar-SA" sz="2800" dirty="0" err="1" smtClean="0"/>
              <a:t>بها</a:t>
            </a:r>
            <a:r>
              <a:rPr lang="ar-SA" sz="2800" dirty="0" smtClean="0"/>
              <a:t> وليس غيره.</a:t>
            </a:r>
          </a:p>
          <a:p>
            <a:endParaRPr lang="ar-SA" sz="2800" dirty="0" smtClean="0"/>
          </a:p>
          <a:p>
            <a:r>
              <a:rPr lang="ar-SA" sz="2800" dirty="0" smtClean="0"/>
              <a:t> </a:t>
            </a:r>
          </a:p>
          <a:p>
            <a:endParaRPr lang="ar-SA"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المعطيات اللغوية والجمالية.</a:t>
            </a:r>
            <a:endParaRPr lang="ar-SA" dirty="0"/>
          </a:p>
        </p:txBody>
      </p:sp>
      <p:sp>
        <p:nvSpPr>
          <p:cNvPr id="3" name="عنصر نائب للمحتوى 2"/>
          <p:cNvSpPr>
            <a:spLocks noGrp="1"/>
          </p:cNvSpPr>
          <p:nvPr>
            <p:ph idx="1"/>
          </p:nvPr>
        </p:nvSpPr>
        <p:spPr/>
        <p:txBody>
          <a:bodyPr/>
          <a:lstStyle/>
          <a:p>
            <a:pPr algn="just" rtl="1"/>
            <a:r>
              <a:rPr lang="ar-SA" dirty="0" smtClean="0"/>
              <a:t>- </a:t>
            </a:r>
            <a:r>
              <a:rPr lang="ar-SA" dirty="0" smtClean="0">
                <a:solidFill>
                  <a:schemeClr val="accent2">
                    <a:lumMod val="75000"/>
                  </a:schemeClr>
                </a:solidFill>
              </a:rPr>
              <a:t>ثانيًا</a:t>
            </a:r>
            <a:r>
              <a:rPr lang="ar-SA" dirty="0" smtClean="0"/>
              <a:t> : </a:t>
            </a:r>
            <a:r>
              <a:rPr lang="ar-SA" dirty="0" smtClean="0">
                <a:solidFill>
                  <a:schemeClr val="tx2">
                    <a:lumMod val="75000"/>
                  </a:schemeClr>
                </a:solidFill>
              </a:rPr>
              <a:t>من جانب التَّركيبِ </a:t>
            </a:r>
            <a:r>
              <a:rPr lang="ar-SA" dirty="0" smtClean="0"/>
              <a:t>:</a:t>
            </a:r>
          </a:p>
          <a:p>
            <a:pPr algn="just" rtl="1"/>
            <a:r>
              <a:rPr lang="ar-SA" dirty="0" smtClean="0"/>
              <a:t>      أمَّا من جهةِ التَّركيبِ فيميلُ هذا النَّصُّ القرآنيُّ في مُجْمَلِهِ إلى الأسلوب الإنشائيّ ، حيثُ نلحظُ ذلكَ المُعْطَى الإنشائيَّ ممتدًّا من بَدْءِ النَّصِّ إلى مُنْتَهَاهُ ، نلمَسُهُ في النِّداءِ ، والشَّرطِ ، والأمرِ ، والنَّهي ، فضلاً عن التَّأكيدِ والنَّفيِ .والأسلوب الإنشائي يجعل ذهن المتلقي حاضراً بشكل دائم وهذا مناسب للنصائح.</a:t>
            </a:r>
          </a:p>
          <a:p>
            <a:pPr algn="just" rtl="1"/>
            <a:r>
              <a:rPr lang="ar-SA" dirty="0" smtClean="0">
                <a:solidFill>
                  <a:srgbClr val="FF0000"/>
                </a:solidFill>
              </a:rPr>
              <a:t>الأسلوب الإنشائي: هو الأسلوب الذي يعتمد جملاً لا تحتمل الصدق أو الكذب كما في جملة الاستفهام أو التعجب أو الأمر أو النهي...وعكسه الأسلوب الإخباري.</a:t>
            </a:r>
          </a:p>
          <a:p>
            <a:pPr algn="just"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المعطيات اللغوية والجمالية</a:t>
            </a:r>
            <a:endParaRPr lang="ar-SA" dirty="0"/>
          </a:p>
        </p:txBody>
      </p:sp>
      <p:sp>
        <p:nvSpPr>
          <p:cNvPr id="3" name="عنصر نائب للمحتوى 2"/>
          <p:cNvSpPr>
            <a:spLocks noGrp="1"/>
          </p:cNvSpPr>
          <p:nvPr>
            <p:ph idx="1"/>
          </p:nvPr>
        </p:nvSpPr>
        <p:spPr/>
        <p:txBody>
          <a:bodyPr/>
          <a:lstStyle/>
          <a:p>
            <a:r>
              <a:rPr lang="ar-SA" dirty="0" smtClean="0"/>
              <a:t> عَلَى أنَّنا نَلْحَظُ بعض الجمل الخبرية </a:t>
            </a:r>
            <a:r>
              <a:rPr lang="ar-SA" dirty="0" smtClean="0"/>
              <a:t>وأغلبها </a:t>
            </a:r>
            <a:r>
              <a:rPr lang="ar-SA" dirty="0" smtClean="0"/>
              <a:t>جمل اسمية، والجملة الاسمية تدل على الثبات والديمومة أكثر من الجملة الفعلية، وهذا مناسب للحقائق الثابتة التي تعرضها الوصية، كما جاء أغلبها مؤكداً بحرف </a:t>
            </a:r>
            <a:r>
              <a:rPr lang="ar-SA" dirty="0" smtClean="0"/>
              <a:t>توكيدٍ، </a:t>
            </a:r>
            <a:r>
              <a:rPr lang="ar-SA" dirty="0" smtClean="0"/>
              <a:t>ممَّا يعكسُ قدرةَ الإعجازِ القرآنيِّ ،الَّتي تعادلُ بين الخبر والإنشاء بما يناسب المقام.</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الأسلوب</a:t>
            </a:r>
            <a:endParaRPr lang="ar-SA" dirty="0"/>
          </a:p>
        </p:txBody>
      </p:sp>
      <p:sp>
        <p:nvSpPr>
          <p:cNvPr id="3" name="عنصر نائب للمحتوى 2"/>
          <p:cNvSpPr>
            <a:spLocks noGrp="1"/>
          </p:cNvSpPr>
          <p:nvPr>
            <p:ph idx="1"/>
          </p:nvPr>
        </p:nvSpPr>
        <p:spPr/>
        <p:txBody>
          <a:bodyPr/>
          <a:lstStyle/>
          <a:p>
            <a:r>
              <a:rPr lang="ar-SA" b="1" dirty="0" smtClean="0"/>
              <a:t> حملت الآيات القرآنية الدلالات </a:t>
            </a:r>
            <a:r>
              <a:rPr lang="ar-SA" b="1" dirty="0" err="1" smtClean="0"/>
              <a:t>المتوخاة</a:t>
            </a:r>
            <a:r>
              <a:rPr lang="ar-SA" b="1" dirty="0" smtClean="0"/>
              <a:t> منها عبر أساليب متنوعة أبرزها ما يلي:</a:t>
            </a:r>
          </a:p>
          <a:p>
            <a:r>
              <a:rPr lang="ar-SA" b="1" dirty="0" smtClean="0"/>
              <a:t>أولاً: التوكيد.</a:t>
            </a:r>
          </a:p>
          <a:p>
            <a:r>
              <a:rPr lang="ar-SA" b="1" dirty="0" smtClean="0"/>
              <a:t>- </a:t>
            </a:r>
            <a:r>
              <a:rPr lang="ar-SA" b="1" dirty="0" smtClean="0">
                <a:solidFill>
                  <a:schemeClr val="accent2">
                    <a:lumMod val="75000"/>
                  </a:schemeClr>
                </a:solidFill>
              </a:rPr>
              <a:t>والمؤكداتُ اللفظية في الآيات خمسة، هي على التَّرتيبِ</a:t>
            </a:r>
            <a:r>
              <a:rPr lang="ar-SA" b="1" dirty="0" smtClean="0"/>
              <a:t>:       </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المؤكدات</a:t>
            </a:r>
            <a:endParaRPr lang="ar-SA" dirty="0"/>
          </a:p>
        </p:txBody>
      </p:sp>
      <p:sp>
        <p:nvSpPr>
          <p:cNvPr id="3" name="عنصر نائب للمحتوى 2"/>
          <p:cNvSpPr>
            <a:spLocks noGrp="1"/>
          </p:cNvSpPr>
          <p:nvPr>
            <p:ph idx="1"/>
          </p:nvPr>
        </p:nvSpPr>
        <p:spPr/>
        <p:txBody>
          <a:bodyPr/>
          <a:lstStyle/>
          <a:p>
            <a:pPr marL="514350" indent="-514350" algn="just" rtl="1">
              <a:buFont typeface="+mj-lt"/>
              <a:buAutoNum type="arabicPeriod"/>
            </a:pPr>
            <a:r>
              <a:rPr lang="ar-SA" dirty="0" smtClean="0"/>
              <a:t>”إنّ الشرك لظلم عظيم“ـــــــــــ مؤكد </a:t>
            </a:r>
            <a:r>
              <a:rPr lang="ar-SA" dirty="0" err="1" smtClean="0"/>
              <a:t>لظلميّة</a:t>
            </a:r>
            <a:r>
              <a:rPr lang="ar-SA" dirty="0" smtClean="0"/>
              <a:t> الشرك.</a:t>
            </a:r>
          </a:p>
          <a:p>
            <a:pPr algn="just" rtl="1">
              <a:buFont typeface="+mj-lt"/>
              <a:buAutoNum type="arabicPeriod"/>
            </a:pPr>
            <a:r>
              <a:rPr lang="ar-SA" sz="1800" dirty="0" smtClean="0"/>
              <a:t>”</a:t>
            </a:r>
            <a:r>
              <a:rPr lang="ar-SA" dirty="0" smtClean="0"/>
              <a:t>إِنَّ اللهَ لَطِيفٌ خَبيرٌ </a:t>
            </a:r>
            <a:r>
              <a:rPr lang="ar-SA" sz="1800" dirty="0" smtClean="0"/>
              <a:t>“</a:t>
            </a:r>
            <a:r>
              <a:rPr lang="ar-SA" dirty="0" smtClean="0"/>
              <a:t>ــــــــــ  مؤكِّدٌ لقدرةِ اللهِ وعلمِهِ ولطفِهِ0</a:t>
            </a:r>
          </a:p>
          <a:p>
            <a:pPr algn="just" rtl="1">
              <a:buFont typeface="+mj-lt"/>
              <a:buAutoNum type="arabicPeriod"/>
            </a:pPr>
            <a:r>
              <a:rPr lang="ar-SA" sz="1800" dirty="0" smtClean="0"/>
              <a:t>”</a:t>
            </a:r>
            <a:r>
              <a:rPr lang="ar-SA" dirty="0" smtClean="0"/>
              <a:t>إِنَّ ذَلِكَ مِنْ عَزْمِ الأُمُورِ</a:t>
            </a:r>
            <a:r>
              <a:rPr lang="ar-SA" sz="1800" dirty="0" smtClean="0"/>
              <a:t>”</a:t>
            </a:r>
            <a:r>
              <a:rPr lang="ar-SA" dirty="0" smtClean="0"/>
              <a:t>ـــــ مُؤكِّدٌ لمقوِّماتِ الإنسانِ المتديِّنِ0</a:t>
            </a:r>
          </a:p>
          <a:p>
            <a:pPr algn="just" rtl="1">
              <a:buFont typeface="+mj-lt"/>
              <a:buAutoNum type="arabicPeriod"/>
            </a:pPr>
            <a:r>
              <a:rPr lang="ar-SA" sz="1800" dirty="0" smtClean="0"/>
              <a:t>”</a:t>
            </a:r>
            <a:r>
              <a:rPr lang="ar-SA" dirty="0" smtClean="0"/>
              <a:t>إِنَّ اللهَ لاَ يُحِبُّ كُلَّ مُخْتَالٍ فَخُورٍ</a:t>
            </a:r>
            <a:r>
              <a:rPr lang="ar-SA" sz="1800" dirty="0" smtClean="0"/>
              <a:t>”</a:t>
            </a:r>
            <a:r>
              <a:rPr lang="ar-SA" dirty="0" smtClean="0"/>
              <a:t> ــــــ مُؤكِّدٌ لِحُبِّ اللهِ لعباده المتواضعينَ 0 </a:t>
            </a:r>
          </a:p>
          <a:p>
            <a:pPr algn="just" rtl="1">
              <a:buFont typeface="+mj-lt"/>
              <a:buAutoNum type="arabicPeriod"/>
            </a:pPr>
            <a:r>
              <a:rPr lang="ar-SA" sz="1800" dirty="0" smtClean="0"/>
              <a:t>”</a:t>
            </a:r>
            <a:r>
              <a:rPr lang="ar-SA" dirty="0" smtClean="0"/>
              <a:t> إِنَّ أَنْكَرَ الأَصْوَاتِ لَصَوْتُ الْحَمِيرِ </a:t>
            </a:r>
            <a:r>
              <a:rPr lang="ar-SA" sz="1800" dirty="0" smtClean="0"/>
              <a:t>”</a:t>
            </a:r>
            <a:r>
              <a:rPr lang="ar-SA" dirty="0" smtClean="0"/>
              <a:t> ـــ مؤكّدٌ لإنكارِ الأصواتِ</a:t>
            </a:r>
            <a:r>
              <a:rPr lang="en-US" dirty="0" smtClean="0"/>
              <a:t> </a:t>
            </a:r>
            <a:r>
              <a:rPr lang="ar-SA" dirty="0" smtClean="0"/>
              <a:t>الصَّاخِبَةِ الفاحشةِ 0</a:t>
            </a:r>
          </a:p>
          <a:p>
            <a:pPr marL="514350" indent="-514350" algn="just" rtl="1">
              <a:buFont typeface="+mj-lt"/>
              <a:buAutoNum type="arabicPeriod"/>
            </a:pP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التأكيــد</a:t>
            </a:r>
            <a:endParaRPr lang="ar-SA" dirty="0"/>
          </a:p>
        </p:txBody>
      </p:sp>
      <p:sp>
        <p:nvSpPr>
          <p:cNvPr id="3" name="عنصر نائب للمحتوى 2"/>
          <p:cNvSpPr>
            <a:spLocks noGrp="1"/>
          </p:cNvSpPr>
          <p:nvPr>
            <p:ph idx="1"/>
          </p:nvPr>
        </p:nvSpPr>
        <p:spPr/>
        <p:txBody>
          <a:bodyPr/>
          <a:lstStyle/>
          <a:p>
            <a:pPr marL="609600" indent="-609600" algn="just" rtl="1" eaLnBrk="1" fontAlgn="auto" hangingPunct="1">
              <a:lnSpc>
                <a:spcPct val="150000"/>
              </a:lnSpc>
              <a:spcBef>
                <a:spcPts val="0"/>
              </a:spcBef>
              <a:spcAft>
                <a:spcPts val="0"/>
              </a:spcAft>
              <a:buClr>
                <a:schemeClr val="accent3"/>
              </a:buClr>
              <a:defRPr/>
            </a:pPr>
            <a:r>
              <a:rPr lang="ar-SA" sz="2400" dirty="0" smtClean="0"/>
              <a:t>ويجيءُ التَّأكيدُ في هذا النَّصِّ على نَمَطَيْنِ : </a:t>
            </a:r>
          </a:p>
          <a:p>
            <a:pPr marL="609600" indent="-609600" algn="just" rtl="1" eaLnBrk="1" fontAlgn="auto" hangingPunct="1">
              <a:lnSpc>
                <a:spcPct val="150000"/>
              </a:lnSpc>
              <a:spcBef>
                <a:spcPts val="0"/>
              </a:spcBef>
              <a:spcAft>
                <a:spcPts val="0"/>
              </a:spcAft>
              <a:buClr>
                <a:schemeClr val="accent3"/>
              </a:buClr>
              <a:buFontTx/>
              <a:buChar char="-"/>
              <a:defRPr/>
            </a:pPr>
            <a:r>
              <a:rPr lang="ar-SA" u="sng" dirty="0" smtClean="0">
                <a:solidFill>
                  <a:schemeClr val="accent2"/>
                </a:solidFill>
              </a:rPr>
              <a:t>النَّمطُ الأوَّلُ </a:t>
            </a:r>
            <a:r>
              <a:rPr lang="ar-SA" sz="2800" dirty="0" smtClean="0"/>
              <a:t>: ورودُ أداةِ التَّأكيدِ بصيغَتِهَا النَّصَّيَّةِ </a:t>
            </a:r>
            <a:r>
              <a:rPr lang="ar-SA" sz="1800" dirty="0" smtClean="0"/>
              <a:t>”</a:t>
            </a:r>
            <a:r>
              <a:rPr lang="ar-SA" sz="2800" dirty="0" smtClean="0"/>
              <a:t> إِنَّ </a:t>
            </a:r>
            <a:r>
              <a:rPr lang="ar-SA" sz="1800" dirty="0" smtClean="0"/>
              <a:t>” </a:t>
            </a:r>
            <a:r>
              <a:rPr lang="ar-SA" sz="2800" dirty="0" smtClean="0"/>
              <a:t>وبشكلٍ </a:t>
            </a:r>
            <a:r>
              <a:rPr lang="ar-SA" sz="2800" dirty="0" err="1" smtClean="0"/>
              <a:t>مكرورٍ</a:t>
            </a:r>
            <a:r>
              <a:rPr lang="ar-SA" sz="2800" dirty="0" smtClean="0"/>
              <a:t>  كما مرّ في الأمثلة الخمسة السابقة.</a:t>
            </a:r>
          </a:p>
          <a:p>
            <a:pPr algn="just" rtl="1"/>
            <a:r>
              <a:rPr lang="ar-SA" sz="2800" dirty="0" smtClean="0"/>
              <a:t>- </a:t>
            </a:r>
            <a:r>
              <a:rPr lang="ar-SA" sz="2800" u="sng" dirty="0" smtClean="0">
                <a:solidFill>
                  <a:schemeClr val="accent2"/>
                </a:solidFill>
              </a:rPr>
              <a:t>النَّمطُ الثَّاني : </a:t>
            </a:r>
            <a:r>
              <a:rPr lang="ar-SA" sz="2800" dirty="0" smtClean="0"/>
              <a:t>التَّأكيدُ بالمعنى : </a:t>
            </a:r>
          </a:p>
          <a:p>
            <a:pPr algn="just" rtl="1"/>
            <a:r>
              <a:rPr lang="ar-SA" sz="2800" dirty="0" smtClean="0"/>
              <a:t>      من ذلك تكرار اسم الله صراحة أو إضماراً ثماني مرَّاتٍ ، ثمَّ جــــاءت لوازم هــــذا الَّلفظ الجليلِ ممثَّلةً في(لطيفٍ)و (خبيرٍ) مرَّتينِ ، بمعنى أنَّ هذا الَّلَفظَ الكريمَ </a:t>
            </a:r>
            <a:r>
              <a:rPr lang="ar-SA" sz="2800" dirty="0" err="1" smtClean="0"/>
              <a:t>بلازمَيْهِ</a:t>
            </a:r>
            <a:r>
              <a:rPr lang="ar-SA" sz="2800" dirty="0" smtClean="0"/>
              <a:t> يؤكِّدُ طلاقةَ ربِّ العالمينَ في القدرةِ والقُوَّةِ والاحتواءِ والجبروتِ مع لُطفِهِ وحِلمِهِ 0 </a:t>
            </a:r>
          </a:p>
          <a:p>
            <a:pPr marL="609600" indent="-609600" algn="just" rtl="1" eaLnBrk="1" fontAlgn="auto" hangingPunct="1">
              <a:lnSpc>
                <a:spcPct val="150000"/>
              </a:lnSpc>
              <a:spcBef>
                <a:spcPts val="0"/>
              </a:spcBef>
              <a:spcAft>
                <a:spcPts val="0"/>
              </a:spcAft>
              <a:buClr>
                <a:schemeClr val="accent3"/>
              </a:buClr>
              <a:buFontTx/>
              <a:buChar char="-"/>
              <a:defRPr/>
            </a:pPr>
            <a:r>
              <a:rPr lang="ar-SA" sz="2800" dirty="0" smtClean="0"/>
              <a:t> </a:t>
            </a:r>
          </a:p>
          <a:p>
            <a:pPr algn="just"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304800"/>
            <a:ext cx="8915400" cy="1417638"/>
          </a:xfrm>
        </p:spPr>
        <p:txBody>
          <a:bodyPr/>
          <a:lstStyle/>
          <a:p>
            <a:r>
              <a:rPr lang="ar-SA" dirty="0" smtClean="0"/>
              <a:t>التأكيد</a:t>
            </a:r>
            <a:endParaRPr lang="ar-SA" dirty="0"/>
          </a:p>
        </p:txBody>
      </p:sp>
      <p:sp>
        <p:nvSpPr>
          <p:cNvPr id="3" name="عنصر نائب للمحتوى 2"/>
          <p:cNvSpPr>
            <a:spLocks noGrp="1"/>
          </p:cNvSpPr>
          <p:nvPr>
            <p:ph idx="1"/>
          </p:nvPr>
        </p:nvSpPr>
        <p:spPr>
          <a:xfrm>
            <a:off x="609600" y="1524000"/>
            <a:ext cx="8915400" cy="4373563"/>
          </a:xfrm>
        </p:spPr>
        <p:txBody>
          <a:bodyPr/>
          <a:lstStyle/>
          <a:p>
            <a:r>
              <a:rPr lang="ar-SA" dirty="0" smtClean="0"/>
              <a:t>ومنه كذلك قوله“إذ قال لقمان لابنه وهو يعظه“ فهذه الجملة الحالية جاء مؤكدة أن ما يقدمه لقمان لابنه كان على سبيل الموعظة، والموعظة تكون من حبيب إلى حبيبة وهي حتماً لصالح الموعوظ.</a:t>
            </a:r>
          </a:p>
          <a:p>
            <a:r>
              <a:rPr lang="ar-SA" dirty="0" smtClean="0"/>
              <a:t>ومن ذلك الإحاطة التامة في حديثه عن مثقال حبة من خردل فلو كانت في صخرة أو في السماوات أو في الأرض، مع أن الصخرة من ضمن الأرض لكنه ذكرها ثم عمّم زيادة في التوكيد وهذا ما يسمى في البلاغة </a:t>
            </a:r>
            <a:r>
              <a:rPr lang="ar-SA" dirty="0" smtClean="0">
                <a:solidFill>
                  <a:srgbClr val="FF0000"/>
                </a:solidFill>
              </a:rPr>
              <a:t>ذكر العام بعد الخاص</a:t>
            </a:r>
            <a:r>
              <a:rPr lang="ar-SA" dirty="0" smtClean="0"/>
              <a:t>.</a:t>
            </a:r>
            <a:endParaRPr lang="ar-SA" dirty="0"/>
          </a:p>
        </p:txBody>
      </p:sp>
      <p:sp>
        <p:nvSpPr>
          <p:cNvPr id="4" name="عنصر نائب لرقم الشريحة 3"/>
          <p:cNvSpPr>
            <a:spLocks noGrp="1"/>
          </p:cNvSpPr>
          <p:nvPr>
            <p:ph type="sldNum" sz="quarter" idx="10"/>
          </p:nvPr>
        </p:nvSpPr>
        <p:spPr/>
        <p:txBody>
          <a:bodyPr/>
          <a:lstStyle/>
          <a:p>
            <a:pPr>
              <a:defRPr/>
            </a:pPr>
            <a:fld id="{68BA5613-1BB2-4168-9E83-1939F6AB8277}"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915400" cy="1143000"/>
          </a:xfrm>
        </p:spPr>
        <p:txBody>
          <a:bodyPr/>
          <a:lstStyle/>
          <a:p>
            <a:r>
              <a:rPr lang="ar-SA" dirty="0" smtClean="0"/>
              <a:t>ثانياً </a:t>
            </a:r>
            <a:r>
              <a:rPr lang="ar-SA" sz="5400" b="1" dirty="0" smtClean="0">
                <a:solidFill>
                  <a:schemeClr val="tx2"/>
                </a:solidFill>
              </a:rPr>
              <a:t>النِّداءُ</a:t>
            </a:r>
            <a:r>
              <a:rPr lang="ar-SA" sz="5400" dirty="0" smtClean="0">
                <a:solidFill>
                  <a:schemeClr val="tx2"/>
                </a:solidFill>
              </a:rPr>
              <a:t> :</a:t>
            </a:r>
            <a:endParaRPr lang="ar-SA" sz="5400" dirty="0">
              <a:solidFill>
                <a:schemeClr val="tx2"/>
              </a:solidFill>
            </a:endParaRPr>
          </a:p>
        </p:txBody>
      </p:sp>
      <p:sp>
        <p:nvSpPr>
          <p:cNvPr id="3" name="عنصر نائب للمحتوى 2"/>
          <p:cNvSpPr>
            <a:spLocks noGrp="1"/>
          </p:cNvSpPr>
          <p:nvPr>
            <p:ph idx="1"/>
          </p:nvPr>
        </p:nvSpPr>
        <p:spPr/>
        <p:txBody>
          <a:bodyPr/>
          <a:lstStyle/>
          <a:p>
            <a:r>
              <a:rPr lang="en-US" dirty="0" smtClean="0"/>
              <a:t>  </a:t>
            </a:r>
            <a:r>
              <a:rPr lang="ar-SA" dirty="0" smtClean="0"/>
              <a:t>       جاء النداء في الآيات ثلاث مرات، والغرض من النداء تنبيه السامع، والتنبيه يكون في الأمور الهامة، ولو تتبعنا مواطن النداء لوجدناها متبوعة بأمر عظيم.</a:t>
            </a:r>
          </a:p>
          <a:p>
            <a:r>
              <a:rPr lang="ar-SA" dirty="0" smtClean="0">
                <a:solidFill>
                  <a:srgbClr val="FF0000"/>
                </a:solidFill>
              </a:rPr>
              <a:t>النداء الأول</a:t>
            </a:r>
            <a:r>
              <a:rPr lang="ar-SA" dirty="0" smtClean="0"/>
              <a:t>: يا بني لا تشرك بالله، وهذا محور السورة كلها وبيت القصيد في الوصية.</a:t>
            </a:r>
          </a:p>
          <a:p>
            <a:r>
              <a:rPr lang="ar-SA" dirty="0" smtClean="0">
                <a:solidFill>
                  <a:srgbClr val="FF0000"/>
                </a:solidFill>
              </a:rPr>
              <a:t>النداء الثاني</a:t>
            </a:r>
            <a:r>
              <a:rPr lang="ar-SA" dirty="0" smtClean="0"/>
              <a:t>: يا بني إنها إن تك مثقال.....، وهذا حديث عن قدرة الله في الكون تلك القدرة التي تقتضي القضية الأولى(عدم الشرك </a:t>
            </a:r>
            <a:r>
              <a:rPr lang="ar-SA" dirty="0" err="1" smtClean="0"/>
              <a:t>به</a:t>
            </a:r>
            <a:r>
              <a:rPr lang="ar-SA" dirty="0" smtClean="0"/>
              <a:t>).</a:t>
            </a:r>
          </a:p>
          <a:p>
            <a:r>
              <a:rPr lang="ar-SA" dirty="0" smtClean="0"/>
              <a:t>النداء الثالث: يا بني أقم الصلاة...وهنا حديث عن سلوك من أقر بقدرة الله فأقر له بالوحدانية.  </a:t>
            </a:r>
            <a:endParaRPr lang="ar-SA" dirty="0"/>
          </a:p>
        </p:txBody>
      </p:sp>
      <p:sp>
        <p:nvSpPr>
          <p:cNvPr id="4" name="عنصر نائب لرقم الشريحة 3"/>
          <p:cNvSpPr>
            <a:spLocks noGrp="1"/>
          </p:cNvSpPr>
          <p:nvPr>
            <p:ph type="sldNum" sz="quarter" idx="10"/>
          </p:nvPr>
        </p:nvSpPr>
        <p:spPr/>
        <p:txBody>
          <a:bodyPr/>
          <a:lstStyle/>
          <a:p>
            <a:pPr>
              <a:defRPr/>
            </a:pPr>
            <a:fld id="{68BA5613-1BB2-4168-9E83-1939F6AB8277}"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5400" b="1" dirty="0" smtClean="0">
                <a:solidFill>
                  <a:schemeClr val="tx2">
                    <a:lumMod val="75000"/>
                  </a:schemeClr>
                </a:solidFill>
              </a:rPr>
              <a:t>3. الأمر </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solidFill>
                  <a:schemeClr val="accent4">
                    <a:lumMod val="75000"/>
                  </a:schemeClr>
                </a:solidFill>
              </a:rPr>
              <a:t>جاء</a:t>
            </a:r>
            <a:r>
              <a:rPr lang="ar-SA" dirty="0" smtClean="0"/>
              <a:t> </a:t>
            </a:r>
            <a:r>
              <a:rPr lang="ar-SA" sz="2800" dirty="0" smtClean="0">
                <a:solidFill>
                  <a:schemeClr val="accent2">
                    <a:lumMod val="75000"/>
                  </a:schemeClr>
                </a:solidFill>
              </a:rPr>
              <a:t>الأمرُ</a:t>
            </a:r>
            <a:r>
              <a:rPr lang="ar-SA" dirty="0" smtClean="0"/>
              <a:t> </a:t>
            </a:r>
            <a:r>
              <a:rPr lang="ar-SA" dirty="0" smtClean="0">
                <a:solidFill>
                  <a:schemeClr val="accent1">
                    <a:lumMod val="75000"/>
                  </a:schemeClr>
                </a:solidFill>
              </a:rPr>
              <a:t>في الآياتِ الكريماتِ مَرَّاتٍ عديدة وعبرَ تَوجُّهيْنِ :</a:t>
            </a:r>
            <a:r>
              <a:rPr lang="ar-SA" dirty="0" smtClean="0"/>
              <a:t> </a:t>
            </a:r>
            <a:r>
              <a:rPr lang="ar-SA" u="sng" dirty="0" smtClean="0">
                <a:solidFill>
                  <a:schemeClr val="accent3">
                    <a:lumMod val="50000"/>
                  </a:schemeClr>
                </a:solidFill>
              </a:rPr>
              <a:t>التَّوجُّهُ الأوَّلُ </a:t>
            </a:r>
            <a:r>
              <a:rPr lang="ar-SA" dirty="0" smtClean="0"/>
              <a:t>: </a:t>
            </a:r>
            <a:r>
              <a:rPr lang="ar-SA" dirty="0" smtClean="0">
                <a:solidFill>
                  <a:schemeClr val="accent1">
                    <a:lumMod val="75000"/>
                  </a:schemeClr>
                </a:solidFill>
              </a:rPr>
              <a:t>( منوطٌ ببعضِ العبادات الإسلاميَّةِ وما يتبعها ) </a:t>
            </a:r>
            <a:r>
              <a:rPr lang="ar-SA" dirty="0" smtClean="0"/>
              <a:t>:</a:t>
            </a:r>
          </a:p>
          <a:p>
            <a:r>
              <a:rPr lang="ar-SA" dirty="0" smtClean="0"/>
              <a:t>- </a:t>
            </a:r>
            <a:r>
              <a:rPr lang="ar-SA" sz="3600" u="sng" dirty="0" smtClean="0">
                <a:solidFill>
                  <a:schemeClr val="accent2">
                    <a:lumMod val="75000"/>
                  </a:schemeClr>
                </a:solidFill>
              </a:rPr>
              <a:t>مثالُ ذلكَ : </a:t>
            </a:r>
          </a:p>
          <a:p>
            <a:r>
              <a:rPr lang="ar-SA" dirty="0" smtClean="0">
                <a:solidFill>
                  <a:schemeClr val="accent1">
                    <a:lumMod val="75000"/>
                  </a:schemeClr>
                </a:solidFill>
              </a:rPr>
              <a:t>1. اشكر لي ولوالديك </a:t>
            </a:r>
            <a:r>
              <a:rPr lang="ar-SA" dirty="0" smtClean="0">
                <a:solidFill>
                  <a:schemeClr val="accent1">
                    <a:lumMod val="75000"/>
                  </a:schemeClr>
                </a:solidFill>
              </a:rPr>
              <a:t>ـــ </a:t>
            </a:r>
            <a:r>
              <a:rPr lang="ar-SA" dirty="0" smtClean="0">
                <a:solidFill>
                  <a:schemeClr val="accent1">
                    <a:lumMod val="75000"/>
                  </a:schemeClr>
                </a:solidFill>
              </a:rPr>
              <a:t>(لشكر الله والوالدين)</a:t>
            </a:r>
          </a:p>
          <a:p>
            <a:r>
              <a:rPr lang="ar-SA" sz="3600" dirty="0" smtClean="0">
                <a:solidFill>
                  <a:schemeClr val="accent1">
                    <a:lumMod val="75000"/>
                  </a:schemeClr>
                </a:solidFill>
              </a:rPr>
              <a:t> – أَقِمِ الصَّلاةَ </a:t>
            </a:r>
            <a:r>
              <a:rPr lang="ar-SA" sz="3600" dirty="0" smtClean="0">
                <a:solidFill>
                  <a:schemeClr val="accent1">
                    <a:lumMod val="75000"/>
                  </a:schemeClr>
                </a:solidFill>
              </a:rPr>
              <a:t>ــــــ </a:t>
            </a:r>
            <a:r>
              <a:rPr lang="ar-SA" sz="3600" dirty="0" smtClean="0">
                <a:solidFill>
                  <a:schemeClr val="accent1">
                    <a:lumMod val="75000"/>
                  </a:schemeClr>
                </a:solidFill>
              </a:rPr>
              <a:t>( لإِقامَةُ الصَّلاةِ ) 0 </a:t>
            </a:r>
          </a:p>
          <a:p>
            <a:r>
              <a:rPr lang="ar-SA" sz="3600" dirty="0" smtClean="0">
                <a:solidFill>
                  <a:schemeClr val="accent1">
                    <a:lumMod val="75000"/>
                  </a:schemeClr>
                </a:solidFill>
              </a:rPr>
              <a:t>2 – </a:t>
            </a:r>
            <a:r>
              <a:rPr lang="ar-SA" sz="3600" dirty="0" err="1" smtClean="0">
                <a:solidFill>
                  <a:schemeClr val="accent1">
                    <a:lumMod val="75000"/>
                  </a:schemeClr>
                </a:solidFill>
              </a:rPr>
              <a:t>وَامُرْ</a:t>
            </a:r>
            <a:r>
              <a:rPr lang="ar-SA" sz="3600" dirty="0" smtClean="0">
                <a:solidFill>
                  <a:schemeClr val="accent1">
                    <a:lumMod val="75000"/>
                  </a:schemeClr>
                </a:solidFill>
              </a:rPr>
              <a:t> </a:t>
            </a:r>
            <a:r>
              <a:rPr lang="ar-SA" sz="3600" dirty="0" smtClean="0">
                <a:solidFill>
                  <a:schemeClr val="accent1">
                    <a:lumMod val="75000"/>
                  </a:schemeClr>
                </a:solidFill>
              </a:rPr>
              <a:t>بالمَعْرُوفِ ـــــ </a:t>
            </a:r>
            <a:r>
              <a:rPr lang="ar-SA" sz="3600" dirty="0" smtClean="0">
                <a:solidFill>
                  <a:schemeClr val="accent1">
                    <a:lumMod val="75000"/>
                  </a:schemeClr>
                </a:solidFill>
              </a:rPr>
              <a:t>( لِلأمربالمعروفِ ) 0 </a:t>
            </a:r>
          </a:p>
          <a:p>
            <a:endParaRPr lang="ar-SA" dirty="0"/>
          </a:p>
        </p:txBody>
      </p:sp>
      <p:sp>
        <p:nvSpPr>
          <p:cNvPr id="4" name="عنصر نائب لرقم الشريحة 3"/>
          <p:cNvSpPr>
            <a:spLocks noGrp="1"/>
          </p:cNvSpPr>
          <p:nvPr>
            <p:ph type="sldNum" sz="quarter" idx="10"/>
          </p:nvPr>
        </p:nvSpPr>
        <p:spPr/>
        <p:txBody>
          <a:bodyPr/>
          <a:lstStyle/>
          <a:p>
            <a:pPr>
              <a:defRPr/>
            </a:pPr>
            <a:fld id="{68BA5613-1BB2-4168-9E83-1939F6AB8277}"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28600"/>
            <a:ext cx="8915400" cy="1219200"/>
          </a:xfrm>
        </p:spPr>
        <p:txBody>
          <a:bodyPr/>
          <a:lstStyle/>
          <a:p>
            <a:pPr eaLnBrk="1" hangingPunct="1">
              <a:defRPr/>
            </a:pPr>
            <a:r>
              <a:rPr lang="ar-SA" b="1" dirty="0" smtClean="0">
                <a:solidFill>
                  <a:schemeClr val="tx1">
                    <a:lumMod val="85000"/>
                    <a:lumOff val="15000"/>
                  </a:schemeClr>
                </a:solidFill>
              </a:rPr>
              <a:t>التوجُّهِ </a:t>
            </a:r>
            <a:r>
              <a:rPr lang="ar-SA" b="1" dirty="0" smtClean="0">
                <a:solidFill>
                  <a:schemeClr val="tx1">
                    <a:lumMod val="85000"/>
                    <a:lumOff val="15000"/>
                  </a:schemeClr>
                </a:solidFill>
              </a:rPr>
              <a:t>الأوَّلِ </a:t>
            </a:r>
            <a:r>
              <a:rPr lang="ar-SA" dirty="0" smtClean="0">
                <a:solidFill>
                  <a:schemeClr val="tx1">
                    <a:lumMod val="85000"/>
                    <a:lumOff val="15000"/>
                  </a:schemeClr>
                </a:solidFill>
              </a:rPr>
              <a:t> </a:t>
            </a:r>
            <a:endParaRPr lang="en-US" dirty="0" smtClean="0">
              <a:solidFill>
                <a:schemeClr val="tx1">
                  <a:lumMod val="85000"/>
                  <a:lumOff val="15000"/>
                </a:schemeClr>
              </a:solidFill>
            </a:endParaRPr>
          </a:p>
        </p:txBody>
      </p:sp>
      <p:sp>
        <p:nvSpPr>
          <p:cNvPr id="15363" name="Content Placeholder 2"/>
          <p:cNvSpPr>
            <a:spLocks noGrp="1"/>
          </p:cNvSpPr>
          <p:nvPr>
            <p:ph idx="1"/>
          </p:nvPr>
        </p:nvSpPr>
        <p:spPr>
          <a:xfrm>
            <a:off x="495300" y="1371600"/>
            <a:ext cx="8915400" cy="4525963"/>
          </a:xfrm>
        </p:spPr>
        <p:txBody>
          <a:bodyPr/>
          <a:lstStyle/>
          <a:p>
            <a:r>
              <a:rPr lang="ar-SA" dirty="0" smtClean="0">
                <a:solidFill>
                  <a:schemeClr val="accent1">
                    <a:lumMod val="75000"/>
                  </a:schemeClr>
                </a:solidFill>
              </a:rPr>
              <a:t>  </a:t>
            </a:r>
            <a:r>
              <a:rPr lang="ar-SA" dirty="0" smtClean="0">
                <a:solidFill>
                  <a:schemeClr val="accent1">
                    <a:lumMod val="75000"/>
                  </a:schemeClr>
                </a:solidFill>
              </a:rPr>
              <a:t> </a:t>
            </a:r>
            <a:r>
              <a:rPr lang="ar-SA" dirty="0" smtClean="0">
                <a:solidFill>
                  <a:schemeClr val="accent1">
                    <a:lumMod val="75000"/>
                  </a:schemeClr>
                </a:solidFill>
              </a:rPr>
              <a:t>3– </a:t>
            </a:r>
            <a:r>
              <a:rPr lang="ar-SA" dirty="0" smtClean="0">
                <a:solidFill>
                  <a:schemeClr val="accent1">
                    <a:lumMod val="75000"/>
                  </a:schemeClr>
                </a:solidFill>
              </a:rPr>
              <a:t>وَانْهَ عَنِ الْمُنْكَرِ ـــــــ ( لِلنَّهيُ عنِ المنكَرِ ) 0</a:t>
            </a:r>
          </a:p>
          <a:p>
            <a:r>
              <a:rPr lang="ar-SA" dirty="0" smtClean="0">
                <a:solidFill>
                  <a:schemeClr val="accent1">
                    <a:lumMod val="75000"/>
                  </a:schemeClr>
                </a:solidFill>
              </a:rPr>
              <a:t>4 – وَاصْبِرْ عَلَى مَا أَصابَكَ ــــــــ( لِلصَّبرُ على المصائبِ )</a:t>
            </a:r>
            <a:r>
              <a:rPr lang="ar-SA" dirty="0" smtClean="0"/>
              <a:t>0</a:t>
            </a:r>
          </a:p>
          <a:p>
            <a:pPr eaLnBrk="1" hangingPunct="1">
              <a:defRPr/>
            </a:pPr>
            <a:r>
              <a:rPr lang="ar-SA" dirty="0" smtClean="0">
                <a:solidFill>
                  <a:schemeClr val="accent1">
                    <a:lumMod val="75000"/>
                  </a:schemeClr>
                </a:solidFill>
              </a:rPr>
              <a:t> </a:t>
            </a:r>
            <a:r>
              <a:rPr lang="ar-SA" dirty="0" smtClean="0">
                <a:solidFill>
                  <a:schemeClr val="accent1">
                    <a:lumMod val="75000"/>
                  </a:schemeClr>
                </a:solidFill>
              </a:rPr>
              <a:t>إِنَّ التَّوجُّهات” الآمرةَ ” الأولى منوطـــةٌ بعباداتٍ ” ماديَّةٍ ” ملموســـةٍ ، أَما التَّوجُّهُ (الأمر)الأخيرُ فَيَغْدُو حالةً من العبــادةِ المعنويَّةِ ، لأَنَّ أَمرَهَا جاءَ عَبْرَ رافِدٍ معنويٍّ، أَلا وَهُـــوَ الصَّبــرُ ،وبوجهٍ خاصٍّ الصَّبرعلى المصائبِ والنَّوائبِ 0</a:t>
            </a:r>
            <a:endParaRPr lang="en-US" dirty="0" smtClean="0">
              <a:solidFill>
                <a:schemeClr val="accent1">
                  <a:lumMod val="75000"/>
                </a:schemeClr>
              </a:solidFill>
            </a:endParaRPr>
          </a:p>
        </p:txBody>
      </p:sp>
      <p:sp>
        <p:nvSpPr>
          <p:cNvPr id="14340" name="Slide Number Placeholder 3"/>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DA40BC-5FAB-41C8-B5A3-08B9FAAA48DB}" type="slidenum">
              <a:rPr lang="en-US" smtClean="0"/>
              <a:pPr fontAlgn="base">
                <a:spcBef>
                  <a:spcPct val="0"/>
                </a:spcBef>
                <a:spcAft>
                  <a:spcPct val="0"/>
                </a:spcAft>
                <a:defRPr/>
              </a:pPr>
              <a:t>22</a:t>
            </a:fld>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defRPr/>
            </a:pPr>
            <a:r>
              <a:rPr lang="ar-SA" sz="4800" b="1" dirty="0" smtClean="0">
                <a:solidFill>
                  <a:schemeClr val="tx2">
                    <a:lumMod val="75000"/>
                  </a:schemeClr>
                </a:solidFill>
              </a:rPr>
              <a:t>التَّوجُّهُ الآخرُ : </a:t>
            </a:r>
            <a:endParaRPr lang="en-US" sz="4800" b="1" dirty="0" smtClean="0">
              <a:solidFill>
                <a:schemeClr val="tx2">
                  <a:lumMod val="75000"/>
                </a:schemeClr>
              </a:solidFill>
            </a:endParaRPr>
          </a:p>
        </p:txBody>
      </p:sp>
      <p:sp>
        <p:nvSpPr>
          <p:cNvPr id="16387" name="Content Placeholder 2"/>
          <p:cNvSpPr>
            <a:spLocks noGrp="1"/>
          </p:cNvSpPr>
          <p:nvPr>
            <p:ph idx="1"/>
          </p:nvPr>
        </p:nvSpPr>
        <p:spPr>
          <a:xfrm>
            <a:off x="495300" y="1600200"/>
            <a:ext cx="8915400" cy="4495800"/>
          </a:xfrm>
        </p:spPr>
        <p:txBody>
          <a:bodyPr/>
          <a:lstStyle/>
          <a:p>
            <a:pPr eaLnBrk="1" hangingPunct="1">
              <a:lnSpc>
                <a:spcPct val="150000"/>
              </a:lnSpc>
              <a:spcBef>
                <a:spcPts val="0"/>
              </a:spcBef>
              <a:defRPr/>
            </a:pPr>
            <a:r>
              <a:rPr lang="ar-SA" b="1" dirty="0" smtClean="0">
                <a:solidFill>
                  <a:schemeClr val="tx2">
                    <a:satMod val="130000"/>
                  </a:schemeClr>
                </a:solidFill>
              </a:rPr>
              <a:t>- هذا التَّوجُّهُ منوطٌ بالسُّلوكِ الإنسانيِّ المعتدلِ :</a:t>
            </a:r>
          </a:p>
          <a:p>
            <a:pPr eaLnBrk="1" hangingPunct="1">
              <a:lnSpc>
                <a:spcPct val="150000"/>
              </a:lnSpc>
              <a:spcBef>
                <a:spcPts val="0"/>
              </a:spcBef>
              <a:defRPr/>
            </a:pPr>
            <a:r>
              <a:rPr lang="ar-SA" b="1" dirty="0" smtClean="0">
                <a:solidFill>
                  <a:schemeClr val="tx2">
                    <a:satMod val="130000"/>
                  </a:schemeClr>
                </a:solidFill>
              </a:rPr>
              <a:t>- جاء منه على سبيلِ المثالِ : </a:t>
            </a:r>
          </a:p>
          <a:p>
            <a:pPr eaLnBrk="1" hangingPunct="1">
              <a:lnSpc>
                <a:spcPct val="150000"/>
              </a:lnSpc>
              <a:spcBef>
                <a:spcPts val="0"/>
              </a:spcBef>
              <a:defRPr/>
            </a:pPr>
            <a:r>
              <a:rPr lang="ar-SA" b="1" dirty="0" smtClean="0">
                <a:solidFill>
                  <a:schemeClr val="tx2">
                    <a:satMod val="130000"/>
                  </a:schemeClr>
                </a:solidFill>
              </a:rPr>
              <a:t>- </a:t>
            </a:r>
            <a:r>
              <a:rPr lang="ar-SA" sz="1800" b="1" dirty="0" smtClean="0">
                <a:solidFill>
                  <a:schemeClr val="tx2">
                    <a:satMod val="130000"/>
                  </a:schemeClr>
                </a:solidFill>
              </a:rPr>
              <a:t>”</a:t>
            </a:r>
            <a:r>
              <a:rPr lang="ar-SA" b="1" dirty="0" smtClean="0">
                <a:solidFill>
                  <a:schemeClr val="tx2">
                    <a:satMod val="130000"/>
                  </a:schemeClr>
                </a:solidFill>
              </a:rPr>
              <a:t> وَاقْصِدْ فِي مَشْيِكَ 000 </a:t>
            </a:r>
            <a:r>
              <a:rPr lang="ar-SA" sz="1800" b="1" dirty="0" smtClean="0">
                <a:solidFill>
                  <a:schemeClr val="tx2">
                    <a:satMod val="130000"/>
                  </a:schemeClr>
                </a:solidFill>
              </a:rPr>
              <a:t>”</a:t>
            </a:r>
            <a:r>
              <a:rPr lang="ar-SA" b="1" dirty="0" smtClean="0">
                <a:solidFill>
                  <a:schemeClr val="tx2">
                    <a:satMod val="130000"/>
                  </a:schemeClr>
                </a:solidFill>
              </a:rPr>
              <a:t> 0 </a:t>
            </a:r>
          </a:p>
          <a:p>
            <a:pPr eaLnBrk="1" hangingPunct="1">
              <a:lnSpc>
                <a:spcPct val="150000"/>
              </a:lnSpc>
              <a:spcBef>
                <a:spcPts val="0"/>
              </a:spcBef>
              <a:defRPr/>
            </a:pPr>
            <a:r>
              <a:rPr lang="ar-SA" b="1" dirty="0" smtClean="0">
                <a:solidFill>
                  <a:schemeClr val="tx2">
                    <a:satMod val="130000"/>
                  </a:schemeClr>
                </a:solidFill>
              </a:rPr>
              <a:t>- </a:t>
            </a:r>
            <a:r>
              <a:rPr lang="ar-SA" sz="1800" b="1" dirty="0" smtClean="0">
                <a:solidFill>
                  <a:schemeClr val="tx2">
                    <a:satMod val="130000"/>
                  </a:schemeClr>
                </a:solidFill>
              </a:rPr>
              <a:t>”</a:t>
            </a:r>
            <a:r>
              <a:rPr lang="ar-SA" b="1" dirty="0" smtClean="0">
                <a:solidFill>
                  <a:schemeClr val="tx2">
                    <a:satMod val="130000"/>
                  </a:schemeClr>
                </a:solidFill>
              </a:rPr>
              <a:t> وَاغْضُضْ مِنْ صَوْتِكَ 000 </a:t>
            </a:r>
            <a:r>
              <a:rPr lang="ar-SA" sz="1800" b="1" dirty="0" smtClean="0">
                <a:solidFill>
                  <a:schemeClr val="tx2">
                    <a:satMod val="130000"/>
                  </a:schemeClr>
                </a:solidFill>
              </a:rPr>
              <a:t>”</a:t>
            </a:r>
            <a:r>
              <a:rPr lang="ar-SA" b="1" dirty="0" smtClean="0">
                <a:solidFill>
                  <a:schemeClr val="tx2">
                    <a:satMod val="130000"/>
                  </a:schemeClr>
                </a:solidFill>
              </a:rPr>
              <a:t> 0 </a:t>
            </a:r>
          </a:p>
          <a:p>
            <a:pPr eaLnBrk="1" hangingPunct="1">
              <a:lnSpc>
                <a:spcPct val="150000"/>
              </a:lnSpc>
              <a:spcBef>
                <a:spcPts val="0"/>
              </a:spcBef>
              <a:defRPr/>
            </a:pPr>
            <a:r>
              <a:rPr lang="ar-SA" b="1" dirty="0" smtClean="0">
                <a:solidFill>
                  <a:schemeClr val="tx2">
                    <a:satMod val="130000"/>
                  </a:schemeClr>
                </a:solidFill>
              </a:rPr>
              <a:t>تَعليقٌ : الأمرُ الأوَّلُ هُنَا مرتبطٌ بالتَّواضعِ والاعتدالِ في المَشْيِ 0 </a:t>
            </a:r>
          </a:p>
          <a:p>
            <a:pPr eaLnBrk="1" hangingPunct="1">
              <a:lnSpc>
                <a:spcPct val="150000"/>
              </a:lnSpc>
              <a:spcBef>
                <a:spcPts val="0"/>
              </a:spcBef>
              <a:defRPr/>
            </a:pPr>
            <a:r>
              <a:rPr lang="ar-SA" b="1" dirty="0" smtClean="0">
                <a:solidFill>
                  <a:schemeClr val="tx2">
                    <a:satMod val="130000"/>
                  </a:schemeClr>
                </a:solidFill>
              </a:rPr>
              <a:t>الأمرُ الآخرُ : منوطٌ بالحياءِ أوِ الاستحياءِ في خفضِ الصَّوتِ 0</a:t>
            </a:r>
          </a:p>
          <a:p>
            <a:pPr eaLnBrk="1" hangingPunct="1">
              <a:lnSpc>
                <a:spcPct val="150000"/>
              </a:lnSpc>
              <a:spcBef>
                <a:spcPts val="0"/>
              </a:spcBef>
              <a:defRPr/>
            </a:pPr>
            <a:endParaRPr lang="ar-SA" b="1" dirty="0" smtClean="0">
              <a:solidFill>
                <a:schemeClr val="tx2">
                  <a:satMod val="130000"/>
                </a:schemeClr>
              </a:solidFill>
            </a:endParaRPr>
          </a:p>
          <a:p>
            <a:pPr eaLnBrk="1" hangingPunct="1">
              <a:lnSpc>
                <a:spcPct val="150000"/>
              </a:lnSpc>
              <a:spcBef>
                <a:spcPts val="0"/>
              </a:spcBef>
              <a:defRPr/>
            </a:pPr>
            <a:r>
              <a:rPr lang="ar-SA" b="1" dirty="0" smtClean="0">
                <a:solidFill>
                  <a:schemeClr val="tx2">
                    <a:satMod val="130000"/>
                  </a:schemeClr>
                </a:solidFill>
              </a:rPr>
              <a:t> </a:t>
            </a:r>
          </a:p>
          <a:p>
            <a:pPr eaLnBrk="1" hangingPunct="1">
              <a:lnSpc>
                <a:spcPct val="150000"/>
              </a:lnSpc>
              <a:spcBef>
                <a:spcPts val="0"/>
              </a:spcBef>
              <a:defRPr/>
            </a:pPr>
            <a:r>
              <a:rPr lang="ar-SA" b="1" dirty="0" smtClean="0">
                <a:solidFill>
                  <a:schemeClr val="tx2">
                    <a:satMod val="130000"/>
                  </a:schemeClr>
                </a:solidFill>
              </a:rPr>
              <a:t/>
            </a:r>
            <a:br>
              <a:rPr lang="ar-SA" b="1" dirty="0" smtClean="0">
                <a:solidFill>
                  <a:schemeClr val="tx2">
                    <a:satMod val="130000"/>
                  </a:schemeClr>
                </a:solidFill>
              </a:rPr>
            </a:br>
            <a:endParaRPr lang="en-US" dirty="0" smtClean="0"/>
          </a:p>
        </p:txBody>
      </p:sp>
      <p:sp>
        <p:nvSpPr>
          <p:cNvPr id="14340" name="Slide Number Placeholder 3"/>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9F60EC-FF26-459E-A6A7-B303F72B40D1}" type="slidenum">
              <a:rPr lang="en-US" smtClean="0"/>
              <a:pPr fontAlgn="base">
                <a:spcBef>
                  <a:spcPct val="0"/>
                </a:spcBef>
                <a:spcAft>
                  <a:spcPct val="0"/>
                </a:spcAft>
                <a:defRPr/>
              </a:pPr>
              <a:t>23</a:t>
            </a:fld>
            <a:endParaRPr lang="en-US"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95300" y="274638"/>
            <a:ext cx="8915400" cy="792162"/>
          </a:xfrm>
        </p:spPr>
        <p:txBody>
          <a:bodyPr/>
          <a:lstStyle/>
          <a:p>
            <a:pPr eaLnBrk="1" hangingPunct="1">
              <a:defRPr/>
            </a:pPr>
            <a:r>
              <a:rPr lang="ar-SA" dirty="0" smtClean="0">
                <a:solidFill>
                  <a:srgbClr val="376092"/>
                </a:solidFill>
              </a:rPr>
              <a:t>ا</a:t>
            </a:r>
            <a:r>
              <a:rPr lang="ar-SA" b="1" dirty="0" smtClean="0">
                <a:solidFill>
                  <a:schemeClr val="tx1">
                    <a:lumMod val="85000"/>
                    <a:lumOff val="15000"/>
                  </a:schemeClr>
                </a:solidFill>
              </a:rPr>
              <a:t>لخلاصةُ في </a:t>
            </a:r>
            <a:r>
              <a:rPr lang="ar-SA" sz="1800" b="1" dirty="0" smtClean="0">
                <a:solidFill>
                  <a:schemeClr val="tx1">
                    <a:lumMod val="85000"/>
                    <a:lumOff val="15000"/>
                  </a:schemeClr>
                </a:solidFill>
              </a:rPr>
              <a:t>”</a:t>
            </a:r>
            <a:r>
              <a:rPr lang="ar-SA" b="1" dirty="0" smtClean="0">
                <a:solidFill>
                  <a:schemeClr val="tx1">
                    <a:lumMod val="85000"/>
                    <a:lumOff val="15000"/>
                  </a:schemeClr>
                </a:solidFill>
              </a:rPr>
              <a:t> الأمر </a:t>
            </a:r>
            <a:r>
              <a:rPr lang="ar-SA" sz="1800" b="1" dirty="0" smtClean="0">
                <a:solidFill>
                  <a:schemeClr val="tx1">
                    <a:lumMod val="85000"/>
                    <a:lumOff val="15000"/>
                  </a:schemeClr>
                </a:solidFill>
              </a:rPr>
              <a:t>”</a:t>
            </a:r>
            <a:r>
              <a:rPr lang="ar-SA" b="1" dirty="0" smtClean="0">
                <a:solidFill>
                  <a:schemeClr val="tx1">
                    <a:lumMod val="85000"/>
                    <a:lumOff val="15000"/>
                  </a:schemeClr>
                </a:solidFill>
              </a:rPr>
              <a:t> :</a:t>
            </a:r>
            <a:endParaRPr lang="en-US" b="1" dirty="0" smtClean="0">
              <a:solidFill>
                <a:schemeClr val="tx1">
                  <a:lumMod val="85000"/>
                  <a:lumOff val="15000"/>
                </a:schemeClr>
              </a:solidFill>
            </a:endParaRPr>
          </a:p>
        </p:txBody>
      </p:sp>
      <p:sp>
        <p:nvSpPr>
          <p:cNvPr id="16387" name="Content Placeholder 2"/>
          <p:cNvSpPr>
            <a:spLocks noGrp="1"/>
          </p:cNvSpPr>
          <p:nvPr>
            <p:ph idx="1"/>
          </p:nvPr>
        </p:nvSpPr>
        <p:spPr>
          <a:xfrm>
            <a:off x="495300" y="1371600"/>
            <a:ext cx="8915400" cy="4754563"/>
          </a:xfrm>
        </p:spPr>
        <p:txBody>
          <a:bodyPr/>
          <a:lstStyle/>
          <a:p>
            <a:pPr eaLnBrk="1" hangingPunct="1">
              <a:lnSpc>
                <a:spcPct val="150000"/>
              </a:lnSpc>
              <a:spcBef>
                <a:spcPts val="0"/>
              </a:spcBef>
              <a:defRPr/>
            </a:pPr>
            <a:r>
              <a:rPr lang="ar-SA" b="1" dirty="0" smtClean="0"/>
              <a:t>  </a:t>
            </a:r>
            <a:r>
              <a:rPr lang="ar-SA" b="1" dirty="0" smtClean="0">
                <a:solidFill>
                  <a:schemeClr val="accent1">
                    <a:lumMod val="75000"/>
                  </a:schemeClr>
                </a:solidFill>
              </a:rPr>
              <a:t>إِنَّ التَّوجُّهينِ ( الأمرينِ ) معًا يُكملانِ مسيرَةَ الإنسانِ في حياتِهِ </a:t>
            </a:r>
            <a:r>
              <a:rPr lang="en-US" b="1" dirty="0" smtClean="0">
                <a:solidFill>
                  <a:schemeClr val="accent1">
                    <a:lumMod val="75000"/>
                  </a:schemeClr>
                </a:solidFill>
              </a:rPr>
              <a:t> </a:t>
            </a:r>
            <a:r>
              <a:rPr lang="ar-SA" b="1" dirty="0" smtClean="0">
                <a:solidFill>
                  <a:schemeClr val="accent1">
                    <a:lumMod val="75000"/>
                  </a:schemeClr>
                </a:solidFill>
              </a:rPr>
              <a:t>بأدائِهِ للعباداتِ المفروضةِ، واِلتزامِهِ السلوكَ المُسْتَقِيمَ ، من خلالِ الأوامرِالمفروضةِ عليهِ من قِبَلِ أَبيهِ والَّتي سطرتها الآياتُ الكريماتُ بتوجيهٍ ربَّانيٍّ خالصٍ وهادفٍ 0  </a:t>
            </a:r>
            <a:r>
              <a:rPr lang="ar-SA" b="1" dirty="0" smtClean="0"/>
              <a:t/>
            </a:r>
            <a:br>
              <a:rPr lang="ar-SA" b="1" dirty="0" smtClean="0"/>
            </a:br>
            <a:endParaRPr lang="en-US" dirty="0" smtClean="0"/>
          </a:p>
        </p:txBody>
      </p:sp>
      <p:sp>
        <p:nvSpPr>
          <p:cNvPr id="14340" name="Slide Number Placeholder 3"/>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06C16B-2717-4281-8A5D-6F615ED0CE8D}" type="slidenum">
              <a:rPr lang="en-US" smtClean="0"/>
              <a:pPr fontAlgn="base">
                <a:spcBef>
                  <a:spcPct val="0"/>
                </a:spcBef>
                <a:spcAft>
                  <a:spcPct val="0"/>
                </a:spcAft>
                <a:defRPr/>
              </a:pPr>
              <a:t>24</a:t>
            </a:fld>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95300" y="0"/>
            <a:ext cx="8915400" cy="1417638"/>
          </a:xfrm>
        </p:spPr>
        <p:txBody>
          <a:bodyPr/>
          <a:lstStyle/>
          <a:p>
            <a:pPr eaLnBrk="1" hangingPunct="1">
              <a:defRPr/>
            </a:pPr>
            <a:r>
              <a:rPr lang="ar-SA" sz="5400" b="1" smtClean="0">
                <a:solidFill>
                  <a:srgbClr val="376092"/>
                </a:solidFill>
              </a:rPr>
              <a:t>4.</a:t>
            </a:r>
            <a:r>
              <a:rPr lang="ar-SA" sz="5400" b="1" smtClean="0">
                <a:solidFill>
                  <a:schemeClr val="bg2">
                    <a:lumMod val="25000"/>
                  </a:schemeClr>
                </a:solidFill>
              </a:rPr>
              <a:t>النَّهْيُ </a:t>
            </a:r>
            <a:r>
              <a:rPr lang="ar-SA" sz="5400" b="1" dirty="0" smtClean="0">
                <a:solidFill>
                  <a:schemeClr val="bg2">
                    <a:lumMod val="25000"/>
                  </a:schemeClr>
                </a:solidFill>
              </a:rPr>
              <a:t>:</a:t>
            </a:r>
            <a:r>
              <a:rPr lang="ar-SA" sz="5400" b="1" dirty="0" smtClean="0">
                <a:solidFill>
                  <a:srgbClr val="376092"/>
                </a:solidFill>
              </a:rPr>
              <a:t> </a:t>
            </a:r>
            <a:endParaRPr lang="en-US" sz="5400" b="1" dirty="0" smtClean="0">
              <a:solidFill>
                <a:srgbClr val="376092"/>
              </a:solidFill>
            </a:endParaRPr>
          </a:p>
        </p:txBody>
      </p:sp>
      <p:sp>
        <p:nvSpPr>
          <p:cNvPr id="17411" name="Content Placeholder 2"/>
          <p:cNvSpPr>
            <a:spLocks noGrp="1"/>
          </p:cNvSpPr>
          <p:nvPr>
            <p:ph idx="1"/>
          </p:nvPr>
        </p:nvSpPr>
        <p:spPr>
          <a:xfrm>
            <a:off x="457200" y="1066800"/>
            <a:ext cx="9144000" cy="5181600"/>
          </a:xfrm>
        </p:spPr>
        <p:txBody>
          <a:bodyPr/>
          <a:lstStyle/>
          <a:p>
            <a:pPr eaLnBrk="1" hangingPunct="1">
              <a:lnSpc>
                <a:spcPct val="150000"/>
              </a:lnSpc>
              <a:spcBef>
                <a:spcPts val="0"/>
              </a:spcBef>
              <a:defRPr/>
            </a:pPr>
            <a:r>
              <a:rPr lang="en-US" sz="3000" dirty="0" smtClean="0"/>
              <a:t> </a:t>
            </a:r>
            <a:endParaRPr lang="ar-SA" sz="3000" dirty="0" smtClean="0"/>
          </a:p>
          <a:p>
            <a:pPr eaLnBrk="1" hangingPunct="1">
              <a:lnSpc>
                <a:spcPct val="150000"/>
              </a:lnSpc>
              <a:spcBef>
                <a:spcPts val="0"/>
              </a:spcBef>
              <a:defRPr/>
            </a:pPr>
            <a:r>
              <a:rPr lang="ar-SA" sz="3000" dirty="0" smtClean="0"/>
              <a:t>- </a:t>
            </a:r>
            <a:r>
              <a:rPr lang="ar-SA" sz="3000" dirty="0" smtClean="0"/>
              <a:t>جاءَ النَّهْيُ هنا في سياقِ السُّلوكِ الإنسانِيِّ العامِّ ، مِنْهُ :</a:t>
            </a:r>
          </a:p>
          <a:p>
            <a:pPr eaLnBrk="1" hangingPunct="1">
              <a:lnSpc>
                <a:spcPct val="150000"/>
              </a:lnSpc>
              <a:spcBef>
                <a:spcPts val="0"/>
              </a:spcBef>
              <a:defRPr/>
            </a:pPr>
            <a:r>
              <a:rPr lang="ar-SA" sz="3000" dirty="0" smtClean="0"/>
              <a:t>أ – </a:t>
            </a:r>
            <a:r>
              <a:rPr lang="ar-SA" sz="1800" dirty="0" smtClean="0"/>
              <a:t>”</a:t>
            </a:r>
            <a:r>
              <a:rPr lang="ar-SA" sz="3000" dirty="0" smtClean="0"/>
              <a:t> لاَ تُصَعِّرْ خَدَّكَ لِلنَّاسِ </a:t>
            </a:r>
            <a:r>
              <a:rPr lang="ar-SA" sz="1800" dirty="0" smtClean="0"/>
              <a:t>000 ” 0 </a:t>
            </a:r>
          </a:p>
          <a:p>
            <a:pPr eaLnBrk="1" hangingPunct="1">
              <a:lnSpc>
                <a:spcPct val="150000"/>
              </a:lnSpc>
              <a:spcBef>
                <a:spcPts val="0"/>
              </a:spcBef>
              <a:defRPr/>
            </a:pPr>
            <a:r>
              <a:rPr lang="ar-SA" sz="1800" dirty="0" smtClean="0"/>
              <a:t>ب – ” </a:t>
            </a:r>
            <a:r>
              <a:rPr lang="ar-SA" dirty="0" smtClean="0"/>
              <a:t>وَ لاَ تَمْشِ فِي الأَرْضِ مَرَحًا </a:t>
            </a:r>
            <a:r>
              <a:rPr lang="ar-SA" sz="1800" dirty="0" smtClean="0"/>
              <a:t>0000 ” 0 </a:t>
            </a:r>
          </a:p>
          <a:p>
            <a:pPr eaLnBrk="1" hangingPunct="1">
              <a:lnSpc>
                <a:spcPct val="150000"/>
              </a:lnSpc>
              <a:spcBef>
                <a:spcPts val="0"/>
              </a:spcBef>
              <a:defRPr/>
            </a:pPr>
            <a:r>
              <a:rPr lang="ar-SA" sz="3600" dirty="0" smtClean="0"/>
              <a:t>وقد</a:t>
            </a:r>
            <a:r>
              <a:rPr lang="ar-SA" dirty="0" smtClean="0"/>
              <a:t> </a:t>
            </a:r>
            <a:r>
              <a:rPr lang="ar-SA" dirty="0" smtClean="0"/>
              <a:t>جَاءَ </a:t>
            </a:r>
            <a:r>
              <a:rPr lang="ar-SA" dirty="0" smtClean="0">
                <a:solidFill>
                  <a:srgbClr val="FF0000"/>
                </a:solidFill>
              </a:rPr>
              <a:t>النَّهيُ الأوَّلُ</a:t>
            </a:r>
            <a:r>
              <a:rPr lang="ar-SA" dirty="0" smtClean="0"/>
              <a:t> لازمًا </a:t>
            </a:r>
            <a:r>
              <a:rPr lang="ar-SA" dirty="0" smtClean="0"/>
              <a:t>لفعلِ مُضعَّفِ </a:t>
            </a:r>
            <a:r>
              <a:rPr lang="ar-SA" dirty="0" smtClean="0"/>
              <a:t>العينِ </a:t>
            </a:r>
            <a:r>
              <a:rPr lang="ar-SA" dirty="0" smtClean="0"/>
              <a:t>(تُصَعِّرْ) </a:t>
            </a:r>
            <a:r>
              <a:rPr lang="ar-SA" dirty="0" smtClean="0"/>
              <a:t>ومُوجَّـهًا  لِلنَّاس جميعًا ، وَذَلِـــــكَ التَّضعيفُ – ثُمَّ عمومُ النَّاسِ – يمثِّلُ زيـادةً في المَبْنَى ، وكما قال الصَّرفِيُّونَ : زيادةُ المبنَى زيادةٌ في المعني </a:t>
            </a:r>
            <a:r>
              <a:rPr lang="ar-SA" sz="1800" dirty="0" smtClean="0"/>
              <a:t>0</a:t>
            </a:r>
            <a:endParaRPr lang="en-US" sz="1800" dirty="0" smtClean="0"/>
          </a:p>
        </p:txBody>
      </p:sp>
      <p:sp>
        <p:nvSpPr>
          <p:cNvPr id="14340" name="Slide Number Placeholder 3"/>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C7ACD9-B8B8-4DE5-915A-866DD420CF36}" type="slidenum">
              <a:rPr lang="en-US" smtClean="0"/>
              <a:pPr fontAlgn="base">
                <a:spcBef>
                  <a:spcPct val="0"/>
                </a:spcBef>
                <a:spcAft>
                  <a:spcPct val="0"/>
                </a:spcAft>
                <a:defRPr/>
              </a:pPr>
              <a:t>25</a:t>
            </a:fld>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33400" y="0"/>
            <a:ext cx="8915400" cy="990600"/>
          </a:xfrm>
        </p:spPr>
        <p:txBody>
          <a:bodyPr/>
          <a:lstStyle/>
          <a:p>
            <a:pPr eaLnBrk="1" hangingPunct="1">
              <a:defRPr/>
            </a:pPr>
            <a:r>
              <a:rPr lang="ar-SA" b="1" dirty="0" smtClean="0">
                <a:solidFill>
                  <a:schemeClr val="bg2">
                    <a:lumMod val="25000"/>
                  </a:schemeClr>
                </a:solidFill>
              </a:rPr>
              <a:t>تابع النَّهيِ </a:t>
            </a:r>
            <a:r>
              <a:rPr lang="ar-SA" dirty="0" smtClean="0">
                <a:solidFill>
                  <a:schemeClr val="bg2">
                    <a:lumMod val="25000"/>
                  </a:schemeClr>
                </a:solidFill>
              </a:rPr>
              <a:t>: </a:t>
            </a:r>
            <a:endParaRPr lang="en-US" dirty="0" smtClean="0">
              <a:solidFill>
                <a:schemeClr val="bg2">
                  <a:lumMod val="25000"/>
                </a:schemeClr>
              </a:solidFill>
            </a:endParaRPr>
          </a:p>
        </p:txBody>
      </p:sp>
      <p:sp>
        <p:nvSpPr>
          <p:cNvPr id="18435" name="Content Placeholder 2"/>
          <p:cNvSpPr>
            <a:spLocks noGrp="1"/>
          </p:cNvSpPr>
          <p:nvPr>
            <p:ph idx="1"/>
          </p:nvPr>
        </p:nvSpPr>
        <p:spPr>
          <a:xfrm>
            <a:off x="685800" y="1143000"/>
            <a:ext cx="8915400" cy="4953000"/>
          </a:xfrm>
        </p:spPr>
        <p:txBody>
          <a:bodyPr/>
          <a:lstStyle/>
          <a:p>
            <a:pPr eaLnBrk="1" hangingPunct="1">
              <a:lnSpc>
                <a:spcPct val="150000"/>
              </a:lnSpc>
              <a:spcBef>
                <a:spcPts val="0"/>
              </a:spcBef>
              <a:defRPr/>
            </a:pPr>
            <a:r>
              <a:rPr lang="ar-SA" sz="3000" b="1" dirty="0" smtClean="0">
                <a:solidFill>
                  <a:srgbClr val="FF0000"/>
                </a:solidFill>
              </a:rPr>
              <a:t>- النَّهيُ الثَّاني :</a:t>
            </a:r>
          </a:p>
          <a:p>
            <a:pPr eaLnBrk="1" hangingPunct="1">
              <a:lnSpc>
                <a:spcPct val="150000"/>
              </a:lnSpc>
              <a:spcBef>
                <a:spcPts val="0"/>
              </a:spcBef>
              <a:defRPr/>
            </a:pPr>
            <a:r>
              <a:rPr lang="ar-SA" sz="3000" b="1" dirty="0" smtClean="0">
                <a:solidFill>
                  <a:schemeClr val="tx2">
                    <a:satMod val="130000"/>
                  </a:schemeClr>
                </a:solidFill>
              </a:rPr>
              <a:t>    يلزمُ هذا النَّهيُ الفعلَ المُضارعَ المجزومَ المعتلَّ </a:t>
            </a:r>
            <a:r>
              <a:rPr lang="ar-SA" sz="1800" b="1" dirty="0" smtClean="0">
                <a:solidFill>
                  <a:schemeClr val="tx2">
                    <a:satMod val="130000"/>
                  </a:schemeClr>
                </a:solidFill>
              </a:rPr>
              <a:t>”</a:t>
            </a:r>
            <a:r>
              <a:rPr lang="ar-SA" sz="3000" b="1" dirty="0" smtClean="0">
                <a:solidFill>
                  <a:schemeClr val="tx2">
                    <a:satMod val="130000"/>
                  </a:schemeClr>
                </a:solidFill>
              </a:rPr>
              <a:t> يَمْشِ </a:t>
            </a:r>
            <a:r>
              <a:rPr lang="ar-SA" sz="1800" b="1" dirty="0" smtClean="0">
                <a:solidFill>
                  <a:schemeClr val="tx2">
                    <a:satMod val="130000"/>
                  </a:schemeClr>
                </a:solidFill>
              </a:rPr>
              <a:t>” </a:t>
            </a:r>
            <a:r>
              <a:rPr lang="ar-SA" b="1" dirty="0" smtClean="0">
                <a:solidFill>
                  <a:schemeClr val="tx2">
                    <a:satMod val="130000"/>
                  </a:schemeClr>
                </a:solidFill>
              </a:rPr>
              <a:t>، وهـــــــذا الاعتلالُ يشيرُ في جانبٍ خفيٍّ إلى التَّبختُرِ والمرحِ والاختيالِ الَّذي يلازِم ذلك المُعتلِّ في سلوكِهِ وتصرُّفاتِهِ 0 يعضِّدُ تلكَ الرُّؤيَـــــــةَ السَّابقةَ مَجِيءُ مختَتَمِ الآيـــــةِ على صيغَةِ مبالغةٍ </a:t>
            </a:r>
            <a:r>
              <a:rPr lang="ar-SA" b="1" dirty="0" smtClean="0">
                <a:solidFill>
                  <a:schemeClr val="tx2">
                    <a:satMod val="130000"/>
                  </a:schemeClr>
                </a:solidFill>
              </a:rPr>
              <a:t>(فَخُور) </a:t>
            </a:r>
            <a:r>
              <a:rPr lang="ar-SA" b="1" dirty="0" smtClean="0">
                <a:solidFill>
                  <a:schemeClr val="tx2">
                    <a:satMod val="130000"/>
                  </a:schemeClr>
                </a:solidFill>
              </a:rPr>
              <a:t>مِمَّا يُعَمِّقُ الإحساسَ بِلُزُومِ النَّهْيِ وَوُجُوبِهِ إِزَاءَ ذلكَ السّلوكِ الإنسانِيِّ المُشينِ 0</a:t>
            </a:r>
            <a:r>
              <a:rPr lang="ar-SA" sz="3000" b="1" dirty="0" smtClean="0">
                <a:solidFill>
                  <a:schemeClr val="tx2">
                    <a:satMod val="130000"/>
                  </a:schemeClr>
                </a:solidFill>
              </a:rPr>
              <a:t>  </a:t>
            </a:r>
            <a:endParaRPr lang="en-US" sz="3000" b="1" dirty="0" smtClean="0">
              <a:solidFill>
                <a:schemeClr val="tx2">
                  <a:satMod val="130000"/>
                </a:schemeClr>
              </a:solidFill>
            </a:endParaRPr>
          </a:p>
        </p:txBody>
      </p:sp>
      <p:sp>
        <p:nvSpPr>
          <p:cNvPr id="14340" name="Slide Number Placeholder 3"/>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BA66F2-2243-45B1-AF3A-B86521224B04}" type="slidenum">
              <a:rPr lang="en-US" smtClean="0"/>
              <a:pPr fontAlgn="base">
                <a:spcBef>
                  <a:spcPct val="0"/>
                </a:spcBef>
                <a:spcAft>
                  <a:spcPct val="0"/>
                </a:spcAft>
                <a:defRPr/>
              </a:pPr>
              <a:t>26</a:t>
            </a:fld>
            <a:endParaRPr lang="en-US"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ar-SA" b="1" dirty="0" smtClean="0">
                <a:solidFill>
                  <a:schemeClr val="bg2">
                    <a:lumMod val="25000"/>
                  </a:schemeClr>
                </a:solidFill>
              </a:rPr>
              <a:t>5. </a:t>
            </a:r>
            <a:r>
              <a:rPr lang="ar-SA" b="1" dirty="0" smtClean="0">
                <a:solidFill>
                  <a:schemeClr val="bg2">
                    <a:lumMod val="25000"/>
                  </a:schemeClr>
                </a:solidFill>
              </a:rPr>
              <a:t>الصُّورة </a:t>
            </a:r>
            <a:r>
              <a:rPr lang="ar-SA" b="1" dirty="0" smtClean="0">
                <a:solidFill>
                  <a:schemeClr val="bg2">
                    <a:lumMod val="25000"/>
                  </a:schemeClr>
                </a:solidFill>
              </a:rPr>
              <a:t>القرآنيَّةُ : </a:t>
            </a:r>
            <a:endParaRPr lang="en-US" b="1" dirty="0">
              <a:solidFill>
                <a:schemeClr val="bg2">
                  <a:lumMod val="25000"/>
                </a:schemeClr>
              </a:solidFill>
            </a:endParaRPr>
          </a:p>
        </p:txBody>
      </p:sp>
      <p:sp>
        <p:nvSpPr>
          <p:cNvPr id="3" name="Content Placeholder 2"/>
          <p:cNvSpPr>
            <a:spLocks noGrp="1"/>
          </p:cNvSpPr>
          <p:nvPr>
            <p:ph idx="1"/>
          </p:nvPr>
        </p:nvSpPr>
        <p:spPr>
          <a:xfrm>
            <a:off x="495300" y="1371600"/>
            <a:ext cx="8915400" cy="4754563"/>
          </a:xfrm>
        </p:spPr>
        <p:txBody>
          <a:bodyPr/>
          <a:lstStyle/>
          <a:p>
            <a:pPr>
              <a:lnSpc>
                <a:spcPct val="150000"/>
              </a:lnSpc>
              <a:spcBef>
                <a:spcPts val="0"/>
              </a:spcBef>
              <a:defRPr/>
            </a:pPr>
            <a:r>
              <a:rPr lang="en-US" sz="3000" b="1" dirty="0" smtClean="0">
                <a:solidFill>
                  <a:schemeClr val="tx2">
                    <a:satMod val="130000"/>
                  </a:schemeClr>
                </a:solidFill>
              </a:rPr>
              <a:t> </a:t>
            </a:r>
            <a:r>
              <a:rPr lang="ar-SA" sz="3000" b="1" dirty="0" smtClean="0">
                <a:solidFill>
                  <a:schemeClr val="tx2">
                    <a:satMod val="130000"/>
                  </a:schemeClr>
                </a:solidFill>
              </a:rPr>
              <a:t>- تَغْدُو صورةُ بل صورُ هذا النَّصِّ </a:t>
            </a:r>
            <a:r>
              <a:rPr lang="ar-SA" sz="1800" b="1" dirty="0" smtClean="0">
                <a:solidFill>
                  <a:schemeClr val="tx2">
                    <a:satMod val="130000"/>
                  </a:schemeClr>
                </a:solidFill>
              </a:rPr>
              <a:t>”</a:t>
            </a:r>
            <a:r>
              <a:rPr lang="ar-SA" sz="3000" b="1" dirty="0" smtClean="0">
                <a:solidFill>
                  <a:schemeClr val="tx2">
                    <a:satMod val="130000"/>
                  </a:schemeClr>
                </a:solidFill>
              </a:rPr>
              <a:t> القُرآنيِّ </a:t>
            </a:r>
            <a:r>
              <a:rPr lang="ar-SA" sz="1800" b="1" dirty="0" smtClean="0">
                <a:solidFill>
                  <a:schemeClr val="tx2">
                    <a:satMod val="130000"/>
                  </a:schemeClr>
                </a:solidFill>
              </a:rPr>
              <a:t>”</a:t>
            </a:r>
            <a:r>
              <a:rPr lang="ar-SA" sz="3000" b="1" dirty="0" smtClean="0">
                <a:solidFill>
                  <a:schemeClr val="tx2">
                    <a:satMod val="130000"/>
                  </a:schemeClr>
                </a:solidFill>
              </a:rPr>
              <a:t> لُغويَّةً أَقرَبَ إلى الواقعِ منها إلى الخيالِ، بمعنى أَنَّها صورةٌ واقعيَّةٌ، وليست خياليَّةً </a:t>
            </a:r>
            <a:r>
              <a:rPr lang="ar-SA" sz="1800" b="1" dirty="0" smtClean="0">
                <a:solidFill>
                  <a:schemeClr val="tx2">
                    <a:satMod val="130000"/>
                  </a:schemeClr>
                </a:solidFill>
              </a:rPr>
              <a:t>”</a:t>
            </a:r>
            <a:r>
              <a:rPr lang="ar-SA" sz="3000" b="1" dirty="0" smtClean="0">
                <a:solidFill>
                  <a:schemeClr val="tx2">
                    <a:satMod val="130000"/>
                  </a:schemeClr>
                </a:solidFill>
              </a:rPr>
              <a:t> بيانيَّةً </a:t>
            </a:r>
            <a:r>
              <a:rPr lang="ar-SA" sz="1800" b="1" dirty="0" smtClean="0">
                <a:solidFill>
                  <a:schemeClr val="tx2">
                    <a:satMod val="130000"/>
                  </a:schemeClr>
                </a:solidFill>
              </a:rPr>
              <a:t>”</a:t>
            </a:r>
            <a:r>
              <a:rPr lang="ar-SA" sz="3000" b="1" dirty="0" smtClean="0">
                <a:solidFill>
                  <a:schemeClr val="tx2">
                    <a:satMod val="130000"/>
                  </a:schemeClr>
                </a:solidFill>
              </a:rPr>
              <a:t> ؛ لذا ينطبق عليها مصطلحُ </a:t>
            </a:r>
            <a:r>
              <a:rPr lang="ar-SA" sz="1800" b="1" dirty="0" smtClean="0">
                <a:solidFill>
                  <a:schemeClr val="tx2">
                    <a:satMod val="130000"/>
                  </a:schemeClr>
                </a:solidFill>
              </a:rPr>
              <a:t>”</a:t>
            </a:r>
            <a:r>
              <a:rPr lang="ar-SA" sz="3000" b="1" dirty="0" smtClean="0">
                <a:solidFill>
                  <a:schemeClr val="tx2">
                    <a:satMod val="130000"/>
                  </a:schemeClr>
                </a:solidFill>
              </a:rPr>
              <a:t> الصُّورةِ المُقتَرَحَةِ </a:t>
            </a:r>
            <a:r>
              <a:rPr lang="ar-SA" sz="1800" b="1" dirty="0" smtClean="0">
                <a:solidFill>
                  <a:schemeClr val="tx2">
                    <a:satMod val="130000"/>
                  </a:schemeClr>
                </a:solidFill>
              </a:rPr>
              <a:t>”</a:t>
            </a:r>
            <a:r>
              <a:rPr lang="ar-SA" sz="3000" b="1" dirty="0" smtClean="0">
                <a:solidFill>
                  <a:schemeClr val="tx2">
                    <a:satMod val="130000"/>
                  </a:schemeClr>
                </a:solidFill>
              </a:rPr>
              <a:t>، لأنَّها لم تتشكَّل بعدُ ، وإِنْ تَشَكَّلتْ فتشكُّلُهَا لا يَزَالُ في حينِهِ ، لأنَّ صيغَ تلكَ الصُّورةِ ، بل تلك الصّورِ جَاءَتْ مُسْتَشْرَفَةً بفعلِ الأمرِ، على النَّحو الآتي : </a:t>
            </a:r>
          </a:p>
          <a:p>
            <a:pPr>
              <a:lnSpc>
                <a:spcPct val="150000"/>
              </a:lnSpc>
              <a:spcBef>
                <a:spcPts val="0"/>
              </a:spcBef>
              <a:buFontTx/>
              <a:buChar char="-"/>
              <a:defRPr/>
            </a:pPr>
            <a:r>
              <a:rPr lang="ar-SA" sz="3000" b="1" dirty="0" smtClean="0">
                <a:solidFill>
                  <a:schemeClr val="tx2">
                    <a:satMod val="130000"/>
                  </a:schemeClr>
                </a:solidFill>
              </a:rPr>
              <a:t>- الصُّورةُ الأولى : </a:t>
            </a:r>
            <a:r>
              <a:rPr lang="ar-SA" sz="1800" b="1" dirty="0" smtClean="0">
                <a:solidFill>
                  <a:schemeClr val="tx2">
                    <a:satMod val="130000"/>
                  </a:schemeClr>
                </a:solidFill>
              </a:rPr>
              <a:t>”</a:t>
            </a:r>
            <a:r>
              <a:rPr lang="ar-SA" sz="3000" b="1" dirty="0" smtClean="0">
                <a:solidFill>
                  <a:schemeClr val="tx2">
                    <a:satMod val="130000"/>
                  </a:schemeClr>
                </a:solidFill>
              </a:rPr>
              <a:t> أَقِمِ الصًّلاةَ </a:t>
            </a:r>
            <a:r>
              <a:rPr lang="ar-SA" sz="1800" b="1" dirty="0" smtClean="0">
                <a:solidFill>
                  <a:schemeClr val="tx2">
                    <a:satMod val="130000"/>
                  </a:schemeClr>
                </a:solidFill>
              </a:rPr>
              <a:t>”</a:t>
            </a:r>
            <a:r>
              <a:rPr lang="ar-SA" sz="3000" b="1" dirty="0" smtClean="0">
                <a:solidFill>
                  <a:schemeClr val="tx2">
                    <a:satMod val="130000"/>
                  </a:schemeClr>
                </a:solidFill>
              </a:rPr>
              <a:t> 0</a:t>
            </a:r>
          </a:p>
          <a:p>
            <a:pPr>
              <a:lnSpc>
                <a:spcPct val="150000"/>
              </a:lnSpc>
              <a:spcBef>
                <a:spcPts val="0"/>
              </a:spcBef>
              <a:buFontTx/>
              <a:buChar char="-"/>
              <a:defRPr/>
            </a:pPr>
            <a:r>
              <a:rPr lang="ar-SA" sz="3000" b="1" dirty="0" smtClean="0">
                <a:solidFill>
                  <a:schemeClr val="tx2">
                    <a:satMod val="130000"/>
                  </a:schemeClr>
                </a:solidFill>
              </a:rPr>
              <a:t>- الصُّورة الثَّانيةُ </a:t>
            </a:r>
            <a:r>
              <a:rPr lang="ar-SA" sz="1800" b="1" dirty="0" smtClean="0">
                <a:solidFill>
                  <a:schemeClr val="tx2">
                    <a:satMod val="130000"/>
                  </a:schemeClr>
                </a:solidFill>
              </a:rPr>
              <a:t>”</a:t>
            </a:r>
            <a:r>
              <a:rPr lang="ar-SA" sz="3000" b="1" dirty="0" smtClean="0">
                <a:solidFill>
                  <a:schemeClr val="tx2">
                    <a:satMod val="130000"/>
                  </a:schemeClr>
                </a:solidFill>
              </a:rPr>
              <a:t> وَاْمُرْ بالمعروفِ </a:t>
            </a:r>
            <a:r>
              <a:rPr lang="ar-SA" sz="1800" b="1" dirty="0" smtClean="0">
                <a:solidFill>
                  <a:schemeClr val="tx2">
                    <a:satMod val="130000"/>
                  </a:schemeClr>
                </a:solidFill>
              </a:rPr>
              <a:t>”</a:t>
            </a:r>
            <a:r>
              <a:rPr lang="ar-SA" sz="3000" b="1" dirty="0" smtClean="0">
                <a:solidFill>
                  <a:schemeClr val="tx2">
                    <a:satMod val="130000"/>
                  </a:schemeClr>
                </a:solidFill>
              </a:rPr>
              <a:t> 0    </a:t>
            </a:r>
            <a:endParaRPr lang="en-US" sz="3000" b="1" dirty="0" smtClean="0">
              <a:solidFill>
                <a:schemeClr val="tx2">
                  <a:satMod val="130000"/>
                </a:schemeClr>
              </a:solidFill>
            </a:endParaRPr>
          </a:p>
        </p:txBody>
      </p:sp>
      <p:sp>
        <p:nvSpPr>
          <p:cNvPr id="4" name="Slide Number Placeholder 3"/>
          <p:cNvSpPr>
            <a:spLocks noGrp="1"/>
          </p:cNvSpPr>
          <p:nvPr>
            <p:ph type="sldNum" sz="quarter" idx="10"/>
          </p:nvPr>
        </p:nvSpPr>
        <p:spPr/>
        <p:txBody>
          <a:bodyPr/>
          <a:lstStyle/>
          <a:p>
            <a:pPr>
              <a:defRPr/>
            </a:pPr>
            <a:fld id="{B9412BCA-E0FB-4027-AAD8-285D0509E578}"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bg2">
                    <a:lumMod val="25000"/>
                  </a:schemeClr>
                </a:solidFill>
              </a:rPr>
              <a:t>تابعُ الصُّورةِ القُرآنيَّةِ : </a:t>
            </a:r>
            <a:endParaRPr lang="ar-SA" b="1" dirty="0">
              <a:solidFill>
                <a:schemeClr val="bg2">
                  <a:lumMod val="25000"/>
                </a:schemeClr>
              </a:solidFill>
            </a:endParaRPr>
          </a:p>
        </p:txBody>
      </p:sp>
      <p:sp>
        <p:nvSpPr>
          <p:cNvPr id="3" name="عنصر نائب للمحتوى 2"/>
          <p:cNvSpPr>
            <a:spLocks noGrp="1"/>
          </p:cNvSpPr>
          <p:nvPr>
            <p:ph idx="1"/>
          </p:nvPr>
        </p:nvSpPr>
        <p:spPr/>
        <p:txBody>
          <a:bodyPr/>
          <a:lstStyle/>
          <a:p>
            <a:r>
              <a:rPr lang="ar-SA" dirty="0" smtClean="0"/>
              <a:t>- </a:t>
            </a:r>
            <a:r>
              <a:rPr lang="ar-SA" b="1" dirty="0" smtClean="0">
                <a:solidFill>
                  <a:schemeClr val="accent1">
                    <a:lumMod val="75000"/>
                  </a:schemeClr>
                </a:solidFill>
              </a:rPr>
              <a:t>الصُّورةُ الثَّالثَةُ : </a:t>
            </a:r>
            <a:r>
              <a:rPr lang="ar-SA" sz="1800" b="1" dirty="0" smtClean="0">
                <a:solidFill>
                  <a:schemeClr val="accent1">
                    <a:lumMod val="75000"/>
                  </a:schemeClr>
                </a:solidFill>
              </a:rPr>
              <a:t>”</a:t>
            </a:r>
            <a:r>
              <a:rPr lang="ar-SA" b="1" dirty="0" smtClean="0">
                <a:solidFill>
                  <a:schemeClr val="accent1">
                    <a:lumMod val="75000"/>
                  </a:schemeClr>
                </a:solidFill>
              </a:rPr>
              <a:t> وَانْهَ عَنِ المُنْكَرِ </a:t>
            </a:r>
            <a:r>
              <a:rPr lang="ar-SA" sz="1800" b="1" dirty="0" smtClean="0">
                <a:solidFill>
                  <a:schemeClr val="accent1">
                    <a:lumMod val="75000"/>
                  </a:schemeClr>
                </a:solidFill>
              </a:rPr>
              <a:t>”</a:t>
            </a:r>
            <a:r>
              <a:rPr lang="ar-SA" b="1" dirty="0" smtClean="0">
                <a:solidFill>
                  <a:schemeClr val="accent1">
                    <a:lumMod val="75000"/>
                  </a:schemeClr>
                </a:solidFill>
              </a:rPr>
              <a:t> 0</a:t>
            </a:r>
          </a:p>
          <a:p>
            <a:r>
              <a:rPr lang="ar-SA" b="1" dirty="0" smtClean="0">
                <a:solidFill>
                  <a:schemeClr val="accent1">
                    <a:lumMod val="75000"/>
                  </a:schemeClr>
                </a:solidFill>
              </a:rPr>
              <a:t>- الصُّورة الرَّابعةُ : </a:t>
            </a:r>
            <a:r>
              <a:rPr lang="ar-SA" sz="1800" b="1" dirty="0" smtClean="0">
                <a:solidFill>
                  <a:schemeClr val="accent1">
                    <a:lumMod val="75000"/>
                  </a:schemeClr>
                </a:solidFill>
              </a:rPr>
              <a:t>”</a:t>
            </a:r>
            <a:r>
              <a:rPr lang="ar-SA" b="1" dirty="0" smtClean="0">
                <a:solidFill>
                  <a:schemeClr val="accent1">
                    <a:lumMod val="75000"/>
                  </a:schemeClr>
                </a:solidFill>
              </a:rPr>
              <a:t> وَاصْبِرْ عَلَى مَا أَصَابَكَ </a:t>
            </a:r>
            <a:r>
              <a:rPr lang="ar-SA" sz="1800" b="1" dirty="0" smtClean="0">
                <a:solidFill>
                  <a:schemeClr val="accent1">
                    <a:lumMod val="75000"/>
                  </a:schemeClr>
                </a:solidFill>
              </a:rPr>
              <a:t>”</a:t>
            </a:r>
            <a:r>
              <a:rPr lang="ar-SA" b="1" dirty="0" smtClean="0">
                <a:solidFill>
                  <a:schemeClr val="accent1">
                    <a:lumMod val="75000"/>
                  </a:schemeClr>
                </a:solidFill>
              </a:rPr>
              <a:t> 0</a:t>
            </a:r>
          </a:p>
          <a:p>
            <a:r>
              <a:rPr lang="ar-SA" b="1" dirty="0" smtClean="0">
                <a:solidFill>
                  <a:schemeClr val="accent1">
                    <a:lumMod val="75000"/>
                  </a:schemeClr>
                </a:solidFill>
              </a:rPr>
              <a:t>- الصُّورةُ الخامسةُ : </a:t>
            </a:r>
            <a:r>
              <a:rPr lang="ar-SA" sz="1800" b="1" dirty="0" smtClean="0">
                <a:solidFill>
                  <a:schemeClr val="accent1">
                    <a:lumMod val="75000"/>
                  </a:schemeClr>
                </a:solidFill>
              </a:rPr>
              <a:t>”</a:t>
            </a:r>
            <a:r>
              <a:rPr lang="ar-SA" b="1" dirty="0" smtClean="0">
                <a:solidFill>
                  <a:schemeClr val="accent1">
                    <a:lumMod val="75000"/>
                  </a:schemeClr>
                </a:solidFill>
              </a:rPr>
              <a:t> وَلاَ تُصَعِّرْ خَدَّكَ لِلنَّاسِ </a:t>
            </a:r>
            <a:r>
              <a:rPr lang="ar-SA" sz="1800" b="1" dirty="0" smtClean="0">
                <a:solidFill>
                  <a:schemeClr val="accent1">
                    <a:lumMod val="75000"/>
                  </a:schemeClr>
                </a:solidFill>
              </a:rPr>
              <a:t>”</a:t>
            </a:r>
            <a:r>
              <a:rPr lang="ar-SA" b="1" dirty="0" smtClean="0">
                <a:solidFill>
                  <a:schemeClr val="accent1">
                    <a:lumMod val="75000"/>
                  </a:schemeClr>
                </a:solidFill>
              </a:rPr>
              <a:t> 0</a:t>
            </a:r>
          </a:p>
          <a:p>
            <a:r>
              <a:rPr lang="ar-SA" b="1" dirty="0" smtClean="0">
                <a:solidFill>
                  <a:schemeClr val="accent1">
                    <a:lumMod val="75000"/>
                  </a:schemeClr>
                </a:solidFill>
              </a:rPr>
              <a:t>- الصُّورة السَّادسةُ : </a:t>
            </a:r>
            <a:r>
              <a:rPr lang="ar-SA" sz="1800" b="1" dirty="0" smtClean="0">
                <a:solidFill>
                  <a:schemeClr val="accent1">
                    <a:lumMod val="75000"/>
                  </a:schemeClr>
                </a:solidFill>
              </a:rPr>
              <a:t>”</a:t>
            </a:r>
            <a:r>
              <a:rPr lang="ar-SA" b="1" dirty="0" smtClean="0">
                <a:solidFill>
                  <a:schemeClr val="accent1">
                    <a:lumMod val="75000"/>
                  </a:schemeClr>
                </a:solidFill>
              </a:rPr>
              <a:t> وَلاَ تَمْشِ فِي الأَرْضِ مَرَحًا </a:t>
            </a:r>
            <a:r>
              <a:rPr lang="ar-SA" sz="1800" b="1" dirty="0" smtClean="0">
                <a:solidFill>
                  <a:schemeClr val="accent1">
                    <a:lumMod val="75000"/>
                  </a:schemeClr>
                </a:solidFill>
              </a:rPr>
              <a:t>”</a:t>
            </a:r>
            <a:r>
              <a:rPr lang="ar-SA" b="1" dirty="0" smtClean="0">
                <a:solidFill>
                  <a:schemeClr val="accent1">
                    <a:lumMod val="75000"/>
                  </a:schemeClr>
                </a:solidFill>
              </a:rPr>
              <a:t>0 </a:t>
            </a:r>
          </a:p>
          <a:p>
            <a:r>
              <a:rPr lang="ar-SA" b="1" dirty="0" smtClean="0">
                <a:solidFill>
                  <a:schemeClr val="accent1">
                    <a:lumMod val="75000"/>
                  </a:schemeClr>
                </a:solidFill>
              </a:rPr>
              <a:t>- الصُّورةُ السَّابعةُ : </a:t>
            </a:r>
            <a:r>
              <a:rPr lang="ar-SA" sz="1800" b="1" dirty="0" smtClean="0">
                <a:solidFill>
                  <a:schemeClr val="accent1">
                    <a:lumMod val="75000"/>
                  </a:schemeClr>
                </a:solidFill>
              </a:rPr>
              <a:t>”</a:t>
            </a:r>
            <a:r>
              <a:rPr lang="ar-SA" b="1" dirty="0" smtClean="0">
                <a:solidFill>
                  <a:schemeClr val="accent1">
                    <a:lumMod val="75000"/>
                  </a:schemeClr>
                </a:solidFill>
              </a:rPr>
              <a:t> وَاقْصِدْ فِي مَشْيِكَ </a:t>
            </a:r>
            <a:r>
              <a:rPr lang="ar-SA" sz="1800" b="1" dirty="0" smtClean="0">
                <a:solidFill>
                  <a:schemeClr val="accent1">
                    <a:lumMod val="75000"/>
                  </a:schemeClr>
                </a:solidFill>
              </a:rPr>
              <a:t>” </a:t>
            </a:r>
            <a:r>
              <a:rPr lang="ar-SA" b="1" dirty="0" smtClean="0">
                <a:solidFill>
                  <a:schemeClr val="accent1">
                    <a:lumMod val="75000"/>
                  </a:schemeClr>
                </a:solidFill>
              </a:rPr>
              <a:t>0</a:t>
            </a:r>
          </a:p>
          <a:p>
            <a:r>
              <a:rPr lang="ar-SA" b="1" dirty="0" smtClean="0">
                <a:solidFill>
                  <a:schemeClr val="accent1">
                    <a:lumMod val="75000"/>
                  </a:schemeClr>
                </a:solidFill>
              </a:rPr>
              <a:t>- الصُّورةُ الثَّامنةُ : </a:t>
            </a:r>
            <a:r>
              <a:rPr lang="ar-SA" sz="1800" b="1" dirty="0" smtClean="0">
                <a:solidFill>
                  <a:schemeClr val="accent1">
                    <a:lumMod val="75000"/>
                  </a:schemeClr>
                </a:solidFill>
              </a:rPr>
              <a:t>”</a:t>
            </a:r>
            <a:r>
              <a:rPr lang="ar-SA" b="1" dirty="0" smtClean="0">
                <a:solidFill>
                  <a:schemeClr val="accent1">
                    <a:lumMod val="75000"/>
                  </a:schemeClr>
                </a:solidFill>
              </a:rPr>
              <a:t> وَاغْضُضْ مِنْ صَوْتِكَ </a:t>
            </a:r>
            <a:r>
              <a:rPr lang="ar-SA" sz="1800" b="1" dirty="0" smtClean="0">
                <a:solidFill>
                  <a:schemeClr val="accent1">
                    <a:lumMod val="75000"/>
                  </a:schemeClr>
                </a:solidFill>
              </a:rPr>
              <a:t>”</a:t>
            </a:r>
            <a:r>
              <a:rPr lang="ar-SA" b="1" dirty="0" smtClean="0">
                <a:solidFill>
                  <a:schemeClr val="accent1">
                    <a:lumMod val="75000"/>
                  </a:schemeClr>
                </a:solidFill>
              </a:rPr>
              <a:t> 0</a:t>
            </a:r>
          </a:p>
          <a:p>
            <a:endParaRPr lang="ar-SA" b="1" dirty="0"/>
          </a:p>
        </p:txBody>
      </p:sp>
      <p:sp>
        <p:nvSpPr>
          <p:cNvPr id="4" name="عنصر نائب لرقم الشريحة 3"/>
          <p:cNvSpPr>
            <a:spLocks noGrp="1"/>
          </p:cNvSpPr>
          <p:nvPr>
            <p:ph type="sldNum" sz="quarter" idx="10"/>
          </p:nvPr>
        </p:nvSpPr>
        <p:spPr/>
        <p:txBody>
          <a:bodyPr/>
          <a:lstStyle/>
          <a:p>
            <a:pPr>
              <a:defRPr/>
            </a:pPr>
            <a:fld id="{68BA5613-1BB2-4168-9E83-1939F6AB8277}" type="slidenum">
              <a:rPr lang="en-US" smtClean="0"/>
              <a:pPr>
                <a:defRPr/>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bg2">
                    <a:lumMod val="25000"/>
                  </a:schemeClr>
                </a:solidFill>
              </a:rPr>
              <a:t>التعليقُ :</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      </a:t>
            </a:r>
            <a:r>
              <a:rPr lang="ar-SA" b="1" dirty="0" smtClean="0">
                <a:solidFill>
                  <a:schemeClr val="accent1">
                    <a:lumMod val="75000"/>
                  </a:schemeClr>
                </a:solidFill>
              </a:rPr>
              <a:t>إِنَّ هذه الصُّورَ القُرآنيَّةَ </a:t>
            </a:r>
            <a:r>
              <a:rPr lang="ar-SA" sz="1800" b="1" dirty="0" smtClean="0">
                <a:solidFill>
                  <a:schemeClr val="accent1">
                    <a:lumMod val="75000"/>
                  </a:schemeClr>
                </a:solidFill>
              </a:rPr>
              <a:t>”</a:t>
            </a:r>
            <a:r>
              <a:rPr lang="ar-SA" b="1" dirty="0" smtClean="0">
                <a:solidFill>
                  <a:schemeClr val="accent1">
                    <a:lumMod val="75000"/>
                  </a:schemeClr>
                </a:solidFill>
              </a:rPr>
              <a:t> الثَّمانيَ </a:t>
            </a:r>
            <a:r>
              <a:rPr lang="ar-SA" sz="1800" b="1" dirty="0" smtClean="0">
                <a:solidFill>
                  <a:schemeClr val="accent1">
                    <a:lumMod val="75000"/>
                  </a:schemeClr>
                </a:solidFill>
              </a:rPr>
              <a:t>”</a:t>
            </a:r>
            <a:r>
              <a:rPr lang="ar-SA" b="1" dirty="0" smtClean="0">
                <a:solidFill>
                  <a:schemeClr val="accent1">
                    <a:lumMod val="75000"/>
                  </a:schemeClr>
                </a:solidFill>
              </a:rPr>
              <a:t> في جملتِهَا لَمْ تَتَحَقَّقْ بعدُ ، فَهِيَ صــــورٌ لُغويَّةٌ </a:t>
            </a:r>
            <a:r>
              <a:rPr lang="ar-SA" sz="1800" b="1" dirty="0" smtClean="0">
                <a:solidFill>
                  <a:schemeClr val="accent1">
                    <a:lumMod val="75000"/>
                  </a:schemeClr>
                </a:solidFill>
              </a:rPr>
              <a:t>”</a:t>
            </a:r>
            <a:r>
              <a:rPr lang="ar-SA" b="1" dirty="0" smtClean="0">
                <a:solidFill>
                  <a:schemeClr val="accent1">
                    <a:lumMod val="75000"/>
                  </a:schemeClr>
                </a:solidFill>
              </a:rPr>
              <a:t> واقعيَّةٌ </a:t>
            </a:r>
            <a:r>
              <a:rPr lang="ar-SA" sz="1800" b="1" dirty="0" smtClean="0">
                <a:solidFill>
                  <a:schemeClr val="accent1">
                    <a:lumMod val="75000"/>
                  </a:schemeClr>
                </a:solidFill>
              </a:rPr>
              <a:t>”</a:t>
            </a:r>
            <a:r>
              <a:rPr lang="ar-SA" b="1" dirty="0" smtClean="0">
                <a:solidFill>
                  <a:schemeClr val="accent1">
                    <a:lumMod val="75000"/>
                  </a:schemeClr>
                </a:solidFill>
              </a:rPr>
              <a:t> مُقترحَةٌ ، في سبيلِهَا إلى التَّحقيقِ ، لأَنَّـــــــــــــــها جميعًا مَسبوقةٌ بفعلِ الأمرِ </a:t>
            </a:r>
            <a:r>
              <a:rPr lang="ar-SA" sz="1800" b="1" dirty="0" smtClean="0">
                <a:solidFill>
                  <a:schemeClr val="accent1">
                    <a:lumMod val="75000"/>
                  </a:schemeClr>
                </a:solidFill>
              </a:rPr>
              <a:t>”</a:t>
            </a:r>
            <a:r>
              <a:rPr lang="ar-SA" b="1" dirty="0" smtClean="0">
                <a:solidFill>
                  <a:schemeClr val="accent1">
                    <a:lumMod val="75000"/>
                  </a:schemeClr>
                </a:solidFill>
              </a:rPr>
              <a:t> المكرورِ </a:t>
            </a:r>
            <a:r>
              <a:rPr lang="ar-SA" sz="1800" b="1" dirty="0" smtClean="0">
                <a:solidFill>
                  <a:schemeClr val="accent1">
                    <a:lumMod val="75000"/>
                  </a:schemeClr>
                </a:solidFill>
              </a:rPr>
              <a:t>”</a:t>
            </a:r>
            <a:r>
              <a:rPr lang="ar-SA" b="1" dirty="0" smtClean="0">
                <a:solidFill>
                  <a:schemeClr val="accent1">
                    <a:lumMod val="75000"/>
                  </a:schemeClr>
                </a:solidFill>
              </a:rPr>
              <a:t> مِنْ جِهَةٍ، و</a:t>
            </a:r>
            <a:r>
              <a:rPr lang="ar-SA" sz="1800" b="1" dirty="0" smtClean="0">
                <a:solidFill>
                  <a:schemeClr val="accent1">
                    <a:lumMod val="75000"/>
                  </a:schemeClr>
                </a:solidFill>
              </a:rPr>
              <a:t>“ </a:t>
            </a:r>
            <a:r>
              <a:rPr lang="ar-SA" b="1" dirty="0" smtClean="0">
                <a:solidFill>
                  <a:schemeClr val="accent1">
                    <a:lumMod val="75000"/>
                  </a:schemeClr>
                </a:solidFill>
              </a:rPr>
              <a:t>المُتنوِّعِ </a:t>
            </a:r>
            <a:r>
              <a:rPr lang="ar-SA" sz="1800" b="1" dirty="0" smtClean="0">
                <a:solidFill>
                  <a:schemeClr val="accent1">
                    <a:lumMod val="75000"/>
                  </a:schemeClr>
                </a:solidFill>
              </a:rPr>
              <a:t>”</a:t>
            </a:r>
            <a:r>
              <a:rPr lang="ar-SA" b="1" dirty="0" smtClean="0">
                <a:solidFill>
                  <a:schemeClr val="accent1">
                    <a:lumMod val="75000"/>
                  </a:schemeClr>
                </a:solidFill>
              </a:rPr>
              <a:t> من جهةٍ أخرى 0 وفعلُ الأمرِ كما نعرِفُهُ في أثَرِهِ أو تأثيرِهِ كالفعلِ </a:t>
            </a:r>
            <a:r>
              <a:rPr lang="ar-SA" sz="1800" b="1" dirty="0" smtClean="0">
                <a:solidFill>
                  <a:schemeClr val="accent1">
                    <a:lumMod val="75000"/>
                  </a:schemeClr>
                </a:solidFill>
              </a:rPr>
              <a:t>”</a:t>
            </a:r>
            <a:r>
              <a:rPr lang="ar-SA" b="1" dirty="0" smtClean="0">
                <a:solidFill>
                  <a:schemeClr val="accent1">
                    <a:lumMod val="75000"/>
                  </a:schemeClr>
                </a:solidFill>
              </a:rPr>
              <a:t> المُضارِعِ </a:t>
            </a:r>
            <a:r>
              <a:rPr lang="ar-SA" sz="1800" b="1" dirty="0" smtClean="0">
                <a:solidFill>
                  <a:schemeClr val="accent1">
                    <a:lumMod val="75000"/>
                  </a:schemeClr>
                </a:solidFill>
              </a:rPr>
              <a:t>”</a:t>
            </a:r>
            <a:r>
              <a:rPr lang="ar-SA" b="1" dirty="0" smtClean="0">
                <a:solidFill>
                  <a:schemeClr val="accent1">
                    <a:lumMod val="75000"/>
                  </a:schemeClr>
                </a:solidFill>
              </a:rPr>
              <a:t> تمامًا، إذ يقعُ جُـــــزْءٌ منه في الحالِ ، ويمتدُّ بقيَّتُهُ، أو الجزءُ الأكبرُ منه إلى الاستقبالِ 0 وذلك يُبِينُ سِرَّ الإعجازِ القرآنيِّ في تشكيلِ صورةِ الإنسانِ المثاليَّةِ والفاعلةِ </a:t>
            </a:r>
            <a:r>
              <a:rPr lang="ar-SA" dirty="0" smtClean="0">
                <a:solidFill>
                  <a:schemeClr val="accent1">
                    <a:lumMod val="75000"/>
                  </a:schemeClr>
                </a:solidFill>
              </a:rPr>
              <a:t>0</a:t>
            </a:r>
            <a:r>
              <a:rPr lang="en-US" dirty="0" smtClean="0"/>
              <a:t>    </a:t>
            </a:r>
            <a:endParaRPr lang="ar-SA" dirty="0"/>
          </a:p>
        </p:txBody>
      </p:sp>
      <p:sp>
        <p:nvSpPr>
          <p:cNvPr id="4" name="عنصر نائب لرقم الشريحة 3"/>
          <p:cNvSpPr>
            <a:spLocks noGrp="1"/>
          </p:cNvSpPr>
          <p:nvPr>
            <p:ph type="sldNum" sz="quarter" idx="10"/>
          </p:nvPr>
        </p:nvSpPr>
        <p:spPr/>
        <p:txBody>
          <a:bodyPr/>
          <a:lstStyle/>
          <a:p>
            <a:pPr>
              <a:defRPr/>
            </a:pPr>
            <a:fld id="{68BA5613-1BB2-4168-9E83-1939F6AB8277}" type="slidenum">
              <a:rPr lang="en-US" smtClean="0"/>
              <a:pPr>
                <a:defRPr/>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30</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1875</TotalTime>
  <Words>1949</Words>
  <Application>Microsoft Office PowerPoint</Application>
  <PresentationFormat>A4 Paper (210x297 mm)‎</PresentationFormat>
  <Paragraphs>165</Paragraphs>
  <Slides>30</Slides>
  <Notes>0</Notes>
  <HiddenSlides>1</HiddenSlides>
  <MMClips>0</MMClips>
  <ScaleCrop>false</ScaleCrop>
  <HeadingPairs>
    <vt:vector size="4" baseType="variant">
      <vt:variant>
        <vt:lpstr>سمة</vt:lpstr>
      </vt:variant>
      <vt:variant>
        <vt:i4>1</vt:i4>
      </vt:variant>
      <vt:variant>
        <vt:lpstr>عناوين الشرائح</vt:lpstr>
      </vt:variant>
      <vt:variant>
        <vt:i4>30</vt:i4>
      </vt:variant>
    </vt:vector>
  </HeadingPairs>
  <TitlesOfParts>
    <vt:vector size="31" baseType="lpstr">
      <vt:lpstr>Office Theme</vt:lpstr>
      <vt:lpstr>الشريحة 1</vt:lpstr>
      <vt:lpstr>المحاضرة الرابعة</vt:lpstr>
      <vt:lpstr>عناصر المحاضرة</vt:lpstr>
      <vt:lpstr>مقدمة</vt:lpstr>
      <vt:lpstr>النص القرآني</vt:lpstr>
      <vt:lpstr>النص القرآني</vt:lpstr>
      <vt:lpstr>معاني الألفاظ</vt:lpstr>
      <vt:lpstr>معاني الألفاظ</vt:lpstr>
      <vt:lpstr>المضمون</vt:lpstr>
      <vt:lpstr>المضمون</vt:lpstr>
      <vt:lpstr>المضمون</vt:lpstr>
      <vt:lpstr>تابع المضمون</vt:lpstr>
      <vt:lpstr>المعطيات اللغوية والجمالية في النص</vt:lpstr>
      <vt:lpstr>المعطيات اللغوية والجمالية.</vt:lpstr>
      <vt:lpstr>المعطيات اللغوية والجمالية</vt:lpstr>
      <vt:lpstr>الأسلوب</vt:lpstr>
      <vt:lpstr>المؤكدات</vt:lpstr>
      <vt:lpstr>أنواع التأكيــد</vt:lpstr>
      <vt:lpstr>التأكيد</vt:lpstr>
      <vt:lpstr>ثانياً النِّداءُ :</vt:lpstr>
      <vt:lpstr>3. الأمر  </vt:lpstr>
      <vt:lpstr>التوجُّهِ الأوَّلِ  </vt:lpstr>
      <vt:lpstr>التَّوجُّهُ الآخرُ : </vt:lpstr>
      <vt:lpstr>الخلاصةُ في ” الأمر ” :</vt:lpstr>
      <vt:lpstr>4.النَّهْيُ : </vt:lpstr>
      <vt:lpstr>تابع النَّهيِ : </vt:lpstr>
      <vt:lpstr>5. الصُّورة القرآنيَّةُ : </vt:lpstr>
      <vt:lpstr>تابعُ الصُّورةِ القُرآنيَّةِ : </vt:lpstr>
      <vt:lpstr>التعليقُ : </vt:lpstr>
      <vt:lpstr>الشريحة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137</cp:revision>
  <dcterms:created xsi:type="dcterms:W3CDTF">2009-10-14T19:14:34Z</dcterms:created>
  <dcterms:modified xsi:type="dcterms:W3CDTF">2010-11-05T10:46:16Z</dcterms:modified>
</cp:coreProperties>
</file>