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0" r:id="rId4"/>
  </p:sldMasterIdLst>
  <p:notesMasterIdLst>
    <p:notesMasterId r:id="rId28"/>
  </p:notesMasterIdLst>
  <p:handoutMasterIdLst>
    <p:handoutMasterId r:id="rId29"/>
  </p:handoutMasterIdLst>
  <p:sldIdLst>
    <p:sldId id="320" r:id="rId5"/>
    <p:sldId id="321" r:id="rId6"/>
    <p:sldId id="327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318" r:id="rId15"/>
    <p:sldId id="330" r:id="rId16"/>
    <p:sldId id="285" r:id="rId17"/>
    <p:sldId id="281" r:id="rId18"/>
    <p:sldId id="279" r:id="rId19"/>
    <p:sldId id="263" r:id="rId20"/>
    <p:sldId id="331" r:id="rId21"/>
    <p:sldId id="332" r:id="rId22"/>
    <p:sldId id="333" r:id="rId23"/>
    <p:sldId id="334" r:id="rId24"/>
    <p:sldId id="335" r:id="rId25"/>
    <p:sldId id="336" r:id="rId26"/>
    <p:sldId id="322" r:id="rId27"/>
  </p:sldIdLst>
  <p:sldSz cx="9144000" cy="6858000" type="screen4x3"/>
  <p:notesSz cx="6669088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3366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4" autoAdjust="0"/>
    <p:restoredTop sz="94624" autoAdjust="0"/>
  </p:normalViewPr>
  <p:slideViewPr>
    <p:cSldViewPr>
      <p:cViewPr varScale="1">
        <p:scale>
          <a:sx n="70" d="100"/>
          <a:sy n="70" d="100"/>
        </p:scale>
        <p:origin x="-5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28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9838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9838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A8B3D00B-6FAE-4AB1-84D1-511EC8F75A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9838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2488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4875"/>
            <a:ext cx="489108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9838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26BE942F-993C-49FE-88C9-3E054979D4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7FA658-F581-41B9-9AE7-0EB3D5A7DDB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98783E-FABD-4CEA-96E8-6530E82744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135CE5-75C8-464B-86E5-38D44EC7A5B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9E68F1-98A1-433F-8531-1C3F23C3B11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88B73E-2D42-49BA-8EAE-566DC1C23D3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3900"/>
          </a:xfrm>
        </p:spPr>
        <p:txBody>
          <a:bodyPr/>
          <a:lstStyle/>
          <a:p>
            <a:pPr lvl="0"/>
            <a:endParaRPr lang="ar-EG" noProof="0" smtClean="0"/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1BE536-6EA0-412E-B7B3-275B953738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219"/>
          <p:cNvSpPr>
            <a:spLocks noGrp="1" noChangeArrowheads="1"/>
          </p:cNvSpPr>
          <p:nvPr>
            <p:ph type="dt" sz="half" idx="11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ftr" sz="quarter" idx="12"/>
          </p:nvPr>
        </p:nvSpPr>
        <p:spPr>
          <a:xfrm>
            <a:off x="3124200" y="6243638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98368516-CD38-4D63-90C3-FFEA94C0E9E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076057" y="4648200"/>
            <a:ext cx="4067944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422031" y="281940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54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54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4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قـــواعـــــــــد الــبيـانــــات</a:t>
            </a:r>
            <a:endParaRPr lang="en-US" sz="40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ar-SA" sz="4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مصــــلح </a:t>
            </a:r>
            <a:r>
              <a:rPr lang="ar-SA" sz="40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العضـــــــايله</a:t>
            </a:r>
            <a:endParaRPr lang="en-US" sz="4000" b="1" dirty="0">
              <a:solidFill>
                <a:srgbClr val="7F7F7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spc="-150" dirty="0" err="1" smtClean="0">
                <a:latin typeface="ae_AlMateen" pitchFamily="2" charset="-78"/>
                <a:cs typeface="ae_AlMateen" pitchFamily="2" charset="-78"/>
              </a:rPr>
              <a:t>الرابعه</a:t>
            </a:r>
            <a:endParaRPr lang="en-US" spc="-150" dirty="0" smtClean="0"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55576" y="3886200"/>
            <a:ext cx="7632848" cy="1752600"/>
          </a:xfrm>
        </p:spPr>
        <p:txBody>
          <a:bodyPr/>
          <a:lstStyle/>
          <a:p>
            <a:r>
              <a:rPr lang="ar-SA" b="1" dirty="0" smtClean="0"/>
              <a:t>قواعد البيانات العلاقية</a:t>
            </a:r>
          </a:p>
          <a:p>
            <a:r>
              <a:rPr lang="en-US" dirty="0" smtClean="0"/>
              <a:t>Relational Databases</a:t>
            </a:r>
            <a:endParaRPr lang="ar-SA" b="1" dirty="0" smtClean="0"/>
          </a:p>
          <a:p>
            <a:endParaRPr lang="ar-SA" b="1" dirty="0"/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مقدار </a:t>
            </a:r>
            <a:r>
              <a:rPr lang="ar-SA" dirty="0" err="1" smtClean="0"/>
              <a:t>تشاركية</a:t>
            </a:r>
            <a:r>
              <a:rPr lang="ar-SA" dirty="0" smtClean="0"/>
              <a:t> العلاقات – درجة العلاقة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5"/>
            <a:ext cx="8229600" cy="4641380"/>
          </a:xfrm>
        </p:spPr>
        <p:txBody>
          <a:bodyPr/>
          <a:lstStyle/>
          <a:p>
            <a:pPr algn="r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smtClean="0"/>
              <a:t>متعدد – متعدد :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115618" y="2166744"/>
          <a:ext cx="3456382" cy="14782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006833"/>
                <a:gridCol w="1127935"/>
                <a:gridCol w="1321614"/>
              </a:tblGrid>
              <a:tr h="1390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رقم</a:t>
                      </a:r>
                      <a:r>
                        <a:rPr lang="ar-SA" baseline="0" dirty="0" smtClean="0"/>
                        <a:t> النشاط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 اسم النشاط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الرسوم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ن1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السباحة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100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ن2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الشطرنج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ن3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التنس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50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580112" y="1878712"/>
            <a:ext cx="129614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جدول الطالب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95736" y="1806704"/>
            <a:ext cx="154766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جدول </a:t>
            </a:r>
            <a:r>
              <a:rPr lang="ar-SA" b="1" dirty="0" err="1" smtClean="0">
                <a:solidFill>
                  <a:srgbClr val="FF0000"/>
                </a:solidFill>
              </a:rPr>
              <a:t>االنشاطات</a:t>
            </a:r>
            <a:endParaRPr lang="ar-SA" b="1" dirty="0">
              <a:solidFill>
                <a:srgbClr val="FF0000"/>
              </a:solidFill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860032" y="2238752"/>
          <a:ext cx="2808312" cy="14782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069714"/>
                <a:gridCol w="1738598"/>
              </a:tblGrid>
              <a:tr h="1390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رقم الطالب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 اسم الطالب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احمد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هناء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سعيد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2171733" y="4221088"/>
          <a:ext cx="4056451" cy="18491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545143"/>
                <a:gridCol w="2511308"/>
              </a:tblGrid>
              <a:tr h="1390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رقم النشاط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رقم الطالب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ن1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ن1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ن2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ن3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563888" y="3861048"/>
            <a:ext cx="273630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جدول الاشتراك </a:t>
            </a:r>
            <a:r>
              <a:rPr lang="ar-SA" b="1" dirty="0" err="1" smtClean="0">
                <a:solidFill>
                  <a:srgbClr val="FF0000"/>
                </a:solidFill>
              </a:rPr>
              <a:t>بالانشطة</a:t>
            </a:r>
            <a:endParaRPr lang="ar-SA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مفاهيم اساسية في قواعد البيانات العلاقية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smtClean="0"/>
              <a:t>البيانات </a:t>
            </a:r>
            <a:r>
              <a:rPr lang="ar-SA" u="sng" dirty="0" smtClean="0"/>
              <a:t>”</a:t>
            </a:r>
            <a:r>
              <a:rPr lang="en-US" u="sng" dirty="0" smtClean="0"/>
              <a:t>Data</a:t>
            </a:r>
            <a:r>
              <a:rPr lang="ar-SA" u="sng" dirty="0" smtClean="0"/>
              <a:t>“ </a:t>
            </a:r>
            <a:r>
              <a:rPr lang="ar-SA" dirty="0" smtClean="0"/>
              <a:t> : هي اي حدوث للبيانات التي تصف اي كائن</a:t>
            </a:r>
          </a:p>
          <a:p>
            <a:pPr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smtClean="0"/>
              <a:t>البيانات الوصفيه ”</a:t>
            </a:r>
            <a:r>
              <a:rPr lang="en-US" u="sng" dirty="0" smtClean="0"/>
              <a:t>Metadata</a:t>
            </a:r>
            <a:r>
              <a:rPr lang="ar-SA" dirty="0" smtClean="0"/>
              <a:t>“ : هي البيانات التي تصف البيانات المخزنه وصفاً دقيقاً و يطلق عليها </a:t>
            </a:r>
            <a:r>
              <a:rPr lang="en-US" dirty="0" smtClean="0"/>
              <a:t>Data about data</a:t>
            </a:r>
          </a:p>
          <a:p>
            <a:pPr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err="1" smtClean="0"/>
              <a:t>الكينونه</a:t>
            </a:r>
            <a:r>
              <a:rPr lang="ar-SA" dirty="0" smtClean="0"/>
              <a:t> </a:t>
            </a:r>
            <a:r>
              <a:rPr lang="ar-SA" u="sng" dirty="0" smtClean="0"/>
              <a:t>”</a:t>
            </a:r>
            <a:r>
              <a:rPr lang="en-US" u="sng" dirty="0" smtClean="0"/>
              <a:t>Entity</a:t>
            </a:r>
            <a:r>
              <a:rPr lang="ar-SA" u="sng" dirty="0" smtClean="0"/>
              <a:t>“</a:t>
            </a:r>
            <a:r>
              <a:rPr lang="ar-SA" dirty="0" smtClean="0"/>
              <a:t> : هي وحدة معلومات تمثل فئة او مجموعة من الاشياء او الكائنات او الانشطة، هذه الوحدة لها مواصفات (خصائص) تصفها و تخصصها و تعبر عن مجموعة الكائنات التي تنتمي اليها، هذه المجموعه هي امثلة او حالات او نماذج او كائنات تتبع هذا الكيان.</a:t>
            </a:r>
          </a:p>
          <a:p>
            <a:pPr algn="just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smtClean="0"/>
              <a:t> و في اغلب الاحيان يكون اسم الكيان </a:t>
            </a:r>
            <a:r>
              <a:rPr lang="ar-SA" u="sng" dirty="0" smtClean="0"/>
              <a:t>اسماً مفرداً.</a:t>
            </a:r>
          </a:p>
          <a:p>
            <a:pPr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ar-SA" u="sng" dirty="0" smtClean="0"/>
          </a:p>
          <a:p>
            <a:pPr lvl="1"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ar-SA" dirty="0" smtClean="0"/>
          </a:p>
          <a:p>
            <a:pPr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مفاهيم اساسية في قواعد البيانات العلاقية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smtClean="0"/>
              <a:t>امثلة على الكيان من الامثلة السابقة : مريض  ، دواء ، يعالج بـ .</a:t>
            </a:r>
          </a:p>
          <a:p>
            <a:pPr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smtClean="0"/>
              <a:t>العلاقة الرابطة</a:t>
            </a:r>
            <a:r>
              <a:rPr lang="ar-SA" u="sng" dirty="0" smtClean="0"/>
              <a:t>“</a:t>
            </a:r>
            <a:r>
              <a:rPr lang="en-US" u="sng" dirty="0" smtClean="0"/>
              <a:t>Relationships</a:t>
            </a:r>
            <a:r>
              <a:rPr lang="ar-SA" u="sng" dirty="0" smtClean="0"/>
              <a:t>“: </a:t>
            </a:r>
            <a:r>
              <a:rPr lang="ar-SA" dirty="0" smtClean="0"/>
              <a:t> هي العلاقة التي تربط بين الكيانات و  تمثل رابطة العالم المصغر الذي تمثله قاعدة البيانات.</a:t>
            </a:r>
          </a:p>
          <a:p>
            <a:pPr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smtClean="0"/>
              <a:t>تعبر العلاقات الرابطة عن الروابط بين البيانات في الواقع و تمثل في اغلب الاحوال ب</a:t>
            </a:r>
            <a:r>
              <a:rPr lang="ar-SA" u="sng" dirty="0" smtClean="0"/>
              <a:t>فعل مضارع او فعلاً مبني للمجهول</a:t>
            </a:r>
          </a:p>
          <a:p>
            <a:pPr lvl="1"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ar-SA" dirty="0" smtClean="0"/>
          </a:p>
          <a:p>
            <a:pPr lvl="1"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ar-SA" dirty="0" smtClean="0"/>
          </a:p>
          <a:p>
            <a:pPr algn="r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مفاهيم اساسية في قواعد البيانات العلاقية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smtClean="0"/>
              <a:t> امثلة على العلاقات الرابطة</a:t>
            </a:r>
          </a:p>
          <a:p>
            <a:pPr lvl="1" algn="just" rtl="1">
              <a:buClr>
                <a:schemeClr val="accent1">
                  <a:lumMod val="75000"/>
                </a:schemeClr>
              </a:buClr>
              <a:buFont typeface="Wingdings" pitchFamily="2" charset="2"/>
              <a:buChar char="§"/>
              <a:defRPr/>
            </a:pPr>
            <a:r>
              <a:rPr lang="ar-SA" u="sng" dirty="0" smtClean="0"/>
              <a:t>الكيان طالب </a:t>
            </a:r>
            <a:r>
              <a:rPr lang="ar-SA" dirty="0" smtClean="0"/>
              <a:t> و </a:t>
            </a:r>
            <a:r>
              <a:rPr lang="ar-SA" u="sng" dirty="0" smtClean="0"/>
              <a:t>الكيان مدرس </a:t>
            </a:r>
            <a:r>
              <a:rPr lang="ar-SA" dirty="0" smtClean="0"/>
              <a:t> و </a:t>
            </a:r>
            <a:r>
              <a:rPr lang="ar-SA" u="sng" dirty="0" smtClean="0"/>
              <a:t>مقرر دراسي </a:t>
            </a:r>
            <a:r>
              <a:rPr lang="ar-SA" dirty="0" smtClean="0"/>
              <a:t> يوجد بينهم عدة علاقات رابطه منها </a:t>
            </a:r>
          </a:p>
          <a:p>
            <a:pPr lvl="2" algn="just" rtl="1">
              <a:buClr>
                <a:schemeClr val="accent1">
                  <a:lumMod val="75000"/>
                </a:schemeClr>
              </a:buClr>
              <a:buFont typeface="Calibri" pitchFamily="34" charset="0"/>
              <a:buChar char="–"/>
              <a:defRPr/>
            </a:pPr>
            <a:r>
              <a:rPr lang="ar-SA" dirty="0" smtClean="0"/>
              <a:t>الطالب </a:t>
            </a:r>
            <a:r>
              <a:rPr lang="ar-SA" u="sng" dirty="0" smtClean="0"/>
              <a:t>يدرس</a:t>
            </a:r>
            <a:r>
              <a:rPr lang="ar-SA" dirty="0" smtClean="0"/>
              <a:t> مقرر درسي</a:t>
            </a:r>
          </a:p>
          <a:p>
            <a:pPr lvl="2" algn="just" rtl="1">
              <a:buClr>
                <a:schemeClr val="accent1">
                  <a:lumMod val="75000"/>
                </a:schemeClr>
              </a:buClr>
              <a:buFont typeface="Calibri" pitchFamily="34" charset="0"/>
              <a:buChar char="–"/>
              <a:defRPr/>
            </a:pPr>
            <a:r>
              <a:rPr lang="ar-SA" dirty="0" smtClean="0"/>
              <a:t>المدرس </a:t>
            </a:r>
            <a:r>
              <a:rPr lang="ar-SA" u="sng" dirty="0" smtClean="0"/>
              <a:t>يُدرس</a:t>
            </a:r>
            <a:r>
              <a:rPr lang="ar-SA" dirty="0" smtClean="0"/>
              <a:t> المقرر الدراسي.</a:t>
            </a:r>
          </a:p>
          <a:p>
            <a:pPr lvl="2" algn="just" rtl="1">
              <a:buClr>
                <a:schemeClr val="accent1">
                  <a:lumMod val="75000"/>
                </a:schemeClr>
              </a:buClr>
              <a:buFont typeface="Calibri" pitchFamily="34" charset="0"/>
              <a:buChar char="–"/>
              <a:defRPr/>
            </a:pPr>
            <a:r>
              <a:rPr lang="ar-SA" dirty="0" smtClean="0"/>
              <a:t>المدرس </a:t>
            </a:r>
            <a:r>
              <a:rPr lang="ar-SA" u="sng" dirty="0" smtClean="0"/>
              <a:t> يُدرس</a:t>
            </a:r>
            <a:r>
              <a:rPr lang="ar-SA" dirty="0" smtClean="0"/>
              <a:t> الطالب المقرر الدراسي .</a:t>
            </a:r>
          </a:p>
          <a:p>
            <a:pPr lvl="2" algn="just" rtl="1">
              <a:buClr>
                <a:schemeClr val="accent1">
                  <a:lumMod val="75000"/>
                </a:schemeClr>
              </a:buClr>
              <a:buFont typeface="Calibri" pitchFamily="34" charset="0"/>
              <a:buChar char="–"/>
              <a:defRPr/>
            </a:pPr>
            <a:r>
              <a:rPr lang="ar-SA" dirty="0" smtClean="0"/>
              <a:t>المدرس </a:t>
            </a:r>
            <a:r>
              <a:rPr lang="ar-SA" u="sng" dirty="0" smtClean="0"/>
              <a:t>يرشد</a:t>
            </a:r>
            <a:r>
              <a:rPr lang="ar-SA" dirty="0" smtClean="0"/>
              <a:t> الطالب الى المقرر المناسب.</a:t>
            </a:r>
          </a:p>
          <a:p>
            <a:pPr lvl="2" algn="just" rtl="1">
              <a:buClr>
                <a:schemeClr val="accent1">
                  <a:lumMod val="75000"/>
                </a:schemeClr>
              </a:buClr>
              <a:buFont typeface="Calibri" pitchFamily="34" charset="0"/>
              <a:buChar char="–"/>
              <a:defRPr/>
            </a:pPr>
            <a:r>
              <a:rPr lang="ar-SA" dirty="0" smtClean="0"/>
              <a:t>الطالب </a:t>
            </a:r>
            <a:r>
              <a:rPr lang="ar-SA" u="sng" dirty="0" smtClean="0"/>
              <a:t> يُرشد </a:t>
            </a:r>
            <a:r>
              <a:rPr lang="ar-SA" dirty="0" smtClean="0"/>
              <a:t> بواسطة المدرس .</a:t>
            </a:r>
          </a:p>
          <a:p>
            <a:pPr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smtClean="0"/>
              <a:t>الخاصية او الحقل </a:t>
            </a:r>
            <a:r>
              <a:rPr lang="ar-SA" u="sng" dirty="0" smtClean="0"/>
              <a:t>”</a:t>
            </a:r>
            <a:r>
              <a:rPr lang="en-US" u="sng" dirty="0" smtClean="0"/>
              <a:t>Attribute</a:t>
            </a:r>
            <a:r>
              <a:rPr lang="ar-SA" u="sng" dirty="0" smtClean="0"/>
              <a:t>“</a:t>
            </a:r>
            <a:r>
              <a:rPr lang="ar-SA" dirty="0" smtClean="0"/>
              <a:t> : هي صفه تصف كيان معين  و قيمتها هي احد مكونات سجلات البيانات مثل رقم الطالب و اسم الطالب في الجدول  (العلاقة) طالب.</a:t>
            </a:r>
            <a:endParaRPr lang="ar-SA" u="sng" dirty="0" smtClean="0"/>
          </a:p>
          <a:p>
            <a:pPr lvl="1"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ar-SA" dirty="0" smtClean="0"/>
          </a:p>
          <a:p>
            <a:pPr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مفاهيم اساسية في قواعد البيانات العلاقية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smtClean="0"/>
              <a:t> </a:t>
            </a:r>
            <a:r>
              <a:rPr lang="ar-SA" u="sng" dirty="0" smtClean="0"/>
              <a:t>عنصر البيانات ”</a:t>
            </a:r>
            <a:r>
              <a:rPr lang="en-US" u="sng" dirty="0" smtClean="0"/>
              <a:t>Data Item</a:t>
            </a:r>
            <a:r>
              <a:rPr lang="ar-SA" u="sng" dirty="0" smtClean="0"/>
              <a:t>“</a:t>
            </a:r>
            <a:r>
              <a:rPr lang="ar-SA" dirty="0" smtClean="0"/>
              <a:t>: هو اقل وحدة </a:t>
            </a:r>
            <a:r>
              <a:rPr lang="ar-SA" dirty="0" smtClean="0"/>
              <a:t>بيانات </a:t>
            </a:r>
            <a:r>
              <a:rPr lang="ar-SA" dirty="0" smtClean="0"/>
              <a:t>مثل قيمه مخصصة مثلا رقم الطالب 1000 ، اسم الطالب احمد حيث احمد و الرقم 1000 هي عناصر بيانات.</a:t>
            </a:r>
          </a:p>
          <a:p>
            <a:pPr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u="sng" dirty="0" smtClean="0"/>
              <a:t>عنصر بيانات مجمع ”</a:t>
            </a:r>
            <a:r>
              <a:rPr lang="en-US" u="sng" dirty="0" smtClean="0"/>
              <a:t>Data aggregate</a:t>
            </a:r>
            <a:r>
              <a:rPr lang="ar-SA" u="sng" dirty="0" smtClean="0"/>
              <a:t>“</a:t>
            </a:r>
            <a:r>
              <a:rPr lang="ar-SA" dirty="0" smtClean="0"/>
              <a:t> : هو عنصر بيانات يتكون من عناصر بيانات بسيطة اصغر مثال اسم الطالب (محمد احمد عبدالله ) حيث ان الاسم هنا مجمع من ثلاث بيانات اصغر هي الاسم الاول و اسم الاب و العائله.و يمكن تقسيمها الى ثلاث حقول مختلفة تمثل جميها الاسم الكامل للطالب.</a:t>
            </a:r>
            <a:endParaRPr lang="ar-SA" u="sng" dirty="0" smtClean="0"/>
          </a:p>
          <a:p>
            <a:pPr lvl="1"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ar-SA" dirty="0" smtClean="0"/>
          </a:p>
          <a:p>
            <a:pPr algn="r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مفاهيم اساسية في قواعد البيانات العلاقية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>
              <a:buFont typeface="Arial" pitchFamily="34" charset="0"/>
              <a:buChar char="•"/>
              <a:defRPr/>
            </a:pPr>
            <a:r>
              <a:rPr lang="ar-SA" dirty="0" smtClean="0"/>
              <a:t> </a:t>
            </a:r>
            <a:r>
              <a:rPr lang="ar-SA" u="sng" dirty="0" smtClean="0"/>
              <a:t>سجل ”</a:t>
            </a:r>
            <a:r>
              <a:rPr lang="en-US" u="sng" dirty="0" smtClean="0"/>
              <a:t>Record</a:t>
            </a:r>
            <a:r>
              <a:rPr lang="ar-SA" u="sng" dirty="0" smtClean="0"/>
              <a:t>“</a:t>
            </a:r>
            <a:r>
              <a:rPr lang="ar-SA" dirty="0" smtClean="0"/>
              <a:t> : هو تجميع لعناصر بيانات تمثل احد امثلة او حالات كيان محدد .مثلا :</a:t>
            </a:r>
          </a:p>
          <a:p>
            <a:pPr lvl="1" algn="just">
              <a:buFont typeface="Wingdings" pitchFamily="2" charset="2"/>
              <a:buChar char="§"/>
              <a:defRPr/>
            </a:pPr>
            <a:r>
              <a:rPr lang="ar-SA" dirty="0" smtClean="0"/>
              <a:t>كل طالب له ( اسم و رقم و تخصص ) </a:t>
            </a:r>
          </a:p>
          <a:p>
            <a:pPr lvl="1" algn="just">
              <a:buFont typeface="Wingdings" pitchFamily="2" charset="2"/>
              <a:buChar char="§"/>
              <a:defRPr/>
            </a:pPr>
            <a:r>
              <a:rPr lang="ar-SA" dirty="0" smtClean="0"/>
              <a:t>وبالتالي مثال لسجل طالب:</a:t>
            </a:r>
          </a:p>
          <a:p>
            <a:pPr lvl="1" algn="just">
              <a:defRPr/>
            </a:pPr>
            <a:r>
              <a:rPr lang="ar-SA" sz="1000" dirty="0" smtClean="0"/>
              <a:t/>
            </a:r>
            <a:br>
              <a:rPr lang="ar-SA" sz="1000" dirty="0" smtClean="0"/>
            </a:br>
            <a:r>
              <a:rPr lang="ar-SA" dirty="0" smtClean="0"/>
              <a:t>( احمد ، 1000 ، حاسوب ) </a:t>
            </a:r>
            <a:br>
              <a:rPr lang="ar-SA" dirty="0" smtClean="0"/>
            </a:br>
            <a:r>
              <a:rPr lang="ar-SA" dirty="0" smtClean="0"/>
              <a:t>( عبدالله ، 2500 ، علوم )</a:t>
            </a:r>
            <a:br>
              <a:rPr lang="ar-SA" dirty="0" smtClean="0"/>
            </a:br>
            <a:endParaRPr lang="ar-SA" sz="1050" dirty="0" smtClean="0"/>
          </a:p>
          <a:p>
            <a:pPr algn="just" rtl="1">
              <a:buFont typeface="Arial" pitchFamily="34" charset="0"/>
              <a:buChar char="•"/>
              <a:defRPr/>
            </a:pPr>
            <a:r>
              <a:rPr lang="ar-SA" dirty="0" smtClean="0"/>
              <a:t>كل قيمة من قيم السجل تمثل عناصر بيانات لخاصية من خواص الكيان.</a:t>
            </a:r>
          </a:p>
          <a:p>
            <a:pPr algn="just" rtl="1">
              <a:buFont typeface="Arial" pitchFamily="34" charset="0"/>
              <a:buChar char="•"/>
              <a:defRPr/>
            </a:pPr>
            <a:endParaRPr lang="ar-SA" dirty="0" smtClean="0"/>
          </a:p>
          <a:p>
            <a:pPr algn="just" rtl="1">
              <a:buFont typeface="Arial" pitchFamily="34" charset="0"/>
              <a:buChar char="•"/>
              <a:defRPr/>
            </a:pPr>
            <a:endParaRPr lang="ar-SA" u="sng" dirty="0" smtClean="0"/>
          </a:p>
          <a:p>
            <a:pPr lvl="1" algn="just" rtl="1">
              <a:buFont typeface="Arial" pitchFamily="34" charset="0"/>
              <a:buChar char="•"/>
              <a:defRPr/>
            </a:pPr>
            <a:endParaRPr lang="ar-SA" dirty="0" smtClean="0"/>
          </a:p>
          <a:p>
            <a:pPr algn="r" rtl="1">
              <a:buFont typeface="Arial" pitchFamily="34" charset="0"/>
              <a:buChar char="•"/>
              <a:defRPr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مفاهيم اساسية في قواعد البيانات العلاقية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8" y="1414008"/>
            <a:ext cx="8229600" cy="4533900"/>
          </a:xfrm>
        </p:spPr>
        <p:txBody>
          <a:bodyPr>
            <a:normAutofit lnSpcReduction="10000"/>
          </a:bodyPr>
          <a:lstStyle/>
          <a:p>
            <a:pPr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smtClean="0"/>
              <a:t> </a:t>
            </a:r>
            <a:r>
              <a:rPr lang="ar-SA" u="sng" dirty="0" smtClean="0"/>
              <a:t>المفتاح ”</a:t>
            </a:r>
            <a:r>
              <a:rPr lang="en-US" u="sng" dirty="0" smtClean="0"/>
              <a:t>Key</a:t>
            </a:r>
            <a:r>
              <a:rPr lang="ar-SA" u="sng" dirty="0" smtClean="0"/>
              <a:t>“</a:t>
            </a:r>
            <a:r>
              <a:rPr lang="ar-SA" dirty="0" smtClean="0"/>
              <a:t> : هو خاصية واحدة او (عدة خصائص مجتمعه) من خصائص الكيان تستخدم لاختيار سجل او اكثر من سجلات ذلك الكيان و يوجد منها ثلاث انواع:-</a:t>
            </a:r>
          </a:p>
          <a:p>
            <a:pPr lvl="1" algn="just">
              <a:buClr>
                <a:schemeClr val="accent1">
                  <a:lumMod val="75000"/>
                </a:schemeClr>
              </a:buClr>
              <a:buFont typeface="Wingdings" pitchFamily="2" charset="2"/>
              <a:buChar char="§"/>
              <a:defRPr/>
            </a:pPr>
            <a:r>
              <a:rPr lang="ar-SA" u="sng" dirty="0" smtClean="0"/>
              <a:t>المفتاح الرئيسي ”</a:t>
            </a:r>
            <a:r>
              <a:rPr lang="en-US" u="sng" dirty="0" smtClean="0"/>
              <a:t>Primary Key</a:t>
            </a:r>
            <a:r>
              <a:rPr lang="ar-SA" u="sng" dirty="0" smtClean="0"/>
              <a:t>“</a:t>
            </a:r>
            <a:r>
              <a:rPr lang="ar-SA" dirty="0" smtClean="0"/>
              <a:t>: المفتاح الاساسي لكيان هو احد خصائص هذا الكيان و قيمته تكون وحيدة في كل سجل و لا تتكرر (</a:t>
            </a:r>
            <a:r>
              <a:rPr lang="en-US" dirty="0" smtClean="0"/>
              <a:t>Unique</a:t>
            </a:r>
            <a:r>
              <a:rPr lang="ar-SA" dirty="0" smtClean="0"/>
              <a:t>)</a:t>
            </a:r>
            <a:r>
              <a:rPr lang="en-US" dirty="0" smtClean="0"/>
              <a:t> </a:t>
            </a:r>
            <a:r>
              <a:rPr lang="ar-SA" dirty="0" smtClean="0"/>
              <a:t> في اي سجل اخر من نفس الكيان ، و يجب كذلك ان تحتوي على قيمة و لا يجوز تركها فارغه مثل رقم الطالب في جدول طلاب ، حيث كل طالب يجب ان يكون له رقم مختلف عن زملائه ، و يوضع خط مستقيم اسفل الحقل للدلاله على انه مفتاح رئيسي.</a:t>
            </a:r>
            <a:endParaRPr lang="ar-SA" u="sng" dirty="0" smtClean="0"/>
          </a:p>
          <a:p>
            <a:pPr algn="just" rtl="1">
              <a:defRPr/>
            </a:pPr>
            <a:endParaRPr lang="ar-SA" dirty="0" smtClean="0"/>
          </a:p>
          <a:p>
            <a:pPr algn="just" rtl="1">
              <a:defRPr/>
            </a:pPr>
            <a:endParaRPr lang="ar-SA" u="sng" dirty="0" smtClean="0"/>
          </a:p>
          <a:p>
            <a:pPr lvl="1" algn="just" rtl="1">
              <a:buFont typeface="Wingdings" pitchFamily="2" charset="2"/>
              <a:buNone/>
              <a:defRPr/>
            </a:pPr>
            <a:endParaRPr lang="ar-SA" dirty="0" smtClean="0"/>
          </a:p>
          <a:p>
            <a:pPr algn="r" rtl="1">
              <a:buFont typeface="Wingdings" pitchFamily="2" charset="2"/>
              <a:buNone/>
              <a:defRPr/>
            </a:pPr>
            <a:endParaRPr lang="ar-SA" dirty="0" smtClean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71600" y="5589240"/>
          <a:ext cx="6096000" cy="371475"/>
        </p:xfrm>
        <a:graphic>
          <a:graphicData uri="http://schemas.openxmlformats.org/drawingml/2006/table">
            <a:tbl>
              <a:tblPr rtl="1"/>
              <a:tblGrid>
                <a:gridCol w="1524000"/>
                <a:gridCol w="1524000"/>
                <a:gridCol w="1524000"/>
                <a:gridCol w="15240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رقم الطالب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اسم الطالب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التخصص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الكلية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مفاهيم اساسية في قواعد البيانات العلاقية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8" y="1341438"/>
            <a:ext cx="8229600" cy="4533900"/>
          </a:xfrm>
        </p:spPr>
        <p:txBody>
          <a:bodyPr>
            <a:normAutofit lnSpcReduction="10000"/>
          </a:bodyPr>
          <a:lstStyle/>
          <a:p>
            <a:pPr lvl="1" algn="just">
              <a:buFont typeface="Wingdings" pitchFamily="2" charset="2"/>
              <a:buChar char="§"/>
              <a:defRPr/>
            </a:pPr>
            <a:r>
              <a:rPr lang="ar-SA" dirty="0" smtClean="0"/>
              <a:t> </a:t>
            </a:r>
            <a:r>
              <a:rPr lang="ar-SA" u="sng" dirty="0" smtClean="0"/>
              <a:t>المفتاح </a:t>
            </a:r>
            <a:r>
              <a:rPr lang="ar-SA" u="sng" dirty="0" err="1" smtClean="0"/>
              <a:t>الاجنبي</a:t>
            </a:r>
            <a:r>
              <a:rPr lang="ar-SA" u="sng" dirty="0" smtClean="0"/>
              <a:t> ”</a:t>
            </a:r>
            <a:r>
              <a:rPr lang="en-US" u="sng" dirty="0" smtClean="0"/>
              <a:t>Foreign Key</a:t>
            </a:r>
            <a:r>
              <a:rPr lang="ar-SA" u="sng" dirty="0" smtClean="0"/>
              <a:t>“</a:t>
            </a:r>
            <a:r>
              <a:rPr lang="ar-SA" dirty="0" smtClean="0"/>
              <a:t>: هو عباره عن خاصية عادية من ضمن خواص الكيان و موجودة كخاصية مفتاح اساسي في كيان آخر ، نميز هذا المفتاح بوضع خط متقطع اسفل اسم الخاصية.</a:t>
            </a:r>
          </a:p>
          <a:p>
            <a:pPr algn="just" rtl="1">
              <a:defRPr/>
            </a:pPr>
            <a:endParaRPr lang="ar-SA" dirty="0" smtClean="0"/>
          </a:p>
          <a:p>
            <a:pPr algn="just" rtl="1">
              <a:defRPr/>
            </a:pPr>
            <a:endParaRPr lang="ar-SA" dirty="0" smtClean="0"/>
          </a:p>
          <a:p>
            <a:pPr algn="just" rtl="1">
              <a:defRPr/>
            </a:pPr>
            <a:endParaRPr lang="ar-SA" dirty="0" smtClean="0"/>
          </a:p>
          <a:p>
            <a:pPr algn="just" rtl="1">
              <a:defRPr/>
            </a:pPr>
            <a:endParaRPr lang="ar-SA" dirty="0" smtClean="0"/>
          </a:p>
          <a:p>
            <a:pPr algn="just" rtl="1">
              <a:buFont typeface="Arial" pitchFamily="34" charset="0"/>
              <a:buChar char="•"/>
              <a:defRPr/>
            </a:pPr>
            <a:r>
              <a:rPr lang="ar-SA" dirty="0" smtClean="0"/>
              <a:t>ليس بالضرورة ان يكون اسمي الحقلين متشابهين في الكيانين</a:t>
            </a:r>
            <a:endParaRPr lang="ar-SA" u="sng" dirty="0" smtClean="0"/>
          </a:p>
          <a:p>
            <a:pPr lvl="1" algn="just" rtl="1">
              <a:buFont typeface="Wingdings" pitchFamily="2" charset="2"/>
              <a:buNone/>
              <a:defRPr/>
            </a:pPr>
            <a:endParaRPr lang="ar-SA" dirty="0" smtClean="0"/>
          </a:p>
          <a:p>
            <a:pPr algn="r" rtl="1">
              <a:buFont typeface="Wingdings" pitchFamily="2" charset="2"/>
              <a:buNone/>
              <a:defRPr/>
            </a:pPr>
            <a:endParaRPr lang="ar-SA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995936" y="3429000"/>
          <a:ext cx="4572000" cy="371475"/>
        </p:xfrm>
        <a:graphic>
          <a:graphicData uri="http://schemas.openxmlformats.org/drawingml/2006/table">
            <a:tbl>
              <a:tblPr rtl="1"/>
              <a:tblGrid>
                <a:gridCol w="1524000"/>
                <a:gridCol w="1524000"/>
                <a:gridCol w="15240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رقم الطالب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اسم الطالب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dash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رقم القسم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55848" y="4652963"/>
          <a:ext cx="4572000" cy="371475"/>
        </p:xfrm>
        <a:graphic>
          <a:graphicData uri="http://schemas.openxmlformats.org/drawingml/2006/table">
            <a:tbl>
              <a:tblPr rtl="1"/>
              <a:tblGrid>
                <a:gridCol w="1524000"/>
                <a:gridCol w="1524000"/>
                <a:gridCol w="15240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رقم القسم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اسم القسم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اسم الكلية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cxnSp>
        <p:nvCxnSpPr>
          <p:cNvPr id="16409" name="Elbow Connector 8"/>
          <p:cNvCxnSpPr>
            <a:cxnSpLocks noChangeShapeType="1"/>
          </p:cNvCxnSpPr>
          <p:nvPr/>
        </p:nvCxnSpPr>
        <p:spPr bwMode="auto">
          <a:xfrm rot="5400000">
            <a:off x="4500761" y="4005263"/>
            <a:ext cx="792162" cy="360362"/>
          </a:xfrm>
          <a:prstGeom prst="bentConnector3">
            <a:avLst>
              <a:gd name="adj1" fmla="val 50000"/>
            </a:avLst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6410" name="TextBox 10"/>
          <p:cNvSpPr txBox="1">
            <a:spLocks noChangeArrowheads="1"/>
          </p:cNvSpPr>
          <p:nvPr/>
        </p:nvSpPr>
        <p:spPr bwMode="auto">
          <a:xfrm>
            <a:off x="6948686" y="2925763"/>
            <a:ext cx="201612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800" b="1" dirty="0"/>
              <a:t>طالب</a:t>
            </a:r>
          </a:p>
        </p:txBody>
      </p:sp>
      <p:sp>
        <p:nvSpPr>
          <p:cNvPr id="16411" name="TextBox 11"/>
          <p:cNvSpPr txBox="1">
            <a:spLocks noChangeArrowheads="1"/>
          </p:cNvSpPr>
          <p:nvPr/>
        </p:nvSpPr>
        <p:spPr bwMode="auto">
          <a:xfrm>
            <a:off x="3132336" y="4076700"/>
            <a:ext cx="2016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800" b="1"/>
              <a:t>قسم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مفاهيم اساسية في قواعد البيانات العلاقية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8" y="1341438"/>
            <a:ext cx="8229600" cy="4533900"/>
          </a:xfrm>
        </p:spPr>
        <p:txBody>
          <a:bodyPr/>
          <a:lstStyle/>
          <a:p>
            <a:pPr algn="just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smtClean="0"/>
              <a:t>المفتاح الخارجي يستخدم للربط بين الكيانات لاستخراج بيانات ذات صلة بين كيانين مختلفين، مثل استخراج اسم القسم و الكلية التي يدرس فيها الطالب.</a:t>
            </a:r>
          </a:p>
          <a:p>
            <a:pPr lvl="1" algn="just">
              <a:buClr>
                <a:schemeClr val="accent1">
                  <a:lumMod val="75000"/>
                </a:schemeClr>
              </a:buClr>
              <a:buFont typeface="Wingdings" pitchFamily="2" charset="2"/>
              <a:buChar char="§"/>
              <a:defRPr/>
            </a:pPr>
            <a:r>
              <a:rPr lang="ar-SA" u="sng" dirty="0" smtClean="0"/>
              <a:t>المفتاح الثانوي ”</a:t>
            </a:r>
            <a:r>
              <a:rPr lang="en-US" u="sng" dirty="0" smtClean="0"/>
              <a:t>Secondary Key</a:t>
            </a:r>
            <a:r>
              <a:rPr lang="ar-SA" u="sng" dirty="0" smtClean="0"/>
              <a:t>“</a:t>
            </a:r>
            <a:r>
              <a:rPr lang="ar-SA" dirty="0" smtClean="0"/>
              <a:t>: هو اي خاصية يمكن استخدامها لاختيار سجلات معينة من بين السجلات الموجودة في الكيان . </a:t>
            </a:r>
          </a:p>
          <a:p>
            <a:pPr lvl="1" algn="just" rtl="1">
              <a:buFont typeface="Wingdings" pitchFamily="2" charset="2"/>
              <a:buNone/>
              <a:defRPr/>
            </a:pPr>
            <a:endParaRPr lang="ar-SA" dirty="0" smtClean="0"/>
          </a:p>
          <a:p>
            <a:pPr algn="r" rtl="1">
              <a:buFont typeface="Wingdings" pitchFamily="2" charset="2"/>
              <a:buNone/>
              <a:defRPr/>
            </a:pPr>
            <a:endParaRPr lang="ar-SA" dirty="0" smtClean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3960292" y="4437112"/>
          <a:ext cx="3996084" cy="371475"/>
        </p:xfrm>
        <a:graphic>
          <a:graphicData uri="http://schemas.openxmlformats.org/drawingml/2006/table">
            <a:tbl>
              <a:tblPr rtl="1"/>
              <a:tblGrid>
                <a:gridCol w="999021"/>
                <a:gridCol w="999021"/>
                <a:gridCol w="999021"/>
                <a:gridCol w="999021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رقم الطالب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اسم الطالب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العنوان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dash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رقم القسم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1236826" y="5661074"/>
          <a:ext cx="3047142" cy="371475"/>
        </p:xfrm>
        <a:graphic>
          <a:graphicData uri="http://schemas.openxmlformats.org/drawingml/2006/table">
            <a:tbl>
              <a:tblPr rtl="1"/>
              <a:tblGrid>
                <a:gridCol w="941310"/>
                <a:gridCol w="1110974"/>
                <a:gridCol w="994858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رقم القسم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اسم القسم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اسم الكلية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cxnSp>
        <p:nvCxnSpPr>
          <p:cNvPr id="17435" name="Elbow Connector 13"/>
          <p:cNvCxnSpPr>
            <a:cxnSpLocks noChangeShapeType="1"/>
          </p:cNvCxnSpPr>
          <p:nvPr/>
        </p:nvCxnSpPr>
        <p:spPr bwMode="auto">
          <a:xfrm rot="5400000">
            <a:off x="4103950" y="4977174"/>
            <a:ext cx="792087" cy="576063"/>
          </a:xfrm>
          <a:prstGeom prst="bentConnector3">
            <a:avLst>
              <a:gd name="adj1" fmla="val 50000"/>
            </a:avLst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7436" name="TextBox 14"/>
          <p:cNvSpPr txBox="1">
            <a:spLocks noChangeArrowheads="1"/>
          </p:cNvSpPr>
          <p:nvPr/>
        </p:nvSpPr>
        <p:spPr bwMode="auto">
          <a:xfrm>
            <a:off x="7106232" y="4034654"/>
            <a:ext cx="972791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ar-SA" sz="2800" b="1" dirty="0"/>
              <a:t>طالب</a:t>
            </a:r>
          </a:p>
        </p:txBody>
      </p:sp>
      <p:sp>
        <p:nvSpPr>
          <p:cNvPr id="17437" name="TextBox 15"/>
          <p:cNvSpPr txBox="1">
            <a:spLocks noChangeArrowheads="1"/>
          </p:cNvSpPr>
          <p:nvPr/>
        </p:nvSpPr>
        <p:spPr bwMode="auto">
          <a:xfrm>
            <a:off x="3275856" y="5157192"/>
            <a:ext cx="971251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ar-SA" sz="2800" b="1" dirty="0"/>
              <a:t>قسم</a:t>
            </a:r>
          </a:p>
        </p:txBody>
      </p:sp>
      <p:sp>
        <p:nvSpPr>
          <p:cNvPr id="17438" name="TextBox 16"/>
          <p:cNvSpPr txBox="1">
            <a:spLocks noChangeArrowheads="1"/>
          </p:cNvSpPr>
          <p:nvPr/>
        </p:nvSpPr>
        <p:spPr bwMode="auto">
          <a:xfrm rot="1441484">
            <a:off x="5087871" y="5127532"/>
            <a:ext cx="3024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 b="1" dirty="0"/>
              <a:t>العنوان هو مفتاح ثانوي</a:t>
            </a:r>
          </a:p>
        </p:txBody>
      </p:sp>
      <p:sp>
        <p:nvSpPr>
          <p:cNvPr id="17439" name="TextBox 17"/>
          <p:cNvSpPr txBox="1">
            <a:spLocks noChangeArrowheads="1"/>
          </p:cNvSpPr>
          <p:nvPr/>
        </p:nvSpPr>
        <p:spPr bwMode="auto">
          <a:xfrm rot="19326733">
            <a:off x="1071274" y="4667497"/>
            <a:ext cx="29527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 b="1" dirty="0"/>
              <a:t>اسم الكلية هو مفتاح ثانوي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مبادئ قواعد البيانات العلاقية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16599"/>
          </a:xfrm>
        </p:spPr>
        <p:txBody>
          <a:bodyPr/>
          <a:lstStyle/>
          <a:p>
            <a:pPr algn="r" rtl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smtClean="0"/>
              <a:t>مثال : نموذج قاعدة بيانات بسيطة (قاعدة بيانات لمستشفى)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95536" y="2420326"/>
          <a:ext cx="4503417" cy="1485900"/>
        </p:xfrm>
        <a:graphic>
          <a:graphicData uri="http://schemas.openxmlformats.org/drawingml/2006/table">
            <a:tbl>
              <a:tblPr rtl="1"/>
              <a:tblGrid>
                <a:gridCol w="798850"/>
                <a:gridCol w="1112100"/>
                <a:gridCol w="801409"/>
                <a:gridCol w="677205"/>
                <a:gridCol w="1113853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الطبيب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رقم الغرفة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الجنس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الاسم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رقم المريض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احمد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ناصر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سمير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نهى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احمد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عبدالله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</a:tr>
            </a:tbl>
          </a:graphicData>
        </a:graphic>
      </p:graphicFrame>
      <p:sp>
        <p:nvSpPr>
          <p:cNvPr id="6180" name="TextBox 5"/>
          <p:cNvSpPr txBox="1">
            <a:spLocks noChangeArrowheads="1"/>
          </p:cNvSpPr>
          <p:nvPr/>
        </p:nvSpPr>
        <p:spPr bwMode="auto">
          <a:xfrm>
            <a:off x="395536" y="2060848"/>
            <a:ext cx="22145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Patient </a:t>
            </a:r>
            <a:r>
              <a:rPr lang="ar-SA" dirty="0"/>
              <a:t>(مريض)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36096" y="2420888"/>
          <a:ext cx="3464248" cy="1485900"/>
        </p:xfrm>
        <a:graphic>
          <a:graphicData uri="http://schemas.openxmlformats.org/drawingml/2006/table">
            <a:tbl>
              <a:tblPr rtl="1"/>
              <a:tblGrid>
                <a:gridCol w="1124362"/>
                <a:gridCol w="1258370"/>
                <a:gridCol w="1081516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المصنع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اسم الدواء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رقم الدواء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مصر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بنادول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A1</a:t>
                      </a:r>
                      <a:endParaRPr kumimoji="0" lang="ar-S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B5B89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الاردن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اسبرين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B2</a:t>
                      </a:r>
                      <a:endParaRPr kumimoji="0" lang="ar-S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B5B89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السعودية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انسولين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C2</a:t>
                      </a:r>
                      <a:endParaRPr kumimoji="0" lang="ar-S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B5B89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</a:tr>
            </a:tbl>
          </a:graphicData>
        </a:graphic>
      </p:graphicFrame>
      <p:sp>
        <p:nvSpPr>
          <p:cNvPr id="6203" name="TextBox 7"/>
          <p:cNvSpPr txBox="1">
            <a:spLocks noChangeArrowheads="1"/>
          </p:cNvSpPr>
          <p:nvPr/>
        </p:nvSpPr>
        <p:spPr bwMode="auto">
          <a:xfrm>
            <a:off x="5062666" y="2060848"/>
            <a:ext cx="22145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Medicine</a:t>
            </a:r>
            <a:r>
              <a:rPr lang="ar-SA" dirty="0"/>
              <a:t>(دواء) 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2987824" y="4365104"/>
          <a:ext cx="3398596" cy="1485900"/>
        </p:xfrm>
        <a:graphic>
          <a:graphicData uri="http://schemas.openxmlformats.org/drawingml/2006/table">
            <a:tbl>
              <a:tblPr rtl="1"/>
              <a:tblGrid>
                <a:gridCol w="935160"/>
                <a:gridCol w="1142770"/>
                <a:gridCol w="1320666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الكمية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رقم الدواء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رقم المريض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A1</a:t>
                      </a:r>
                      <a:endParaRPr kumimoji="0" lang="ar-SA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B89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kumimoji="0" lang="ar-S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B5B89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kumimoji="0" lang="ar-SA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B89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C2</a:t>
                      </a:r>
                      <a:endParaRPr kumimoji="0" lang="ar-SA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B89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kumimoji="0" lang="ar-S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B5B89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kumimoji="0" lang="ar-SA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B89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A1</a:t>
                      </a:r>
                      <a:endParaRPr kumimoji="0" lang="ar-S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B5B89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kumimoji="0" lang="ar-S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B5B89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</a:tr>
            </a:tbl>
          </a:graphicData>
        </a:graphic>
      </p:graphicFrame>
      <p:sp>
        <p:nvSpPr>
          <p:cNvPr id="6226" name="TextBox 9"/>
          <p:cNvSpPr txBox="1">
            <a:spLocks noChangeArrowheads="1"/>
          </p:cNvSpPr>
          <p:nvPr/>
        </p:nvSpPr>
        <p:spPr bwMode="auto">
          <a:xfrm>
            <a:off x="3219843" y="4036115"/>
            <a:ext cx="29289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 err="1" smtClean="0"/>
              <a:t>Treated_By</a:t>
            </a:r>
            <a:r>
              <a:rPr lang="ar-SA" dirty="0" smtClean="0"/>
              <a:t>(يعالج </a:t>
            </a:r>
            <a:r>
              <a:rPr lang="ar-SA" dirty="0"/>
              <a:t>بواسطة) </a:t>
            </a:r>
          </a:p>
        </p:txBody>
      </p:sp>
      <p:grpSp>
        <p:nvGrpSpPr>
          <p:cNvPr id="20" name="مجموعة 19"/>
          <p:cNvGrpSpPr/>
          <p:nvPr/>
        </p:nvGrpSpPr>
        <p:grpSpPr>
          <a:xfrm>
            <a:off x="6679406" y="1928812"/>
            <a:ext cx="1250157" cy="455415"/>
            <a:chOff x="6679406" y="1928812"/>
            <a:chExt cx="1250157" cy="455415"/>
          </a:xfrm>
        </p:grpSpPr>
        <p:sp>
          <p:nvSpPr>
            <p:cNvPr id="13" name="SMARTPenAnnotation0"/>
            <p:cNvSpPr/>
            <p:nvPr/>
          </p:nvSpPr>
          <p:spPr>
            <a:xfrm>
              <a:off x="6679406" y="2152054"/>
              <a:ext cx="428626" cy="169665"/>
            </a:xfrm>
            <a:custGeom>
              <a:avLst/>
              <a:gdLst/>
              <a:ahLst/>
              <a:cxnLst/>
              <a:rect l="0" t="0" r="0" b="0"/>
              <a:pathLst>
                <a:path w="428626" h="169665">
                  <a:moveTo>
                    <a:pt x="0" y="169664"/>
                  </a:moveTo>
                  <a:lnTo>
                    <a:pt x="7688" y="169664"/>
                  </a:lnTo>
                  <a:lnTo>
                    <a:pt x="13302" y="164924"/>
                  </a:lnTo>
                  <a:lnTo>
                    <a:pt x="15814" y="163527"/>
                  </a:lnTo>
                  <a:lnTo>
                    <a:pt x="21250" y="161976"/>
                  </a:lnTo>
                  <a:lnTo>
                    <a:pt x="34629" y="161102"/>
                  </a:lnTo>
                  <a:lnTo>
                    <a:pt x="38961" y="159988"/>
                  </a:lnTo>
                  <a:lnTo>
                    <a:pt x="46419" y="156103"/>
                  </a:lnTo>
                  <a:lnTo>
                    <a:pt x="53043" y="153715"/>
                  </a:lnTo>
                  <a:lnTo>
                    <a:pt x="61277" y="151662"/>
                  </a:lnTo>
                  <a:lnTo>
                    <a:pt x="74860" y="147442"/>
                  </a:lnTo>
                  <a:lnTo>
                    <a:pt x="85526" y="142259"/>
                  </a:lnTo>
                  <a:lnTo>
                    <a:pt x="89759" y="139488"/>
                  </a:lnTo>
                  <a:lnTo>
                    <a:pt x="94566" y="136648"/>
                  </a:lnTo>
                  <a:lnTo>
                    <a:pt x="99755" y="133763"/>
                  </a:lnTo>
                  <a:lnTo>
                    <a:pt x="105198" y="130847"/>
                  </a:lnTo>
                  <a:lnTo>
                    <a:pt x="112797" y="127911"/>
                  </a:lnTo>
                  <a:lnTo>
                    <a:pt x="121830" y="124962"/>
                  </a:lnTo>
                  <a:lnTo>
                    <a:pt x="131822" y="122003"/>
                  </a:lnTo>
                  <a:lnTo>
                    <a:pt x="142452" y="118046"/>
                  </a:lnTo>
                  <a:lnTo>
                    <a:pt x="153507" y="113424"/>
                  </a:lnTo>
                  <a:lnTo>
                    <a:pt x="164846" y="108358"/>
                  </a:lnTo>
                  <a:lnTo>
                    <a:pt x="177366" y="103989"/>
                  </a:lnTo>
                  <a:lnTo>
                    <a:pt x="190673" y="100084"/>
                  </a:lnTo>
                  <a:lnTo>
                    <a:pt x="204506" y="96488"/>
                  </a:lnTo>
                  <a:lnTo>
                    <a:pt x="222657" y="90123"/>
                  </a:lnTo>
                  <a:lnTo>
                    <a:pt x="243689" y="81910"/>
                  </a:lnTo>
                  <a:lnTo>
                    <a:pt x="283923" y="65178"/>
                  </a:lnTo>
                  <a:lnTo>
                    <a:pt x="308420" y="54434"/>
                  </a:lnTo>
                  <a:lnTo>
                    <a:pt x="317730" y="51172"/>
                  </a:lnTo>
                  <a:lnTo>
                    <a:pt x="325922" y="48998"/>
                  </a:lnTo>
                  <a:lnTo>
                    <a:pt x="333367" y="47548"/>
                  </a:lnTo>
                  <a:lnTo>
                    <a:pt x="344286" y="43291"/>
                  </a:lnTo>
                  <a:lnTo>
                    <a:pt x="353437" y="38092"/>
                  </a:lnTo>
                  <a:lnTo>
                    <a:pt x="364120" y="32474"/>
                  </a:lnTo>
                  <a:lnTo>
                    <a:pt x="370738" y="29587"/>
                  </a:lnTo>
                  <a:lnTo>
                    <a:pt x="378128" y="26670"/>
                  </a:lnTo>
                  <a:lnTo>
                    <a:pt x="386030" y="23733"/>
                  </a:lnTo>
                  <a:lnTo>
                    <a:pt x="397457" y="20470"/>
                  </a:lnTo>
                  <a:lnTo>
                    <a:pt x="401894" y="19600"/>
                  </a:lnTo>
                  <a:lnTo>
                    <a:pt x="409469" y="15987"/>
                  </a:lnTo>
                  <a:lnTo>
                    <a:pt x="416142" y="11074"/>
                  </a:lnTo>
                  <a:lnTo>
                    <a:pt x="419311" y="8375"/>
                  </a:lnTo>
                  <a:lnTo>
                    <a:pt x="428625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4" name="SMARTPenAnnotation1"/>
            <p:cNvSpPr/>
            <p:nvPr/>
          </p:nvSpPr>
          <p:spPr>
            <a:xfrm>
              <a:off x="7402710" y="2015516"/>
              <a:ext cx="410278" cy="261349"/>
            </a:xfrm>
            <a:custGeom>
              <a:avLst/>
              <a:gdLst/>
              <a:ahLst/>
              <a:cxnLst/>
              <a:rect l="0" t="0" r="0" b="0"/>
              <a:pathLst>
                <a:path w="410278" h="261349">
                  <a:moveTo>
                    <a:pt x="401836" y="91890"/>
                  </a:moveTo>
                  <a:lnTo>
                    <a:pt x="370710" y="60763"/>
                  </a:lnTo>
                  <a:lnTo>
                    <a:pt x="368187" y="56256"/>
                  </a:lnTo>
                  <a:lnTo>
                    <a:pt x="365513" y="50274"/>
                  </a:lnTo>
                  <a:lnTo>
                    <a:pt x="362738" y="43310"/>
                  </a:lnTo>
                  <a:lnTo>
                    <a:pt x="360888" y="36683"/>
                  </a:lnTo>
                  <a:lnTo>
                    <a:pt x="359654" y="30281"/>
                  </a:lnTo>
                  <a:lnTo>
                    <a:pt x="358833" y="24028"/>
                  </a:lnTo>
                  <a:lnTo>
                    <a:pt x="357292" y="18867"/>
                  </a:lnTo>
                  <a:lnTo>
                    <a:pt x="355273" y="14435"/>
                  </a:lnTo>
                  <a:lnTo>
                    <a:pt x="351377" y="6864"/>
                  </a:lnTo>
                  <a:lnTo>
                    <a:pt x="349643" y="191"/>
                  </a:lnTo>
                  <a:lnTo>
                    <a:pt x="350174" y="0"/>
                  </a:lnTo>
                  <a:lnTo>
                    <a:pt x="353409" y="5078"/>
                  </a:lnTo>
                  <a:lnTo>
                    <a:pt x="355509" y="11304"/>
                  </a:lnTo>
                  <a:lnTo>
                    <a:pt x="356069" y="14354"/>
                  </a:lnTo>
                  <a:lnTo>
                    <a:pt x="359418" y="19363"/>
                  </a:lnTo>
                  <a:lnTo>
                    <a:pt x="364628" y="25679"/>
                  </a:lnTo>
                  <a:lnTo>
                    <a:pt x="380155" y="42982"/>
                  </a:lnTo>
                  <a:lnTo>
                    <a:pt x="387585" y="50720"/>
                  </a:lnTo>
                  <a:lnTo>
                    <a:pt x="405197" y="68458"/>
                  </a:lnTo>
                  <a:lnTo>
                    <a:pt x="407053" y="72300"/>
                  </a:lnTo>
                  <a:lnTo>
                    <a:pt x="408291" y="76846"/>
                  </a:lnTo>
                  <a:lnTo>
                    <a:pt x="409117" y="81860"/>
                  </a:lnTo>
                  <a:lnTo>
                    <a:pt x="409666" y="86196"/>
                  </a:lnTo>
                  <a:lnTo>
                    <a:pt x="410277" y="93658"/>
                  </a:lnTo>
                  <a:lnTo>
                    <a:pt x="409448" y="97038"/>
                  </a:lnTo>
                  <a:lnTo>
                    <a:pt x="405881" y="103438"/>
                  </a:lnTo>
                  <a:lnTo>
                    <a:pt x="401643" y="109495"/>
                  </a:lnTo>
                  <a:lnTo>
                    <a:pt x="394944" y="116509"/>
                  </a:lnTo>
                  <a:lnTo>
                    <a:pt x="380877" y="130691"/>
                  </a:lnTo>
                  <a:lnTo>
                    <a:pt x="372347" y="136585"/>
                  </a:lnTo>
                  <a:lnTo>
                    <a:pt x="367294" y="139546"/>
                  </a:lnTo>
                  <a:lnTo>
                    <a:pt x="356388" y="142836"/>
                  </a:lnTo>
                  <a:lnTo>
                    <a:pt x="345918" y="144298"/>
                  </a:lnTo>
                  <a:lnTo>
                    <a:pt x="337958" y="144948"/>
                  </a:lnTo>
                  <a:lnTo>
                    <a:pt x="334446" y="146113"/>
                  </a:lnTo>
                  <a:lnTo>
                    <a:pt x="323374" y="153111"/>
                  </a:lnTo>
                  <a:lnTo>
                    <a:pt x="317024" y="151180"/>
                  </a:lnTo>
                  <a:lnTo>
                    <a:pt x="304395" y="145802"/>
                  </a:lnTo>
                  <a:lnTo>
                    <a:pt x="295990" y="137809"/>
                  </a:lnTo>
                  <a:lnTo>
                    <a:pt x="295554" y="136393"/>
                  </a:lnTo>
                  <a:lnTo>
                    <a:pt x="294795" y="128961"/>
                  </a:lnTo>
                  <a:lnTo>
                    <a:pt x="294687" y="136782"/>
                  </a:lnTo>
                  <a:lnTo>
                    <a:pt x="294683" y="140946"/>
                  </a:lnTo>
                  <a:lnTo>
                    <a:pt x="293690" y="143446"/>
                  </a:lnTo>
                  <a:lnTo>
                    <a:pt x="288544" y="150712"/>
                  </a:lnTo>
                  <a:lnTo>
                    <a:pt x="284594" y="155290"/>
                  </a:lnTo>
                  <a:lnTo>
                    <a:pt x="265742" y="174371"/>
                  </a:lnTo>
                  <a:lnTo>
                    <a:pt x="262490" y="176643"/>
                  </a:lnTo>
                  <a:lnTo>
                    <a:pt x="252180" y="180833"/>
                  </a:lnTo>
                  <a:lnTo>
                    <a:pt x="242388" y="185329"/>
                  </a:lnTo>
                  <a:lnTo>
                    <a:pt x="234067" y="187989"/>
                  </a:lnTo>
                  <a:lnTo>
                    <a:pt x="223804" y="189486"/>
                  </a:lnTo>
                  <a:lnTo>
                    <a:pt x="220640" y="189696"/>
                  </a:lnTo>
                  <a:lnTo>
                    <a:pt x="218531" y="188844"/>
                  </a:lnTo>
                  <a:lnTo>
                    <a:pt x="217125" y="187284"/>
                  </a:lnTo>
                  <a:lnTo>
                    <a:pt x="216188" y="185251"/>
                  </a:lnTo>
                  <a:lnTo>
                    <a:pt x="215146" y="180347"/>
                  </a:lnTo>
                  <a:lnTo>
                    <a:pt x="214683" y="176845"/>
                  </a:lnTo>
                  <a:lnTo>
                    <a:pt x="214560" y="177300"/>
                  </a:lnTo>
                  <a:lnTo>
                    <a:pt x="214477" y="178596"/>
                  </a:lnTo>
                  <a:lnTo>
                    <a:pt x="213431" y="179459"/>
                  </a:lnTo>
                  <a:lnTo>
                    <a:pt x="211740" y="180035"/>
                  </a:lnTo>
                  <a:lnTo>
                    <a:pt x="209622" y="180419"/>
                  </a:lnTo>
                  <a:lnTo>
                    <a:pt x="208209" y="181667"/>
                  </a:lnTo>
                  <a:lnTo>
                    <a:pt x="207267" y="183491"/>
                  </a:lnTo>
                  <a:lnTo>
                    <a:pt x="206639" y="185700"/>
                  </a:lnTo>
                  <a:lnTo>
                    <a:pt x="203296" y="190799"/>
                  </a:lnTo>
                  <a:lnTo>
                    <a:pt x="198502" y="196373"/>
                  </a:lnTo>
                  <a:lnTo>
                    <a:pt x="193065" y="202157"/>
                  </a:lnTo>
                  <a:lnTo>
                    <a:pt x="174944" y="220473"/>
                  </a:lnTo>
                  <a:lnTo>
                    <a:pt x="167231" y="227221"/>
                  </a:lnTo>
                  <a:lnTo>
                    <a:pt x="159113" y="233705"/>
                  </a:lnTo>
                  <a:lnTo>
                    <a:pt x="150724" y="240011"/>
                  </a:lnTo>
                  <a:lnTo>
                    <a:pt x="143147" y="245208"/>
                  </a:lnTo>
                  <a:lnTo>
                    <a:pt x="136112" y="249664"/>
                  </a:lnTo>
                  <a:lnTo>
                    <a:pt x="123994" y="256269"/>
                  </a:lnTo>
                  <a:lnTo>
                    <a:pt x="112587" y="259988"/>
                  </a:lnTo>
                  <a:lnTo>
                    <a:pt x="109570" y="260858"/>
                  </a:lnTo>
                  <a:lnTo>
                    <a:pt x="103131" y="261348"/>
                  </a:lnTo>
                  <a:lnTo>
                    <a:pt x="101497" y="260424"/>
                  </a:lnTo>
                  <a:lnTo>
                    <a:pt x="100407" y="258816"/>
                  </a:lnTo>
                  <a:lnTo>
                    <a:pt x="99680" y="256752"/>
                  </a:lnTo>
                  <a:lnTo>
                    <a:pt x="96227" y="251813"/>
                  </a:lnTo>
                  <a:lnTo>
                    <a:pt x="90666" y="245298"/>
                  </a:lnTo>
                  <a:lnTo>
                    <a:pt x="89906" y="241761"/>
                  </a:lnTo>
                  <a:lnTo>
                    <a:pt x="89703" y="239429"/>
                  </a:lnTo>
                  <a:lnTo>
                    <a:pt x="88576" y="236882"/>
                  </a:lnTo>
                  <a:lnTo>
                    <a:pt x="84677" y="231406"/>
                  </a:lnTo>
                  <a:lnTo>
                    <a:pt x="82283" y="225665"/>
                  </a:lnTo>
                  <a:lnTo>
                    <a:pt x="81644" y="222746"/>
                  </a:lnTo>
                  <a:lnTo>
                    <a:pt x="78289" y="216855"/>
                  </a:lnTo>
                  <a:lnTo>
                    <a:pt x="76006" y="213895"/>
                  </a:lnTo>
                  <a:lnTo>
                    <a:pt x="73468" y="207961"/>
                  </a:lnTo>
                  <a:lnTo>
                    <a:pt x="72340" y="202016"/>
                  </a:lnTo>
                  <a:lnTo>
                    <a:pt x="71839" y="196067"/>
                  </a:lnTo>
                  <a:lnTo>
                    <a:pt x="70713" y="193091"/>
                  </a:lnTo>
                  <a:lnTo>
                    <a:pt x="66817" y="187139"/>
                  </a:lnTo>
                  <a:lnTo>
                    <a:pt x="61777" y="181186"/>
                  </a:lnTo>
                  <a:lnTo>
                    <a:pt x="59045" y="178210"/>
                  </a:lnTo>
                  <a:lnTo>
                    <a:pt x="57223" y="174241"/>
                  </a:lnTo>
                  <a:lnTo>
                    <a:pt x="56008" y="169611"/>
                  </a:lnTo>
                  <a:lnTo>
                    <a:pt x="55198" y="164540"/>
                  </a:lnTo>
                  <a:lnTo>
                    <a:pt x="53665" y="161159"/>
                  </a:lnTo>
                  <a:lnTo>
                    <a:pt x="51652" y="158905"/>
                  </a:lnTo>
                  <a:lnTo>
                    <a:pt x="49318" y="157403"/>
                  </a:lnTo>
                  <a:lnTo>
                    <a:pt x="47762" y="155409"/>
                  </a:lnTo>
                  <a:lnTo>
                    <a:pt x="46725" y="153087"/>
                  </a:lnTo>
                  <a:lnTo>
                    <a:pt x="44579" y="146870"/>
                  </a:lnTo>
                  <a:lnTo>
                    <a:pt x="42618" y="142434"/>
                  </a:lnTo>
                  <a:lnTo>
                    <a:pt x="40319" y="137492"/>
                  </a:lnTo>
                  <a:lnTo>
                    <a:pt x="37793" y="134198"/>
                  </a:lnTo>
                  <a:lnTo>
                    <a:pt x="35118" y="132001"/>
                  </a:lnTo>
                  <a:lnTo>
                    <a:pt x="29499" y="128569"/>
                  </a:lnTo>
                  <a:lnTo>
                    <a:pt x="20757" y="121058"/>
                  </a:lnTo>
                  <a:lnTo>
                    <a:pt x="14848" y="115437"/>
                  </a:lnTo>
                  <a:lnTo>
                    <a:pt x="0" y="10081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5" name="SMARTPenAnnotation2"/>
            <p:cNvSpPr/>
            <p:nvPr/>
          </p:nvSpPr>
          <p:spPr>
            <a:xfrm>
              <a:off x="7777757" y="1928812"/>
              <a:ext cx="151806" cy="80368"/>
            </a:xfrm>
            <a:custGeom>
              <a:avLst/>
              <a:gdLst/>
              <a:ahLst/>
              <a:cxnLst/>
              <a:rect l="0" t="0" r="0" b="0"/>
              <a:pathLst>
                <a:path w="151806" h="80368">
                  <a:moveTo>
                    <a:pt x="151805" y="0"/>
                  </a:moveTo>
                  <a:lnTo>
                    <a:pt x="142324" y="0"/>
                  </a:lnTo>
                  <a:lnTo>
                    <a:pt x="138539" y="992"/>
                  </a:lnTo>
                  <a:lnTo>
                    <a:pt x="135024" y="2646"/>
                  </a:lnTo>
                  <a:lnTo>
                    <a:pt x="131688" y="4740"/>
                  </a:lnTo>
                  <a:lnTo>
                    <a:pt x="127479" y="7129"/>
                  </a:lnTo>
                  <a:lnTo>
                    <a:pt x="117512" y="12429"/>
                  </a:lnTo>
                  <a:lnTo>
                    <a:pt x="100744" y="20991"/>
                  </a:lnTo>
                  <a:lnTo>
                    <a:pt x="91968" y="24908"/>
                  </a:lnTo>
                  <a:lnTo>
                    <a:pt x="68986" y="34552"/>
                  </a:lnTo>
                  <a:lnTo>
                    <a:pt x="58890" y="39902"/>
                  </a:lnTo>
                  <a:lnTo>
                    <a:pt x="50174" y="45453"/>
                  </a:lnTo>
                  <a:lnTo>
                    <a:pt x="42379" y="51138"/>
                  </a:lnTo>
                  <a:lnTo>
                    <a:pt x="25781" y="62746"/>
                  </a:lnTo>
                  <a:lnTo>
                    <a:pt x="0" y="80367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6" name="SMARTPenAnnotation3"/>
            <p:cNvSpPr/>
            <p:nvPr/>
          </p:nvSpPr>
          <p:spPr>
            <a:xfrm>
              <a:off x="7554515" y="2156330"/>
              <a:ext cx="115719" cy="102881"/>
            </a:xfrm>
            <a:custGeom>
              <a:avLst/>
              <a:gdLst/>
              <a:ahLst/>
              <a:cxnLst/>
              <a:rect l="0" t="0" r="0" b="0"/>
              <a:pathLst>
                <a:path w="115719" h="102881">
                  <a:moveTo>
                    <a:pt x="107156" y="22513"/>
                  </a:moveTo>
                  <a:lnTo>
                    <a:pt x="114845" y="7136"/>
                  </a:lnTo>
                  <a:lnTo>
                    <a:pt x="115259" y="5317"/>
                  </a:lnTo>
                  <a:lnTo>
                    <a:pt x="115534" y="3112"/>
                  </a:lnTo>
                  <a:lnTo>
                    <a:pt x="115718" y="649"/>
                  </a:lnTo>
                  <a:lnTo>
                    <a:pt x="114849" y="0"/>
                  </a:lnTo>
                  <a:lnTo>
                    <a:pt x="113277" y="559"/>
                  </a:lnTo>
                  <a:lnTo>
                    <a:pt x="108366" y="3845"/>
                  </a:lnTo>
                  <a:lnTo>
                    <a:pt x="105048" y="6940"/>
                  </a:lnTo>
                  <a:lnTo>
                    <a:pt x="102774" y="9155"/>
                  </a:lnTo>
                  <a:lnTo>
                    <a:pt x="100266" y="10631"/>
                  </a:lnTo>
                  <a:lnTo>
                    <a:pt x="97602" y="11615"/>
                  </a:lnTo>
                  <a:lnTo>
                    <a:pt x="94834" y="12271"/>
                  </a:lnTo>
                  <a:lnTo>
                    <a:pt x="91996" y="13701"/>
                  </a:lnTo>
                  <a:lnTo>
                    <a:pt x="89113" y="15646"/>
                  </a:lnTo>
                  <a:lnTo>
                    <a:pt x="86197" y="17935"/>
                  </a:lnTo>
                  <a:lnTo>
                    <a:pt x="84254" y="20453"/>
                  </a:lnTo>
                  <a:lnTo>
                    <a:pt x="82959" y="23124"/>
                  </a:lnTo>
                  <a:lnTo>
                    <a:pt x="82094" y="25897"/>
                  </a:lnTo>
                  <a:lnTo>
                    <a:pt x="80526" y="28738"/>
                  </a:lnTo>
                  <a:lnTo>
                    <a:pt x="78489" y="31624"/>
                  </a:lnTo>
                  <a:lnTo>
                    <a:pt x="76138" y="34540"/>
                  </a:lnTo>
                  <a:lnTo>
                    <a:pt x="72587" y="37477"/>
                  </a:lnTo>
                  <a:lnTo>
                    <a:pt x="68235" y="40426"/>
                  </a:lnTo>
                  <a:lnTo>
                    <a:pt x="63350" y="43385"/>
                  </a:lnTo>
                  <a:lnTo>
                    <a:pt x="59100" y="46350"/>
                  </a:lnTo>
                  <a:lnTo>
                    <a:pt x="55276" y="49318"/>
                  </a:lnTo>
                  <a:lnTo>
                    <a:pt x="51733" y="52290"/>
                  </a:lnTo>
                  <a:lnTo>
                    <a:pt x="48379" y="55263"/>
                  </a:lnTo>
                  <a:lnTo>
                    <a:pt x="42008" y="61212"/>
                  </a:lnTo>
                  <a:lnTo>
                    <a:pt x="38919" y="63195"/>
                  </a:lnTo>
                  <a:lnTo>
                    <a:pt x="35868" y="64517"/>
                  </a:lnTo>
                  <a:lnTo>
                    <a:pt x="32842" y="65399"/>
                  </a:lnTo>
                  <a:lnTo>
                    <a:pt x="28840" y="67971"/>
                  </a:lnTo>
                  <a:lnTo>
                    <a:pt x="24188" y="71670"/>
                  </a:lnTo>
                  <a:lnTo>
                    <a:pt x="0" y="10288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7" name="SMARTPenAnnotation4"/>
            <p:cNvSpPr/>
            <p:nvPr/>
          </p:nvSpPr>
          <p:spPr>
            <a:xfrm>
              <a:off x="7643812" y="2223492"/>
              <a:ext cx="62509" cy="53579"/>
            </a:xfrm>
            <a:custGeom>
              <a:avLst/>
              <a:gdLst/>
              <a:ahLst/>
              <a:cxnLst/>
              <a:rect l="0" t="0" r="0" b="0"/>
              <a:pathLst>
                <a:path w="62509" h="53579">
                  <a:moveTo>
                    <a:pt x="62508" y="0"/>
                  </a:moveTo>
                  <a:lnTo>
                    <a:pt x="42390" y="20117"/>
                  </a:lnTo>
                  <a:lnTo>
                    <a:pt x="39174" y="22341"/>
                  </a:lnTo>
                  <a:lnTo>
                    <a:pt x="36038" y="23824"/>
                  </a:lnTo>
                  <a:lnTo>
                    <a:pt x="32955" y="24812"/>
                  </a:lnTo>
                  <a:lnTo>
                    <a:pt x="29907" y="26463"/>
                  </a:lnTo>
                  <a:lnTo>
                    <a:pt x="26884" y="28556"/>
                  </a:lnTo>
                  <a:lnTo>
                    <a:pt x="0" y="5357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8" name="SMARTPenAnnotation5"/>
            <p:cNvSpPr/>
            <p:nvPr/>
          </p:nvSpPr>
          <p:spPr>
            <a:xfrm>
              <a:off x="7188398" y="2254066"/>
              <a:ext cx="196454" cy="130161"/>
            </a:xfrm>
            <a:custGeom>
              <a:avLst/>
              <a:gdLst/>
              <a:ahLst/>
              <a:cxnLst/>
              <a:rect l="0" t="0" r="0" b="0"/>
              <a:pathLst>
                <a:path w="196454" h="130161">
                  <a:moveTo>
                    <a:pt x="196453" y="5144"/>
                  </a:moveTo>
                  <a:lnTo>
                    <a:pt x="191713" y="404"/>
                  </a:lnTo>
                  <a:lnTo>
                    <a:pt x="190316" y="0"/>
                  </a:lnTo>
                  <a:lnTo>
                    <a:pt x="189385" y="722"/>
                  </a:lnTo>
                  <a:lnTo>
                    <a:pt x="188764" y="2197"/>
                  </a:lnTo>
                  <a:lnTo>
                    <a:pt x="188350" y="4171"/>
                  </a:lnTo>
                  <a:lnTo>
                    <a:pt x="188075" y="6480"/>
                  </a:lnTo>
                  <a:lnTo>
                    <a:pt x="187892" y="9011"/>
                  </a:lnTo>
                  <a:lnTo>
                    <a:pt x="186777" y="13676"/>
                  </a:lnTo>
                  <a:lnTo>
                    <a:pt x="185041" y="19762"/>
                  </a:lnTo>
                  <a:lnTo>
                    <a:pt x="182892" y="26795"/>
                  </a:lnTo>
                  <a:lnTo>
                    <a:pt x="181459" y="32477"/>
                  </a:lnTo>
                  <a:lnTo>
                    <a:pt x="180504" y="37257"/>
                  </a:lnTo>
                  <a:lnTo>
                    <a:pt x="179867" y="41435"/>
                  </a:lnTo>
                  <a:lnTo>
                    <a:pt x="178450" y="44221"/>
                  </a:lnTo>
                  <a:lnTo>
                    <a:pt x="176514" y="46079"/>
                  </a:lnTo>
                  <a:lnTo>
                    <a:pt x="171017" y="49059"/>
                  </a:lnTo>
                  <a:lnTo>
                    <a:pt x="165325" y="49575"/>
                  </a:lnTo>
                  <a:lnTo>
                    <a:pt x="163795" y="48656"/>
                  </a:lnTo>
                  <a:lnTo>
                    <a:pt x="162774" y="47051"/>
                  </a:lnTo>
                  <a:lnTo>
                    <a:pt x="162095" y="44988"/>
                  </a:lnTo>
                  <a:lnTo>
                    <a:pt x="160649" y="42621"/>
                  </a:lnTo>
                  <a:lnTo>
                    <a:pt x="158693" y="40051"/>
                  </a:lnTo>
                  <a:lnTo>
                    <a:pt x="156397" y="37345"/>
                  </a:lnTo>
                  <a:lnTo>
                    <a:pt x="152881" y="34549"/>
                  </a:lnTo>
                  <a:lnTo>
                    <a:pt x="148554" y="31693"/>
                  </a:lnTo>
                  <a:lnTo>
                    <a:pt x="143684" y="28796"/>
                  </a:lnTo>
                  <a:lnTo>
                    <a:pt x="138454" y="25873"/>
                  </a:lnTo>
                  <a:lnTo>
                    <a:pt x="127350" y="19980"/>
                  </a:lnTo>
                  <a:lnTo>
                    <a:pt x="122603" y="18011"/>
                  </a:lnTo>
                  <a:lnTo>
                    <a:pt x="118446" y="16699"/>
                  </a:lnTo>
                  <a:lnTo>
                    <a:pt x="114683" y="15824"/>
                  </a:lnTo>
                  <a:lnTo>
                    <a:pt x="111182" y="15241"/>
                  </a:lnTo>
                  <a:lnTo>
                    <a:pt x="107855" y="14852"/>
                  </a:lnTo>
                  <a:lnTo>
                    <a:pt x="104645" y="14593"/>
                  </a:lnTo>
                  <a:lnTo>
                    <a:pt x="99530" y="16404"/>
                  </a:lnTo>
                  <a:lnTo>
                    <a:pt x="93142" y="19596"/>
                  </a:lnTo>
                  <a:lnTo>
                    <a:pt x="85907" y="23709"/>
                  </a:lnTo>
                  <a:lnTo>
                    <a:pt x="79100" y="28435"/>
                  </a:lnTo>
                  <a:lnTo>
                    <a:pt x="72577" y="33570"/>
                  </a:lnTo>
                  <a:lnTo>
                    <a:pt x="66244" y="38977"/>
                  </a:lnTo>
                  <a:lnTo>
                    <a:pt x="59046" y="47544"/>
                  </a:lnTo>
                  <a:lnTo>
                    <a:pt x="51270" y="58215"/>
                  </a:lnTo>
                  <a:lnTo>
                    <a:pt x="43110" y="70291"/>
                  </a:lnTo>
                  <a:lnTo>
                    <a:pt x="35685" y="80325"/>
                  </a:lnTo>
                  <a:lnTo>
                    <a:pt x="28751" y="89000"/>
                  </a:lnTo>
                  <a:lnTo>
                    <a:pt x="0" y="13016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grpSp>
        <p:nvGrpSpPr>
          <p:cNvPr id="26" name="مجموعة 25"/>
          <p:cNvGrpSpPr/>
          <p:nvPr/>
        </p:nvGrpSpPr>
        <p:grpSpPr>
          <a:xfrm>
            <a:off x="1982390" y="1812726"/>
            <a:ext cx="500064" cy="562571"/>
            <a:chOff x="1982390" y="1812726"/>
            <a:chExt cx="500064" cy="562571"/>
          </a:xfrm>
        </p:grpSpPr>
        <p:sp>
          <p:nvSpPr>
            <p:cNvPr id="21" name="SMARTPenAnnotation6"/>
            <p:cNvSpPr/>
            <p:nvPr/>
          </p:nvSpPr>
          <p:spPr>
            <a:xfrm>
              <a:off x="2107406" y="1947913"/>
              <a:ext cx="346745" cy="275571"/>
            </a:xfrm>
            <a:custGeom>
              <a:avLst/>
              <a:gdLst/>
              <a:ahLst/>
              <a:cxnLst/>
              <a:rect l="0" t="0" r="0" b="0"/>
              <a:pathLst>
                <a:path w="346745" h="275571">
                  <a:moveTo>
                    <a:pt x="285750" y="7688"/>
                  </a:moveTo>
                  <a:lnTo>
                    <a:pt x="270373" y="0"/>
                  </a:lnTo>
                  <a:lnTo>
                    <a:pt x="269545" y="578"/>
                  </a:lnTo>
                  <a:lnTo>
                    <a:pt x="268994" y="1956"/>
                  </a:lnTo>
                  <a:lnTo>
                    <a:pt x="268108" y="6556"/>
                  </a:lnTo>
                  <a:lnTo>
                    <a:pt x="270633" y="9831"/>
                  </a:lnTo>
                  <a:lnTo>
                    <a:pt x="277633" y="17253"/>
                  </a:lnTo>
                  <a:lnTo>
                    <a:pt x="328851" y="68649"/>
                  </a:lnTo>
                  <a:lnTo>
                    <a:pt x="334672" y="77115"/>
                  </a:lnTo>
                  <a:lnTo>
                    <a:pt x="338251" y="84185"/>
                  </a:lnTo>
                  <a:lnTo>
                    <a:pt x="343149" y="90635"/>
                  </a:lnTo>
                  <a:lnTo>
                    <a:pt x="345987" y="96808"/>
                  </a:lnTo>
                  <a:lnTo>
                    <a:pt x="346744" y="99844"/>
                  </a:lnTo>
                  <a:lnTo>
                    <a:pt x="346256" y="104844"/>
                  </a:lnTo>
                  <a:lnTo>
                    <a:pt x="344939" y="111154"/>
                  </a:lnTo>
                  <a:lnTo>
                    <a:pt x="343069" y="118337"/>
                  </a:lnTo>
                  <a:lnTo>
                    <a:pt x="341822" y="124118"/>
                  </a:lnTo>
                  <a:lnTo>
                    <a:pt x="340991" y="128964"/>
                  </a:lnTo>
                  <a:lnTo>
                    <a:pt x="340436" y="133187"/>
                  </a:lnTo>
                  <a:lnTo>
                    <a:pt x="339074" y="136995"/>
                  </a:lnTo>
                  <a:lnTo>
                    <a:pt x="334916" y="143871"/>
                  </a:lnTo>
                  <a:lnTo>
                    <a:pt x="329760" y="150235"/>
                  </a:lnTo>
                  <a:lnTo>
                    <a:pt x="324162" y="156370"/>
                  </a:lnTo>
                  <a:lnTo>
                    <a:pt x="318366" y="162405"/>
                  </a:lnTo>
                  <a:lnTo>
                    <a:pt x="309837" y="168394"/>
                  </a:lnTo>
                  <a:lnTo>
                    <a:pt x="300424" y="173371"/>
                  </a:lnTo>
                  <a:lnTo>
                    <a:pt x="292933" y="175583"/>
                  </a:lnTo>
                  <a:lnTo>
                    <a:pt x="283651" y="176566"/>
                  </a:lnTo>
                  <a:lnTo>
                    <a:pt x="271004" y="177197"/>
                  </a:lnTo>
                  <a:lnTo>
                    <a:pt x="268974" y="176256"/>
                  </a:lnTo>
                  <a:lnTo>
                    <a:pt x="261376" y="171185"/>
                  </a:lnTo>
                  <a:lnTo>
                    <a:pt x="252841" y="168249"/>
                  </a:lnTo>
                  <a:lnTo>
                    <a:pt x="242843" y="160842"/>
                  </a:lnTo>
                  <a:lnTo>
                    <a:pt x="242263" y="159400"/>
                  </a:lnTo>
                  <a:lnTo>
                    <a:pt x="241445" y="154615"/>
                  </a:lnTo>
                  <a:lnTo>
                    <a:pt x="241254" y="156663"/>
                  </a:lnTo>
                  <a:lnTo>
                    <a:pt x="238524" y="163527"/>
                  </a:lnTo>
                  <a:lnTo>
                    <a:pt x="236406" y="168135"/>
                  </a:lnTo>
                  <a:lnTo>
                    <a:pt x="234054" y="175902"/>
                  </a:lnTo>
                  <a:lnTo>
                    <a:pt x="233008" y="183653"/>
                  </a:lnTo>
                  <a:lnTo>
                    <a:pt x="232730" y="188498"/>
                  </a:lnTo>
                  <a:lnTo>
                    <a:pt x="232419" y="199173"/>
                  </a:lnTo>
                  <a:lnTo>
                    <a:pt x="232282" y="210532"/>
                  </a:lnTo>
                  <a:lnTo>
                    <a:pt x="231253" y="215347"/>
                  </a:lnTo>
                  <a:lnTo>
                    <a:pt x="227464" y="223343"/>
                  </a:lnTo>
                  <a:lnTo>
                    <a:pt x="224072" y="228849"/>
                  </a:lnTo>
                  <a:lnTo>
                    <a:pt x="215012" y="242904"/>
                  </a:lnTo>
                  <a:lnTo>
                    <a:pt x="209818" y="249827"/>
                  </a:lnTo>
                  <a:lnTo>
                    <a:pt x="204371" y="256426"/>
                  </a:lnTo>
                  <a:lnTo>
                    <a:pt x="198755" y="262810"/>
                  </a:lnTo>
                  <a:lnTo>
                    <a:pt x="189869" y="269904"/>
                  </a:lnTo>
                  <a:lnTo>
                    <a:pt x="182613" y="273057"/>
                  </a:lnTo>
                  <a:lnTo>
                    <a:pt x="172516" y="275080"/>
                  </a:lnTo>
                  <a:lnTo>
                    <a:pt x="167863" y="275431"/>
                  </a:lnTo>
                  <a:lnTo>
                    <a:pt x="157555" y="275535"/>
                  </a:lnTo>
                  <a:lnTo>
                    <a:pt x="145775" y="275570"/>
                  </a:lnTo>
                  <a:lnTo>
                    <a:pt x="143816" y="274581"/>
                  </a:lnTo>
                  <a:lnTo>
                    <a:pt x="136319" y="269440"/>
                  </a:lnTo>
                  <a:lnTo>
                    <a:pt x="130700" y="267890"/>
                  </a:lnTo>
                  <a:lnTo>
                    <a:pt x="128805" y="266484"/>
                  </a:lnTo>
                  <a:lnTo>
                    <a:pt x="127542" y="264555"/>
                  </a:lnTo>
                  <a:lnTo>
                    <a:pt x="126700" y="262276"/>
                  </a:lnTo>
                  <a:lnTo>
                    <a:pt x="125146" y="260757"/>
                  </a:lnTo>
                  <a:lnTo>
                    <a:pt x="123118" y="259745"/>
                  </a:lnTo>
                  <a:lnTo>
                    <a:pt x="120774" y="259069"/>
                  </a:lnTo>
                  <a:lnTo>
                    <a:pt x="112878" y="258319"/>
                  </a:lnTo>
                  <a:lnTo>
                    <a:pt x="107994" y="258119"/>
                  </a:lnTo>
                  <a:lnTo>
                    <a:pt x="103746" y="256994"/>
                  </a:lnTo>
                  <a:lnTo>
                    <a:pt x="94019" y="251662"/>
                  </a:lnTo>
                  <a:lnTo>
                    <a:pt x="91396" y="250066"/>
                  </a:lnTo>
                  <a:lnTo>
                    <a:pt x="87584" y="249357"/>
                  </a:lnTo>
                  <a:lnTo>
                    <a:pt x="85178" y="249168"/>
                  </a:lnTo>
                  <a:lnTo>
                    <a:pt x="83574" y="248050"/>
                  </a:lnTo>
                  <a:lnTo>
                    <a:pt x="82505" y="246312"/>
                  </a:lnTo>
                  <a:lnTo>
                    <a:pt x="81792" y="244161"/>
                  </a:lnTo>
                  <a:lnTo>
                    <a:pt x="80325" y="242727"/>
                  </a:lnTo>
                  <a:lnTo>
                    <a:pt x="78355" y="241772"/>
                  </a:lnTo>
                  <a:lnTo>
                    <a:pt x="76049" y="241134"/>
                  </a:lnTo>
                  <a:lnTo>
                    <a:pt x="74512" y="239718"/>
                  </a:lnTo>
                  <a:lnTo>
                    <a:pt x="73487" y="237781"/>
                  </a:lnTo>
                  <a:lnTo>
                    <a:pt x="72804" y="235497"/>
                  </a:lnTo>
                  <a:lnTo>
                    <a:pt x="71356" y="233975"/>
                  </a:lnTo>
                  <a:lnTo>
                    <a:pt x="69399" y="232960"/>
                  </a:lnTo>
                  <a:lnTo>
                    <a:pt x="67102" y="232283"/>
                  </a:lnTo>
                  <a:lnTo>
                    <a:pt x="61904" y="228886"/>
                  </a:lnTo>
                  <a:lnTo>
                    <a:pt x="53399" y="221395"/>
                  </a:lnTo>
                  <a:lnTo>
                    <a:pt x="50482" y="218620"/>
                  </a:lnTo>
                  <a:lnTo>
                    <a:pt x="48537" y="215778"/>
                  </a:lnTo>
                  <a:lnTo>
                    <a:pt x="46377" y="209975"/>
                  </a:lnTo>
                  <a:lnTo>
                    <a:pt x="44808" y="208030"/>
                  </a:lnTo>
                  <a:lnTo>
                    <a:pt x="42771" y="206734"/>
                  </a:lnTo>
                  <a:lnTo>
                    <a:pt x="40420" y="205870"/>
                  </a:lnTo>
                  <a:lnTo>
                    <a:pt x="35162" y="202264"/>
                  </a:lnTo>
                  <a:lnTo>
                    <a:pt x="26899" y="195148"/>
                  </a:lnTo>
                  <a:lnTo>
                    <a:pt x="22538" y="190884"/>
                  </a:lnTo>
                  <a:lnTo>
                    <a:pt x="19987" y="189350"/>
                  </a:lnTo>
                  <a:lnTo>
                    <a:pt x="14505" y="187645"/>
                  </a:lnTo>
                  <a:lnTo>
                    <a:pt x="11654" y="188183"/>
                  </a:lnTo>
                  <a:lnTo>
                    <a:pt x="8762" y="189534"/>
                  </a:lnTo>
                  <a:lnTo>
                    <a:pt x="0" y="195212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22" name="SMARTPenAnnotation7"/>
            <p:cNvSpPr/>
            <p:nvPr/>
          </p:nvSpPr>
          <p:spPr>
            <a:xfrm>
              <a:off x="2393156" y="1812726"/>
              <a:ext cx="89298" cy="98228"/>
            </a:xfrm>
            <a:custGeom>
              <a:avLst/>
              <a:gdLst/>
              <a:ahLst/>
              <a:cxnLst/>
              <a:rect l="0" t="0" r="0" b="0"/>
              <a:pathLst>
                <a:path w="89298" h="98228">
                  <a:moveTo>
                    <a:pt x="89297" y="0"/>
                  </a:moveTo>
                  <a:lnTo>
                    <a:pt x="84556" y="4740"/>
                  </a:lnTo>
                  <a:lnTo>
                    <a:pt x="82167" y="8121"/>
                  </a:lnTo>
                  <a:lnTo>
                    <a:pt x="79583" y="12360"/>
                  </a:lnTo>
                  <a:lnTo>
                    <a:pt x="76868" y="17169"/>
                  </a:lnTo>
                  <a:lnTo>
                    <a:pt x="74065" y="21368"/>
                  </a:lnTo>
                  <a:lnTo>
                    <a:pt x="71205" y="25160"/>
                  </a:lnTo>
                  <a:lnTo>
                    <a:pt x="68306" y="28679"/>
                  </a:lnTo>
                  <a:lnTo>
                    <a:pt x="64389" y="33010"/>
                  </a:lnTo>
                  <a:lnTo>
                    <a:pt x="54745" y="43114"/>
                  </a:lnTo>
                  <a:lnTo>
                    <a:pt x="0" y="98227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23" name="SMARTPenAnnotation8"/>
            <p:cNvSpPr/>
            <p:nvPr/>
          </p:nvSpPr>
          <p:spPr>
            <a:xfrm>
              <a:off x="2339578" y="2196703"/>
              <a:ext cx="80368" cy="53579"/>
            </a:xfrm>
            <a:custGeom>
              <a:avLst/>
              <a:gdLst/>
              <a:ahLst/>
              <a:cxnLst/>
              <a:rect l="0" t="0" r="0" b="0"/>
              <a:pathLst>
                <a:path w="80368" h="53579">
                  <a:moveTo>
                    <a:pt x="80367" y="0"/>
                  </a:moveTo>
                  <a:lnTo>
                    <a:pt x="66145" y="4740"/>
                  </a:lnTo>
                  <a:lnTo>
                    <a:pt x="60964" y="7129"/>
                  </a:lnTo>
                  <a:lnTo>
                    <a:pt x="56518" y="9713"/>
                  </a:lnTo>
                  <a:lnTo>
                    <a:pt x="32771" y="25731"/>
                  </a:lnTo>
                  <a:lnTo>
                    <a:pt x="26808" y="31044"/>
                  </a:lnTo>
                  <a:lnTo>
                    <a:pt x="21841" y="36571"/>
                  </a:lnTo>
                  <a:lnTo>
                    <a:pt x="0" y="5357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24" name="SMARTPenAnnotation9"/>
            <p:cNvSpPr/>
            <p:nvPr/>
          </p:nvSpPr>
          <p:spPr>
            <a:xfrm>
              <a:off x="1982390" y="2232421"/>
              <a:ext cx="151806" cy="142876"/>
            </a:xfrm>
            <a:custGeom>
              <a:avLst/>
              <a:gdLst/>
              <a:ahLst/>
              <a:cxnLst/>
              <a:rect l="0" t="0" r="0" b="0"/>
              <a:pathLst>
                <a:path w="151806" h="142876">
                  <a:moveTo>
                    <a:pt x="151805" y="0"/>
                  </a:moveTo>
                  <a:lnTo>
                    <a:pt x="147064" y="14222"/>
                  </a:lnTo>
                  <a:lnTo>
                    <a:pt x="146660" y="19403"/>
                  </a:lnTo>
                  <a:lnTo>
                    <a:pt x="147383" y="23850"/>
                  </a:lnTo>
                  <a:lnTo>
                    <a:pt x="148857" y="27806"/>
                  </a:lnTo>
                  <a:lnTo>
                    <a:pt x="149839" y="31436"/>
                  </a:lnTo>
                  <a:lnTo>
                    <a:pt x="150495" y="34848"/>
                  </a:lnTo>
                  <a:lnTo>
                    <a:pt x="150931" y="38115"/>
                  </a:lnTo>
                  <a:lnTo>
                    <a:pt x="151222" y="41285"/>
                  </a:lnTo>
                  <a:lnTo>
                    <a:pt x="151417" y="44391"/>
                  </a:lnTo>
                  <a:lnTo>
                    <a:pt x="151632" y="50487"/>
                  </a:lnTo>
                  <a:lnTo>
                    <a:pt x="151771" y="62486"/>
                  </a:lnTo>
                  <a:lnTo>
                    <a:pt x="151803" y="70914"/>
                  </a:lnTo>
                  <a:lnTo>
                    <a:pt x="147064" y="71283"/>
                  </a:lnTo>
                  <a:lnTo>
                    <a:pt x="144675" y="69350"/>
                  </a:lnTo>
                  <a:lnTo>
                    <a:pt x="142091" y="66077"/>
                  </a:lnTo>
                  <a:lnTo>
                    <a:pt x="139376" y="61911"/>
                  </a:lnTo>
                  <a:lnTo>
                    <a:pt x="136574" y="59133"/>
                  </a:lnTo>
                  <a:lnTo>
                    <a:pt x="133713" y="57282"/>
                  </a:lnTo>
                  <a:lnTo>
                    <a:pt x="130814" y="56048"/>
                  </a:lnTo>
                  <a:lnTo>
                    <a:pt x="127889" y="54232"/>
                  </a:lnTo>
                  <a:lnTo>
                    <a:pt x="124947" y="52030"/>
                  </a:lnTo>
                  <a:lnTo>
                    <a:pt x="121993" y="49570"/>
                  </a:lnTo>
                  <a:lnTo>
                    <a:pt x="119032" y="46937"/>
                  </a:lnTo>
                  <a:lnTo>
                    <a:pt x="113096" y="41366"/>
                  </a:lnTo>
                  <a:lnTo>
                    <a:pt x="110124" y="39484"/>
                  </a:lnTo>
                  <a:lnTo>
                    <a:pt x="107150" y="38229"/>
                  </a:lnTo>
                  <a:lnTo>
                    <a:pt x="104176" y="37392"/>
                  </a:lnTo>
                  <a:lnTo>
                    <a:pt x="100208" y="36835"/>
                  </a:lnTo>
                  <a:lnTo>
                    <a:pt x="95579" y="36463"/>
                  </a:lnTo>
                  <a:lnTo>
                    <a:pt x="86136" y="36050"/>
                  </a:lnTo>
                  <a:lnTo>
                    <a:pt x="78632" y="35866"/>
                  </a:lnTo>
                  <a:lnTo>
                    <a:pt x="75241" y="36809"/>
                  </a:lnTo>
                  <a:lnTo>
                    <a:pt x="71989" y="38430"/>
                  </a:lnTo>
                  <a:lnTo>
                    <a:pt x="68829" y="40503"/>
                  </a:lnTo>
                  <a:lnTo>
                    <a:pt x="65730" y="41885"/>
                  </a:lnTo>
                  <a:lnTo>
                    <a:pt x="62671" y="42806"/>
                  </a:lnTo>
                  <a:lnTo>
                    <a:pt x="59640" y="43421"/>
                  </a:lnTo>
                  <a:lnTo>
                    <a:pt x="56627" y="45814"/>
                  </a:lnTo>
                  <a:lnTo>
                    <a:pt x="53627" y="49395"/>
                  </a:lnTo>
                  <a:lnTo>
                    <a:pt x="50634" y="53766"/>
                  </a:lnTo>
                  <a:lnTo>
                    <a:pt x="47647" y="58664"/>
                  </a:lnTo>
                  <a:lnTo>
                    <a:pt x="44663" y="63914"/>
                  </a:lnTo>
                  <a:lnTo>
                    <a:pt x="41681" y="69399"/>
                  </a:lnTo>
                  <a:lnTo>
                    <a:pt x="37710" y="76032"/>
                  </a:lnTo>
                  <a:lnTo>
                    <a:pt x="28005" y="91339"/>
                  </a:lnTo>
                  <a:lnTo>
                    <a:pt x="23631" y="98596"/>
                  </a:lnTo>
                  <a:lnTo>
                    <a:pt x="19723" y="105418"/>
                  </a:lnTo>
                  <a:lnTo>
                    <a:pt x="12734" y="118290"/>
                  </a:lnTo>
                  <a:lnTo>
                    <a:pt x="0" y="142875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sp>
        <p:nvSpPr>
          <p:cNvPr id="27" name="SMARTPenAnnotation10"/>
          <p:cNvSpPr/>
          <p:nvPr/>
        </p:nvSpPr>
        <p:spPr>
          <a:xfrm>
            <a:off x="3268273" y="3982677"/>
            <a:ext cx="1321087" cy="478307"/>
          </a:xfrm>
          <a:custGeom>
            <a:avLst/>
            <a:gdLst/>
            <a:ahLst/>
            <a:cxnLst/>
            <a:rect l="0" t="0" r="0" b="0"/>
            <a:pathLst>
              <a:path w="1321087" h="478307">
                <a:moveTo>
                  <a:pt x="53570" y="53541"/>
                </a:moveTo>
                <a:lnTo>
                  <a:pt x="48830" y="58282"/>
                </a:lnTo>
                <a:lnTo>
                  <a:pt x="47433" y="60670"/>
                </a:lnTo>
                <a:lnTo>
                  <a:pt x="45882" y="65970"/>
                </a:lnTo>
                <a:lnTo>
                  <a:pt x="45008" y="74532"/>
                </a:lnTo>
                <a:lnTo>
                  <a:pt x="43894" y="77457"/>
                </a:lnTo>
                <a:lnTo>
                  <a:pt x="40009" y="83353"/>
                </a:lnTo>
                <a:lnTo>
                  <a:pt x="36592" y="92267"/>
                </a:lnTo>
                <a:lnTo>
                  <a:pt x="32330" y="105156"/>
                </a:lnTo>
                <a:lnTo>
                  <a:pt x="27504" y="120693"/>
                </a:lnTo>
                <a:lnTo>
                  <a:pt x="22302" y="136012"/>
                </a:lnTo>
                <a:lnTo>
                  <a:pt x="11231" y="166263"/>
                </a:lnTo>
                <a:lnTo>
                  <a:pt x="7484" y="178298"/>
                </a:lnTo>
                <a:lnTo>
                  <a:pt x="4987" y="188306"/>
                </a:lnTo>
                <a:lnTo>
                  <a:pt x="3322" y="196963"/>
                </a:lnTo>
                <a:lnTo>
                  <a:pt x="1472" y="209227"/>
                </a:lnTo>
                <a:lnTo>
                  <a:pt x="650" y="219969"/>
                </a:lnTo>
                <a:lnTo>
                  <a:pt x="79" y="245453"/>
                </a:lnTo>
                <a:lnTo>
                  <a:pt x="0" y="262025"/>
                </a:lnTo>
                <a:lnTo>
                  <a:pt x="989" y="264960"/>
                </a:lnTo>
                <a:lnTo>
                  <a:pt x="7681" y="275031"/>
                </a:lnTo>
                <a:lnTo>
                  <a:pt x="8371" y="278650"/>
                </a:lnTo>
                <a:lnTo>
                  <a:pt x="8900" y="292567"/>
                </a:lnTo>
                <a:lnTo>
                  <a:pt x="8919" y="301927"/>
                </a:lnTo>
                <a:lnTo>
                  <a:pt x="11567" y="305487"/>
                </a:lnTo>
                <a:lnTo>
                  <a:pt x="25172" y="319780"/>
                </a:lnTo>
                <a:lnTo>
                  <a:pt x="31045" y="325683"/>
                </a:lnTo>
                <a:lnTo>
                  <a:pt x="33592" y="327242"/>
                </a:lnTo>
                <a:lnTo>
                  <a:pt x="39069" y="328975"/>
                </a:lnTo>
                <a:lnTo>
                  <a:pt x="47456" y="335037"/>
                </a:lnTo>
                <a:lnTo>
                  <a:pt x="56806" y="342361"/>
                </a:lnTo>
                <a:lnTo>
                  <a:pt x="89418" y="354836"/>
                </a:lnTo>
                <a:lnTo>
                  <a:pt x="103439" y="362308"/>
                </a:lnTo>
                <a:lnTo>
                  <a:pt x="118727" y="365955"/>
                </a:lnTo>
                <a:lnTo>
                  <a:pt x="146729" y="380221"/>
                </a:lnTo>
                <a:lnTo>
                  <a:pt x="169831" y="385851"/>
                </a:lnTo>
                <a:lnTo>
                  <a:pt x="181640" y="389750"/>
                </a:lnTo>
                <a:lnTo>
                  <a:pt x="216079" y="397199"/>
                </a:lnTo>
                <a:lnTo>
                  <a:pt x="249473" y="408261"/>
                </a:lnTo>
                <a:lnTo>
                  <a:pt x="270366" y="412644"/>
                </a:lnTo>
                <a:lnTo>
                  <a:pt x="360961" y="438138"/>
                </a:lnTo>
                <a:lnTo>
                  <a:pt x="398098" y="449828"/>
                </a:lnTo>
                <a:lnTo>
                  <a:pt x="436810" y="456927"/>
                </a:lnTo>
                <a:lnTo>
                  <a:pt x="456071" y="461027"/>
                </a:lnTo>
                <a:lnTo>
                  <a:pt x="488235" y="463335"/>
                </a:lnTo>
                <a:lnTo>
                  <a:pt x="517058" y="465011"/>
                </a:lnTo>
                <a:lnTo>
                  <a:pt x="548418" y="470358"/>
                </a:lnTo>
                <a:lnTo>
                  <a:pt x="581412" y="471958"/>
                </a:lnTo>
                <a:lnTo>
                  <a:pt x="620072" y="472858"/>
                </a:lnTo>
                <a:lnTo>
                  <a:pt x="651292" y="475714"/>
                </a:lnTo>
                <a:lnTo>
                  <a:pt x="684349" y="478306"/>
                </a:lnTo>
                <a:lnTo>
                  <a:pt x="726640" y="475180"/>
                </a:lnTo>
                <a:lnTo>
                  <a:pt x="772738" y="474100"/>
                </a:lnTo>
                <a:lnTo>
                  <a:pt x="810424" y="470975"/>
                </a:lnTo>
                <a:lnTo>
                  <a:pt x="851308" y="466283"/>
                </a:lnTo>
                <a:lnTo>
                  <a:pt x="876433" y="464193"/>
                </a:lnTo>
                <a:lnTo>
                  <a:pt x="910750" y="459957"/>
                </a:lnTo>
                <a:lnTo>
                  <a:pt x="960857" y="450145"/>
                </a:lnTo>
                <a:lnTo>
                  <a:pt x="999418" y="444532"/>
                </a:lnTo>
                <a:lnTo>
                  <a:pt x="1026699" y="439596"/>
                </a:lnTo>
                <a:lnTo>
                  <a:pt x="1053634" y="435488"/>
                </a:lnTo>
                <a:lnTo>
                  <a:pt x="1091049" y="425341"/>
                </a:lnTo>
                <a:lnTo>
                  <a:pt x="1121891" y="416231"/>
                </a:lnTo>
                <a:lnTo>
                  <a:pt x="1152394" y="404532"/>
                </a:lnTo>
                <a:lnTo>
                  <a:pt x="1182709" y="390923"/>
                </a:lnTo>
                <a:lnTo>
                  <a:pt x="1211288" y="380028"/>
                </a:lnTo>
                <a:lnTo>
                  <a:pt x="1234996" y="367567"/>
                </a:lnTo>
                <a:lnTo>
                  <a:pt x="1251896" y="354468"/>
                </a:lnTo>
                <a:lnTo>
                  <a:pt x="1256274" y="352385"/>
                </a:lnTo>
                <a:lnTo>
                  <a:pt x="1270925" y="348463"/>
                </a:lnTo>
                <a:lnTo>
                  <a:pt x="1293185" y="335955"/>
                </a:lnTo>
                <a:lnTo>
                  <a:pt x="1296698" y="333098"/>
                </a:lnTo>
                <a:lnTo>
                  <a:pt x="1299041" y="330201"/>
                </a:lnTo>
                <a:lnTo>
                  <a:pt x="1302637" y="324338"/>
                </a:lnTo>
                <a:lnTo>
                  <a:pt x="1315881" y="309516"/>
                </a:lnTo>
                <a:lnTo>
                  <a:pt x="1317783" y="306543"/>
                </a:lnTo>
                <a:lnTo>
                  <a:pt x="1319896" y="300593"/>
                </a:lnTo>
                <a:lnTo>
                  <a:pt x="1321086" y="286925"/>
                </a:lnTo>
                <a:lnTo>
                  <a:pt x="1320260" y="282552"/>
                </a:lnTo>
                <a:lnTo>
                  <a:pt x="1314452" y="268405"/>
                </a:lnTo>
                <a:lnTo>
                  <a:pt x="1313854" y="265245"/>
                </a:lnTo>
                <a:lnTo>
                  <a:pt x="1310543" y="259088"/>
                </a:lnTo>
                <a:lnTo>
                  <a:pt x="1300333" y="247050"/>
                </a:lnTo>
                <a:lnTo>
                  <a:pt x="1285812" y="232139"/>
                </a:lnTo>
                <a:lnTo>
                  <a:pt x="1239483" y="185751"/>
                </a:lnTo>
                <a:lnTo>
                  <a:pt x="1224903" y="173817"/>
                </a:lnTo>
                <a:lnTo>
                  <a:pt x="1207178" y="160575"/>
                </a:lnTo>
                <a:lnTo>
                  <a:pt x="1187035" y="146550"/>
                </a:lnTo>
                <a:lnTo>
                  <a:pt x="1178111" y="135889"/>
                </a:lnTo>
                <a:lnTo>
                  <a:pt x="1167509" y="123471"/>
                </a:lnTo>
                <a:lnTo>
                  <a:pt x="1148901" y="110386"/>
                </a:lnTo>
                <a:lnTo>
                  <a:pt x="1131996" y="98247"/>
                </a:lnTo>
                <a:lnTo>
                  <a:pt x="1104025" y="83314"/>
                </a:lnTo>
                <a:lnTo>
                  <a:pt x="1074495" y="68425"/>
                </a:lnTo>
                <a:lnTo>
                  <a:pt x="1056849" y="57510"/>
                </a:lnTo>
                <a:lnTo>
                  <a:pt x="1029514" y="49324"/>
                </a:lnTo>
                <a:lnTo>
                  <a:pt x="999052" y="37421"/>
                </a:lnTo>
                <a:lnTo>
                  <a:pt x="960949" y="27856"/>
                </a:lnTo>
                <a:lnTo>
                  <a:pt x="924831" y="19636"/>
                </a:lnTo>
                <a:lnTo>
                  <a:pt x="894227" y="13667"/>
                </a:lnTo>
                <a:lnTo>
                  <a:pt x="858279" y="9316"/>
                </a:lnTo>
                <a:lnTo>
                  <a:pt x="817090" y="3175"/>
                </a:lnTo>
                <a:lnTo>
                  <a:pt x="788134" y="1391"/>
                </a:lnTo>
                <a:lnTo>
                  <a:pt x="753422" y="386"/>
                </a:lnTo>
                <a:lnTo>
                  <a:pt x="697070" y="19"/>
                </a:lnTo>
                <a:lnTo>
                  <a:pt x="676047" y="0"/>
                </a:lnTo>
                <a:lnTo>
                  <a:pt x="654093" y="980"/>
                </a:lnTo>
                <a:lnTo>
                  <a:pt x="631521" y="2626"/>
                </a:lnTo>
                <a:lnTo>
                  <a:pt x="608535" y="4715"/>
                </a:lnTo>
                <a:lnTo>
                  <a:pt x="569765" y="7036"/>
                </a:lnTo>
                <a:lnTo>
                  <a:pt x="525340" y="8342"/>
                </a:lnTo>
                <a:lnTo>
                  <a:pt x="503355" y="9640"/>
                </a:lnTo>
                <a:lnTo>
                  <a:pt x="467634" y="15913"/>
                </a:lnTo>
                <a:lnTo>
                  <a:pt x="444808" y="19902"/>
                </a:lnTo>
                <a:lnTo>
                  <a:pt x="427876" y="23708"/>
                </a:lnTo>
                <a:lnTo>
                  <a:pt x="402600" y="26842"/>
                </a:lnTo>
                <a:lnTo>
                  <a:pt x="379126" y="32622"/>
                </a:lnTo>
                <a:lnTo>
                  <a:pt x="344059" y="35768"/>
                </a:lnTo>
                <a:lnTo>
                  <a:pt x="307183" y="42571"/>
                </a:lnTo>
                <a:lnTo>
                  <a:pt x="293287" y="44696"/>
                </a:lnTo>
                <a:lnTo>
                  <a:pt x="271331" y="50479"/>
                </a:lnTo>
                <a:lnTo>
                  <a:pt x="234729" y="53626"/>
                </a:lnTo>
                <a:lnTo>
                  <a:pt x="195441" y="59409"/>
                </a:lnTo>
                <a:lnTo>
                  <a:pt x="169910" y="62556"/>
                </a:lnTo>
                <a:lnTo>
                  <a:pt x="143505" y="72005"/>
                </a:lnTo>
                <a:lnTo>
                  <a:pt x="131245" y="76631"/>
                </a:lnTo>
                <a:lnTo>
                  <a:pt x="111201" y="81218"/>
                </a:lnTo>
                <a:lnTo>
                  <a:pt x="82993" y="93271"/>
                </a:lnTo>
                <a:lnTo>
                  <a:pt x="75170" y="96895"/>
                </a:lnTo>
                <a:lnTo>
                  <a:pt x="44641" y="11604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31" name="مجموعة 30"/>
          <p:cNvGrpSpPr/>
          <p:nvPr/>
        </p:nvGrpSpPr>
        <p:grpSpPr>
          <a:xfrm>
            <a:off x="446484" y="2821781"/>
            <a:ext cx="116087" cy="62509"/>
            <a:chOff x="446484" y="2821781"/>
            <a:chExt cx="116087" cy="62509"/>
          </a:xfrm>
        </p:grpSpPr>
        <p:sp>
          <p:nvSpPr>
            <p:cNvPr id="28" name="SMARTPenAnnotation11"/>
            <p:cNvSpPr/>
            <p:nvPr/>
          </p:nvSpPr>
          <p:spPr>
            <a:xfrm>
              <a:off x="553640" y="2875359"/>
              <a:ext cx="8931" cy="8931"/>
            </a:xfrm>
            <a:custGeom>
              <a:avLst/>
              <a:gdLst/>
              <a:ahLst/>
              <a:cxnLst/>
              <a:rect l="0" t="0" r="0" b="0"/>
              <a:pathLst>
                <a:path w="8931" h="8931">
                  <a:moveTo>
                    <a:pt x="0" y="0"/>
                  </a:moveTo>
                  <a:lnTo>
                    <a:pt x="4741" y="0"/>
                  </a:lnTo>
                  <a:lnTo>
                    <a:pt x="6137" y="992"/>
                  </a:lnTo>
                  <a:lnTo>
                    <a:pt x="7068" y="2646"/>
                  </a:lnTo>
                  <a:lnTo>
                    <a:pt x="8930" y="893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29" name="SMARTPenAnnotation12"/>
            <p:cNvSpPr/>
            <p:nvPr/>
          </p:nvSpPr>
          <p:spPr>
            <a:xfrm>
              <a:off x="446484" y="2821781"/>
              <a:ext cx="2647" cy="1"/>
            </a:xfrm>
            <a:custGeom>
              <a:avLst/>
              <a:gdLst/>
              <a:ahLst/>
              <a:cxnLst/>
              <a:rect l="0" t="0" r="0" b="0"/>
              <a:pathLst>
                <a:path w="2647" h="1">
                  <a:moveTo>
                    <a:pt x="0" y="0"/>
                  </a:moveTo>
                  <a:lnTo>
                    <a:pt x="2646" y="0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772400" cy="762000"/>
          </a:xfrm>
        </p:spPr>
        <p:txBody>
          <a:bodyPr/>
          <a:lstStyle/>
          <a:p>
            <a:pPr rtl="1" eaLnBrk="1" hangingPunct="1">
              <a:defRPr/>
            </a:pPr>
            <a:r>
              <a:rPr lang="ar-SA" dirty="0" smtClean="0"/>
              <a:t>نماذج البيانات (</a:t>
            </a:r>
            <a:r>
              <a:rPr lang="en-US" dirty="0" smtClean="0"/>
              <a:t>Data Models</a:t>
            </a:r>
            <a:r>
              <a:rPr lang="ar-SA" dirty="0" smtClean="0"/>
              <a:t>)</a:t>
            </a:r>
            <a:endParaRPr lang="en-US" dirty="0" smtClean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676400"/>
            <a:ext cx="7989887" cy="4419600"/>
          </a:xfrm>
        </p:spPr>
        <p:txBody>
          <a:bodyPr/>
          <a:lstStyle/>
          <a:p>
            <a:pPr algn="just" rtl="1" eaLnBrk="1" hangingPunct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smtClean="0"/>
              <a:t>هو وصف للبيانات عن شاء او انشطة او احداث في مكان ما لجعل البيانات منظمة و مفهومة.</a:t>
            </a:r>
          </a:p>
          <a:p>
            <a:pPr algn="just" rtl="1" eaLnBrk="1" hangingPunct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smtClean="0"/>
              <a:t>بناء البيانات هو</a:t>
            </a:r>
            <a:r>
              <a:rPr lang="en-US" dirty="0" smtClean="0"/>
              <a:t> </a:t>
            </a:r>
            <a:r>
              <a:rPr lang="ar-SA" dirty="0" smtClean="0"/>
              <a:t>تحديد نوع البيانات و العلاقات بين البيانات والقيود المفروضة عليها</a:t>
            </a:r>
            <a:endParaRPr lang="en-US" dirty="0" smtClean="0"/>
          </a:p>
          <a:p>
            <a:pPr algn="just" rtl="1" eaLnBrk="1" hangingPunct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smtClean="0"/>
              <a:t>يمكن أن يحتوي نموذج البيانات علي بعض العمليات الأساسية (مثل كيفية تعديل أو استرجاع البيانات)</a:t>
            </a:r>
          </a:p>
          <a:p>
            <a:pPr algn="just" rtl="1" eaLnBrk="1" hangingPunct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dirty="0" smtClean="0"/>
              <a:t>في نظم البيانات الشيئية يمكن أن يحتوي النموذج علي مجموعة من العمليات التي يعرفها المستخدم علي البيانات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838200"/>
          </a:xfrm>
        </p:spPr>
        <p:txBody>
          <a:bodyPr/>
          <a:lstStyle/>
          <a:p>
            <a:pPr rtl="1" eaLnBrk="1" hangingPunct="1">
              <a:defRPr/>
            </a:pPr>
            <a:r>
              <a:rPr lang="ar-SA" dirty="0" smtClean="0"/>
              <a:t>مخططات قواعد البيانات (</a:t>
            </a:r>
            <a:r>
              <a:rPr lang="en-US" dirty="0" smtClean="0"/>
              <a:t>Schemas</a:t>
            </a:r>
            <a:r>
              <a:rPr lang="ar-SA" dirty="0" smtClean="0"/>
              <a:t>)</a:t>
            </a:r>
            <a:endParaRPr lang="en-US" dirty="0" smtClean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12776"/>
            <a:ext cx="8305800" cy="4683224"/>
          </a:xfrm>
        </p:spPr>
        <p:txBody>
          <a:bodyPr>
            <a:normAutofit lnSpcReduction="10000"/>
          </a:bodyPr>
          <a:lstStyle/>
          <a:p>
            <a:pPr algn="just" rtl="1" eaLnBrk="1" hangingPunct="1">
              <a:buFont typeface="Wingdings" pitchFamily="2" charset="2"/>
              <a:buNone/>
              <a:defRPr/>
            </a:pPr>
            <a:r>
              <a:rPr lang="ar-SA" sz="2800" b="1" u="sng" dirty="0" smtClean="0"/>
              <a:t>   وصف قواعد البيانات يسمي ”مخطط قواعد البيانات“ (</a:t>
            </a:r>
            <a:r>
              <a:rPr lang="en-US" sz="2800" b="1" u="sng" dirty="0" smtClean="0"/>
              <a:t>Schema</a:t>
            </a:r>
            <a:r>
              <a:rPr lang="ar-SA" sz="2800" b="1" u="sng" dirty="0" smtClean="0"/>
              <a:t>) </a:t>
            </a:r>
          </a:p>
          <a:p>
            <a:pPr algn="just" rtl="1" eaLnBrk="1" hangingPunct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sz="2800" dirty="0" smtClean="0"/>
              <a:t>يستخدم المخطط عند تصميم قواعد البيانات</a:t>
            </a:r>
          </a:p>
          <a:p>
            <a:pPr algn="just" rtl="1" eaLnBrk="1" hangingPunct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sz="2800" dirty="0" smtClean="0"/>
              <a:t>هذا المخطط لا يتوقع  تغيره بشكل تكرارى</a:t>
            </a:r>
          </a:p>
          <a:p>
            <a:pPr algn="just" rtl="1" eaLnBrk="1" hangingPunct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sz="2800" dirty="0" smtClean="0"/>
              <a:t>يتم عادة تمثيل هذا المخطط باستخدام شكل أو رسم هندسي</a:t>
            </a:r>
          </a:p>
          <a:p>
            <a:pPr algn="just" rtl="1" eaLnBrk="1" hangingPunct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sz="2800" dirty="0" smtClean="0"/>
              <a:t>يوضح هذا المخطط بعض الأشياء مثل أسماء السجلات وأسماء الحقول وقد لا تظهر فيه نوع البيانات المستخدمة أو العلاقات بين البيانات</a:t>
            </a:r>
          </a:p>
          <a:p>
            <a:pPr algn="just" rtl="1" eaLnBrk="1" hangingPunct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sz="2800" dirty="0" smtClean="0"/>
              <a:t>يسمى هذا المخطط ”</a:t>
            </a:r>
            <a:r>
              <a:rPr lang="en-US" sz="2800" dirty="0" smtClean="0"/>
              <a:t>Intension</a:t>
            </a:r>
            <a:r>
              <a:rPr lang="ar-SA" sz="2800" dirty="0" smtClean="0"/>
              <a:t>“</a:t>
            </a:r>
          </a:p>
          <a:p>
            <a:pPr algn="just" rtl="1" eaLnBrk="1" hangingPunct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sz="2800" dirty="0" smtClean="0"/>
              <a:t>هذا المخطط يتم تخزين وصفه داخل قواعد البيانات وهذا ما يعرف باسم ”</a:t>
            </a:r>
            <a:r>
              <a:rPr lang="en-US" sz="2800" dirty="0" smtClean="0"/>
              <a:t>meta-data</a:t>
            </a:r>
            <a:r>
              <a:rPr lang="ar-SA" sz="2800" dirty="0" smtClean="0"/>
              <a:t>“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pPr rtl="1" eaLnBrk="1" hangingPunct="1">
              <a:defRPr/>
            </a:pPr>
            <a:r>
              <a:rPr lang="ar-SA" sz="4000" b="1" u="sng" smtClean="0"/>
              <a:t>مخطط لبيانات جامعة (</a:t>
            </a:r>
            <a:r>
              <a:rPr lang="en-US" sz="4000" b="1" u="sng" smtClean="0"/>
              <a:t>Schema</a:t>
            </a:r>
            <a:r>
              <a:rPr lang="ar-SA" sz="4000" b="1" u="sng" smtClean="0"/>
              <a:t>)</a:t>
            </a:r>
            <a:endParaRPr lang="en-US" sz="4000" b="1" u="sng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412776"/>
            <a:ext cx="7772400" cy="4530824"/>
          </a:xfrm>
        </p:spPr>
        <p:txBody>
          <a:bodyPr>
            <a:normAutofit lnSpcReduction="10000"/>
          </a:bodyPr>
          <a:lstStyle/>
          <a:p>
            <a:pPr algn="r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/>
              <a:t> </a:t>
            </a:r>
            <a:r>
              <a:rPr lang="ar-SA" dirty="0" smtClean="0"/>
              <a:t>الط</a:t>
            </a:r>
            <a:r>
              <a:rPr lang="ar-EG" dirty="0" smtClean="0"/>
              <a:t>الب</a:t>
            </a:r>
            <a:endParaRPr lang="en-US" dirty="0" smtClean="0"/>
          </a:p>
          <a:p>
            <a:pPr algn="r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/>
          </a:p>
          <a:p>
            <a:pPr algn="r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ar-SA" dirty="0" smtClean="0"/>
              <a:t>المقرر</a:t>
            </a:r>
            <a:endParaRPr lang="en-US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ar-EG" dirty="0" smtClean="0"/>
              <a:t>	</a:t>
            </a:r>
            <a:endParaRPr lang="en-US" dirty="0" smtClean="0"/>
          </a:p>
          <a:p>
            <a:pPr algn="r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ar-SA" dirty="0" smtClean="0"/>
              <a:t>المتطلب</a:t>
            </a:r>
          </a:p>
          <a:p>
            <a:pPr algn="r" eaLnBrk="1" hangingPunct="1">
              <a:lnSpc>
                <a:spcPct val="90000"/>
              </a:lnSpc>
              <a:defRPr/>
            </a:pPr>
            <a:endParaRPr lang="ar-SA" dirty="0" smtClean="0"/>
          </a:p>
          <a:p>
            <a:pPr marL="174625" indent="-174625" algn="r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ar-SA" dirty="0" smtClean="0"/>
              <a:t>  الشعبة</a:t>
            </a:r>
          </a:p>
          <a:p>
            <a:pPr marL="174625" indent="-174625" algn="r" eaLnBrk="1" hangingPunct="1">
              <a:lnSpc>
                <a:spcPct val="90000"/>
              </a:lnSpc>
              <a:defRPr/>
            </a:pPr>
            <a:r>
              <a:rPr lang="ar-EG" dirty="0" smtClean="0"/>
              <a:t>	</a:t>
            </a:r>
            <a:endParaRPr lang="ar-SA" dirty="0" smtClean="0"/>
          </a:p>
          <a:p>
            <a:pPr marL="174625" indent="-174625" algn="r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ar-SA" dirty="0" smtClean="0"/>
              <a:t>  كشف-الدرجات</a:t>
            </a:r>
          </a:p>
          <a:p>
            <a:pPr marL="174625" indent="-174625" algn="r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/>
          </a:p>
        </p:txBody>
      </p: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1259632" y="1916832"/>
          <a:ext cx="6096000" cy="3708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الإسم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u="sng" dirty="0" smtClean="0"/>
                        <a:t>رقم الطالب</a:t>
                      </a:r>
                      <a:endParaRPr lang="ar-SA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الفصل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التخصص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1403648" y="2837298"/>
          <a:ext cx="6096000" cy="3708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u="sng" dirty="0" smtClean="0"/>
                        <a:t>رقم المقرر</a:t>
                      </a:r>
                      <a:endParaRPr lang="ar-SA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اسم المقرر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عدد</a:t>
                      </a:r>
                      <a:r>
                        <a:rPr lang="ar-SA" baseline="0" dirty="0" smtClean="0"/>
                        <a:t> الساعات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القسم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1403648" y="3801868"/>
          <a:ext cx="6096000" cy="3708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u="sng" dirty="0" smtClean="0"/>
                        <a:t>رقم المقرر</a:t>
                      </a:r>
                      <a:endParaRPr lang="ar-SA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u="sng" dirty="0" smtClean="0"/>
                        <a:t>رقم المتطلب السابق</a:t>
                      </a:r>
                      <a:endParaRPr lang="ar-SA" u="sng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1403648" y="4754734"/>
          <a:ext cx="6072335" cy="3657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214467"/>
                <a:gridCol w="1214467"/>
                <a:gridCol w="1214467"/>
                <a:gridCol w="1214467"/>
                <a:gridCol w="1214467"/>
              </a:tblGrid>
              <a:tr h="0">
                <a:tc>
                  <a:txBody>
                    <a:bodyPr/>
                    <a:lstStyle/>
                    <a:p>
                      <a:pPr rtl="1"/>
                      <a:r>
                        <a:rPr lang="ar-SA" u="sng" dirty="0" smtClean="0"/>
                        <a:t>رقم الشعبة</a:t>
                      </a:r>
                      <a:endParaRPr lang="ar-SA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رقم المقرر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الفصل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السنة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المحاضر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2843808" y="5733256"/>
          <a:ext cx="4572000" cy="3708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u="sng" dirty="0" smtClean="0"/>
                        <a:t>رقم الطالب</a:t>
                      </a:r>
                      <a:endParaRPr lang="ar-SA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u="sng" dirty="0" smtClean="0"/>
                        <a:t>رقم الشعبة</a:t>
                      </a:r>
                      <a:endParaRPr lang="ar-SA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الدرجة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762000"/>
          </a:xfrm>
        </p:spPr>
        <p:txBody>
          <a:bodyPr/>
          <a:lstStyle/>
          <a:p>
            <a:pPr rtl="1" eaLnBrk="1" hangingPunct="1">
              <a:defRPr/>
            </a:pPr>
            <a:r>
              <a:rPr lang="ar-SA" b="1" u="sng" dirty="0" smtClean="0"/>
              <a:t>حالات قواعد البيانات (</a:t>
            </a:r>
            <a:r>
              <a:rPr lang="en-US" b="1" u="sng" dirty="0" smtClean="0"/>
              <a:t>Instances</a:t>
            </a:r>
            <a:r>
              <a:rPr lang="ar-SA" b="1" u="sng" dirty="0" smtClean="0"/>
              <a:t>)</a:t>
            </a:r>
            <a:endParaRPr lang="en-US" b="1" u="sng" dirty="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600200"/>
            <a:ext cx="8497888" cy="4114800"/>
          </a:xfrm>
        </p:spPr>
        <p:txBody>
          <a:bodyPr/>
          <a:lstStyle/>
          <a:p>
            <a:pPr algn="just" rtl="1" eaLnBrk="1" hangingPunct="1">
              <a:buFont typeface="Wingdings" pitchFamily="2" charset="2"/>
              <a:buNone/>
              <a:defRPr/>
            </a:pPr>
            <a:r>
              <a:rPr lang="ar-SA" sz="2800" dirty="0" smtClean="0"/>
              <a:t>البيانات المتواجدة داخل قواعد البيانات في لحظة معينة تسمي ”حالة قواعد البيانات أو الوضع الحالي لقواعد البيانات</a:t>
            </a:r>
            <a:endParaRPr lang="en-US" sz="2800" dirty="0" smtClean="0"/>
          </a:p>
          <a:p>
            <a:pPr algn="just" rtl="1" eaLnBrk="1" hangingPunct="1">
              <a:buFont typeface="Wingdings" pitchFamily="2" charset="2"/>
              <a:buNone/>
              <a:defRPr/>
            </a:pPr>
            <a:r>
              <a:rPr lang="ar-SA" sz="2800" dirty="0" smtClean="0"/>
              <a:t> </a:t>
            </a:r>
            <a:r>
              <a:rPr lang="en-US" sz="2800" dirty="0" smtClean="0"/>
              <a:t>(DB State or Current Set of Occurrence or </a:t>
            </a:r>
            <a:r>
              <a:rPr lang="en-US" sz="2800" u="sng" dirty="0" smtClean="0"/>
              <a:t>Instance</a:t>
            </a:r>
            <a:r>
              <a:rPr lang="en-US" sz="2800" dirty="0" smtClean="0"/>
              <a:t>)</a:t>
            </a:r>
            <a:endParaRPr lang="ar-SA" sz="2800" dirty="0" smtClean="0"/>
          </a:p>
          <a:p>
            <a:pPr algn="just" rtl="1" eaLnBrk="1" hangingPunct="1">
              <a:buFont typeface="Wingdings" pitchFamily="2" charset="2"/>
              <a:buNone/>
              <a:defRPr/>
            </a:pPr>
            <a:endParaRPr lang="en-US" sz="2800" dirty="0" smtClean="0"/>
          </a:p>
          <a:p>
            <a:pPr algn="just" rtl="1" eaLnBrk="1" hangingPunct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sz="2800" dirty="0" smtClean="0"/>
              <a:t>يتم إنشاء الوضع الابتدائى لها عند إدخال البيانات لأول مرة ثم يتغير وضعها عند إجراء العمليات المختلفة على البيانات (إضافة – حذف – تعديل)</a:t>
            </a:r>
          </a:p>
          <a:p>
            <a:pPr algn="just" rtl="1" eaLnBrk="1" hangingPunct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sz="2800" dirty="0" smtClean="0"/>
              <a:t>تسمى حالة البيانات هذه ”</a:t>
            </a:r>
            <a:r>
              <a:rPr lang="en-US" sz="2800" dirty="0" smtClean="0"/>
              <a:t>Extension</a:t>
            </a:r>
            <a:r>
              <a:rPr lang="ar-SA" sz="2800" dirty="0" smtClean="0"/>
              <a:t>“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الروابط في قواعد البيانات العلاقية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buFont typeface="Arial" pitchFamily="34" charset="0"/>
              <a:buChar char="•"/>
              <a:defRPr/>
            </a:pPr>
            <a:r>
              <a:rPr lang="ar-SA" dirty="0" smtClean="0"/>
              <a:t>قواعد البيانات العلاقية تركز بشكل اساسي على الروابط بين عناصر البيانات او بين الكيانات  او سجلات البيانات.</a:t>
            </a:r>
          </a:p>
          <a:p>
            <a:pPr algn="just" rtl="1">
              <a:buFont typeface="Arial" pitchFamily="34" charset="0"/>
              <a:buChar char="•"/>
              <a:defRPr/>
            </a:pPr>
            <a:r>
              <a:rPr lang="ar-SA" dirty="0" smtClean="0"/>
              <a:t>اهم اسباب نجاح قواعد البيانات العلاقية هي تمثيلها للروابط المختلفة التي توفر امكانيات استعلام سهلة و قوية.</a:t>
            </a:r>
          </a:p>
          <a:p>
            <a:pPr algn="r" rtl="1">
              <a:defRPr/>
            </a:pPr>
            <a:endParaRPr lang="ar-SA" dirty="0" smtClean="0"/>
          </a:p>
          <a:p>
            <a:pPr algn="r" rtl="1">
              <a:buFont typeface="Wingdings" pitchFamily="2" charset="2"/>
              <a:buNone/>
              <a:defRPr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ar-SA" sz="3600" dirty="0" smtClean="0"/>
              <a:t>رموز الرسم البياني في قواعد البيانات العلاقية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>
              <a:defRPr/>
            </a:pPr>
            <a:endParaRPr lang="ar-SA" dirty="0" smtClean="0"/>
          </a:p>
          <a:p>
            <a:pPr algn="r" rtl="1">
              <a:buFont typeface="Wingdings" pitchFamily="2" charset="2"/>
              <a:buNone/>
              <a:defRPr/>
            </a:pPr>
            <a:endParaRPr lang="ar-SA" dirty="0" smtClean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524000" y="1493850"/>
          <a:ext cx="6096000" cy="4592678"/>
        </p:xfrm>
        <a:graphic>
          <a:graphicData uri="http://schemas.openxmlformats.org/drawingml/2006/table">
            <a:tbl>
              <a:tblPr rtl="1"/>
              <a:tblGrid>
                <a:gridCol w="2327275"/>
                <a:gridCol w="3768725"/>
              </a:tblGrid>
              <a:tr h="36570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المفهوم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الرمز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065066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الكيان</a:t>
                      </a:r>
                      <a:endParaRPr kumimoji="0" lang="ar-S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طالب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B5B89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</a:tr>
              <a:tr h="1065066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العلاقة الرابطة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يدرس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B5B89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FF"/>
                    </a:solidFill>
                  </a:tcPr>
                </a:tc>
              </a:tr>
              <a:tr h="1031732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الخاصية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اسم الطالب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B89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FF"/>
                    </a:solidFill>
                  </a:tcPr>
                </a:tc>
              </a:tr>
              <a:tr h="1065066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المفتاح الاساسي 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رقم الطالب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B8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(خاصية)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B5B89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FF"/>
                    </a:solidFill>
                  </a:tcPr>
                </a:tc>
              </a:tr>
            </a:tbl>
          </a:graphicData>
        </a:graphic>
      </p:graphicFrame>
      <p:sp>
        <p:nvSpPr>
          <p:cNvPr id="5146" name="Rectangle 7"/>
          <p:cNvSpPr>
            <a:spLocks noChangeArrowheads="1"/>
          </p:cNvSpPr>
          <p:nvPr/>
        </p:nvSpPr>
        <p:spPr bwMode="auto">
          <a:xfrm>
            <a:off x="2411413" y="2061667"/>
            <a:ext cx="1873250" cy="503237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/>
              <a:t>طالب</a:t>
            </a:r>
            <a:endParaRPr lang="ar-SA" sz="2800"/>
          </a:p>
        </p:txBody>
      </p:sp>
      <p:sp>
        <p:nvSpPr>
          <p:cNvPr id="5147" name="Oval 10"/>
          <p:cNvSpPr>
            <a:spLocks noChangeArrowheads="1"/>
          </p:cNvSpPr>
          <p:nvPr/>
        </p:nvSpPr>
        <p:spPr bwMode="auto">
          <a:xfrm>
            <a:off x="2555875" y="4220889"/>
            <a:ext cx="1871663" cy="576263"/>
          </a:xfrm>
          <a:prstGeom prst="ellipse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b="1"/>
          </a:p>
          <a:p>
            <a:r>
              <a:rPr lang="ar-SA" sz="2400" b="1"/>
              <a:t>اسم الطالب</a:t>
            </a:r>
          </a:p>
          <a:p>
            <a:endParaRPr lang="ar-SA"/>
          </a:p>
        </p:txBody>
      </p:sp>
      <p:sp>
        <p:nvSpPr>
          <p:cNvPr id="5148" name="Oval 11"/>
          <p:cNvSpPr>
            <a:spLocks noChangeArrowheads="1"/>
          </p:cNvSpPr>
          <p:nvPr/>
        </p:nvSpPr>
        <p:spPr bwMode="auto">
          <a:xfrm>
            <a:off x="2555875" y="5158581"/>
            <a:ext cx="1871663" cy="574675"/>
          </a:xfrm>
          <a:prstGeom prst="ellipse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b="1"/>
          </a:p>
          <a:p>
            <a:r>
              <a:rPr lang="ar-SA" sz="2400" b="1" u="sng"/>
              <a:t>رقم الطالب</a:t>
            </a:r>
          </a:p>
          <a:p>
            <a:endParaRPr lang="ar-SA"/>
          </a:p>
        </p:txBody>
      </p:sp>
      <p:sp>
        <p:nvSpPr>
          <p:cNvPr id="5149" name="Flowchart: Decision 12"/>
          <p:cNvSpPr>
            <a:spLocks noChangeArrowheads="1"/>
          </p:cNvSpPr>
          <p:nvPr/>
        </p:nvSpPr>
        <p:spPr bwMode="auto">
          <a:xfrm>
            <a:off x="2411413" y="3069456"/>
            <a:ext cx="1873250" cy="863600"/>
          </a:xfrm>
          <a:prstGeom prst="flowChartDecision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ar-SA" sz="2800" b="1"/>
              <a:t>يدرس</a:t>
            </a:r>
            <a:endParaRPr lang="ar-SA" b="1"/>
          </a:p>
        </p:txBody>
      </p:sp>
      <p:grpSp>
        <p:nvGrpSpPr>
          <p:cNvPr id="17" name="مجموعة 16"/>
          <p:cNvGrpSpPr/>
          <p:nvPr/>
        </p:nvGrpSpPr>
        <p:grpSpPr>
          <a:xfrm>
            <a:off x="1036253" y="705445"/>
            <a:ext cx="844469" cy="1071173"/>
            <a:chOff x="1036253" y="705445"/>
            <a:chExt cx="844469" cy="1071173"/>
          </a:xfrm>
        </p:grpSpPr>
        <p:sp>
          <p:nvSpPr>
            <p:cNvPr id="11" name="SMARTPenAnnotation13"/>
            <p:cNvSpPr/>
            <p:nvPr/>
          </p:nvSpPr>
          <p:spPr>
            <a:xfrm>
              <a:off x="1419820" y="1037342"/>
              <a:ext cx="196302" cy="221744"/>
            </a:xfrm>
            <a:custGeom>
              <a:avLst/>
              <a:gdLst/>
              <a:ahLst/>
              <a:cxnLst/>
              <a:rect l="0" t="0" r="0" b="0"/>
              <a:pathLst>
                <a:path w="196302" h="221744">
                  <a:moveTo>
                    <a:pt x="178594" y="221743"/>
                  </a:moveTo>
                  <a:lnTo>
                    <a:pt x="173853" y="212262"/>
                  </a:lnTo>
                  <a:lnTo>
                    <a:pt x="171465" y="208478"/>
                  </a:lnTo>
                  <a:lnTo>
                    <a:pt x="166165" y="201626"/>
                  </a:lnTo>
                  <a:lnTo>
                    <a:pt x="161378" y="196426"/>
                  </a:lnTo>
                  <a:lnTo>
                    <a:pt x="148122" y="182710"/>
                  </a:lnTo>
                  <a:lnTo>
                    <a:pt x="142404" y="177862"/>
                  </a:lnTo>
                  <a:lnTo>
                    <a:pt x="137600" y="174630"/>
                  </a:lnTo>
                  <a:lnTo>
                    <a:pt x="133405" y="172475"/>
                  </a:lnTo>
                  <a:lnTo>
                    <a:pt x="129616" y="168062"/>
                  </a:lnTo>
                  <a:lnTo>
                    <a:pt x="126098" y="162143"/>
                  </a:lnTo>
                  <a:lnTo>
                    <a:pt x="113323" y="135998"/>
                  </a:lnTo>
                  <a:lnTo>
                    <a:pt x="111267" y="130845"/>
                  </a:lnTo>
                  <a:lnTo>
                    <a:pt x="109897" y="126418"/>
                  </a:lnTo>
                  <a:lnTo>
                    <a:pt x="108983" y="122474"/>
                  </a:lnTo>
                  <a:lnTo>
                    <a:pt x="108374" y="115877"/>
                  </a:lnTo>
                  <a:lnTo>
                    <a:pt x="107968" y="107509"/>
                  </a:lnTo>
                  <a:lnTo>
                    <a:pt x="107397" y="82063"/>
                  </a:lnTo>
                  <a:lnTo>
                    <a:pt x="107317" y="75045"/>
                  </a:lnTo>
                  <a:lnTo>
                    <a:pt x="108255" y="69374"/>
                  </a:lnTo>
                  <a:lnTo>
                    <a:pt x="109873" y="64601"/>
                  </a:lnTo>
                  <a:lnTo>
                    <a:pt x="124340" y="35591"/>
                  </a:lnTo>
                  <a:lnTo>
                    <a:pt x="128534" y="28189"/>
                  </a:lnTo>
                  <a:lnTo>
                    <a:pt x="132322" y="22262"/>
                  </a:lnTo>
                  <a:lnTo>
                    <a:pt x="135839" y="17318"/>
                  </a:lnTo>
                  <a:lnTo>
                    <a:pt x="139177" y="14022"/>
                  </a:lnTo>
                  <a:lnTo>
                    <a:pt x="142394" y="11825"/>
                  </a:lnTo>
                  <a:lnTo>
                    <a:pt x="145531" y="10361"/>
                  </a:lnTo>
                  <a:lnTo>
                    <a:pt x="147622" y="8392"/>
                  </a:lnTo>
                  <a:lnTo>
                    <a:pt x="149016" y="6087"/>
                  </a:lnTo>
                  <a:lnTo>
                    <a:pt x="149946" y="3558"/>
                  </a:lnTo>
                  <a:lnTo>
                    <a:pt x="151557" y="1873"/>
                  </a:lnTo>
                  <a:lnTo>
                    <a:pt x="153624" y="749"/>
                  </a:lnTo>
                  <a:lnTo>
                    <a:pt x="155994" y="0"/>
                  </a:lnTo>
                  <a:lnTo>
                    <a:pt x="158566" y="492"/>
                  </a:lnTo>
                  <a:lnTo>
                    <a:pt x="164070" y="3686"/>
                  </a:lnTo>
                  <a:lnTo>
                    <a:pt x="169551" y="7683"/>
                  </a:lnTo>
                  <a:lnTo>
                    <a:pt x="173913" y="11843"/>
                  </a:lnTo>
                  <a:lnTo>
                    <a:pt x="176466" y="15333"/>
                  </a:lnTo>
                  <a:lnTo>
                    <a:pt x="179159" y="19644"/>
                  </a:lnTo>
                  <a:lnTo>
                    <a:pt x="181947" y="24503"/>
                  </a:lnTo>
                  <a:lnTo>
                    <a:pt x="184798" y="30718"/>
                  </a:lnTo>
                  <a:lnTo>
                    <a:pt x="187691" y="37839"/>
                  </a:lnTo>
                  <a:lnTo>
                    <a:pt x="190612" y="45562"/>
                  </a:lnTo>
                  <a:lnTo>
                    <a:pt x="192559" y="53688"/>
                  </a:lnTo>
                  <a:lnTo>
                    <a:pt x="193857" y="62081"/>
                  </a:lnTo>
                  <a:lnTo>
                    <a:pt x="194722" y="70654"/>
                  </a:lnTo>
                  <a:lnTo>
                    <a:pt x="195299" y="80337"/>
                  </a:lnTo>
                  <a:lnTo>
                    <a:pt x="195940" y="101680"/>
                  </a:lnTo>
                  <a:lnTo>
                    <a:pt x="196301" y="126528"/>
                  </a:lnTo>
                  <a:lnTo>
                    <a:pt x="194367" y="133462"/>
                  </a:lnTo>
                  <a:lnTo>
                    <a:pt x="191094" y="140068"/>
                  </a:lnTo>
                  <a:lnTo>
                    <a:pt x="186927" y="146458"/>
                  </a:lnTo>
                  <a:lnTo>
                    <a:pt x="184149" y="151709"/>
                  </a:lnTo>
                  <a:lnTo>
                    <a:pt x="182297" y="156202"/>
                  </a:lnTo>
                  <a:lnTo>
                    <a:pt x="181063" y="160190"/>
                  </a:lnTo>
                  <a:lnTo>
                    <a:pt x="179247" y="163841"/>
                  </a:lnTo>
                  <a:lnTo>
                    <a:pt x="174585" y="170543"/>
                  </a:lnTo>
                  <a:lnTo>
                    <a:pt x="169205" y="176829"/>
                  </a:lnTo>
                  <a:lnTo>
                    <a:pt x="163507" y="182930"/>
                  </a:lnTo>
                  <a:lnTo>
                    <a:pt x="157667" y="188949"/>
                  </a:lnTo>
                  <a:lnTo>
                    <a:pt x="153728" y="190951"/>
                  </a:lnTo>
                  <a:lnTo>
                    <a:pt x="149119" y="192285"/>
                  </a:lnTo>
                  <a:lnTo>
                    <a:pt x="144061" y="193175"/>
                  </a:lnTo>
                  <a:lnTo>
                    <a:pt x="138704" y="194760"/>
                  </a:lnTo>
                  <a:lnTo>
                    <a:pt x="133149" y="196809"/>
                  </a:lnTo>
                  <a:lnTo>
                    <a:pt x="127461" y="199168"/>
                  </a:lnTo>
                  <a:lnTo>
                    <a:pt x="120693" y="200740"/>
                  </a:lnTo>
                  <a:lnTo>
                    <a:pt x="113204" y="201788"/>
                  </a:lnTo>
                  <a:lnTo>
                    <a:pt x="105235" y="202487"/>
                  </a:lnTo>
                  <a:lnTo>
                    <a:pt x="96946" y="201960"/>
                  </a:lnTo>
                  <a:lnTo>
                    <a:pt x="88443" y="200617"/>
                  </a:lnTo>
                  <a:lnTo>
                    <a:pt x="79798" y="198730"/>
                  </a:lnTo>
                  <a:lnTo>
                    <a:pt x="72050" y="197471"/>
                  </a:lnTo>
                  <a:lnTo>
                    <a:pt x="64901" y="196632"/>
                  </a:lnTo>
                  <a:lnTo>
                    <a:pt x="58150" y="196073"/>
                  </a:lnTo>
                  <a:lnTo>
                    <a:pt x="52657" y="194708"/>
                  </a:lnTo>
                  <a:lnTo>
                    <a:pt x="48003" y="192806"/>
                  </a:lnTo>
                  <a:lnTo>
                    <a:pt x="43908" y="190545"/>
                  </a:lnTo>
                  <a:lnTo>
                    <a:pt x="40186" y="188046"/>
                  </a:lnTo>
                  <a:lnTo>
                    <a:pt x="36713" y="185388"/>
                  </a:lnTo>
                  <a:lnTo>
                    <a:pt x="33405" y="182624"/>
                  </a:lnTo>
                  <a:lnTo>
                    <a:pt x="30207" y="179789"/>
                  </a:lnTo>
                  <a:lnTo>
                    <a:pt x="24009" y="173993"/>
                  </a:lnTo>
                  <a:lnTo>
                    <a:pt x="11945" y="162187"/>
                  </a:lnTo>
                  <a:lnTo>
                    <a:pt x="0" y="150306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2" name="SMARTPenAnnotation14"/>
            <p:cNvSpPr/>
            <p:nvPr/>
          </p:nvSpPr>
          <p:spPr>
            <a:xfrm>
              <a:off x="1366242" y="1044773"/>
              <a:ext cx="142876" cy="80368"/>
            </a:xfrm>
            <a:custGeom>
              <a:avLst/>
              <a:gdLst/>
              <a:ahLst/>
              <a:cxnLst/>
              <a:rect l="0" t="0" r="0" b="0"/>
              <a:pathLst>
                <a:path w="142876" h="80368">
                  <a:moveTo>
                    <a:pt x="0" y="0"/>
                  </a:moveTo>
                  <a:lnTo>
                    <a:pt x="12429" y="12429"/>
                  </a:lnTo>
                  <a:lnTo>
                    <a:pt x="16223" y="15231"/>
                  </a:lnTo>
                  <a:lnTo>
                    <a:pt x="20737" y="18092"/>
                  </a:lnTo>
                  <a:lnTo>
                    <a:pt x="25731" y="20991"/>
                  </a:lnTo>
                  <a:lnTo>
                    <a:pt x="41863" y="29504"/>
                  </a:lnTo>
                  <a:lnTo>
                    <a:pt x="51721" y="34552"/>
                  </a:lnTo>
                  <a:lnTo>
                    <a:pt x="61270" y="38910"/>
                  </a:lnTo>
                  <a:lnTo>
                    <a:pt x="70612" y="42807"/>
                  </a:lnTo>
                  <a:lnTo>
                    <a:pt x="79817" y="46397"/>
                  </a:lnTo>
                  <a:lnTo>
                    <a:pt x="86945" y="48791"/>
                  </a:lnTo>
                  <a:lnTo>
                    <a:pt x="92690" y="50387"/>
                  </a:lnTo>
                  <a:lnTo>
                    <a:pt x="97512" y="51450"/>
                  </a:lnTo>
                  <a:lnTo>
                    <a:pt x="101719" y="53152"/>
                  </a:lnTo>
                  <a:lnTo>
                    <a:pt x="105516" y="55278"/>
                  </a:lnTo>
                  <a:lnTo>
                    <a:pt x="109039" y="57688"/>
                  </a:lnTo>
                  <a:lnTo>
                    <a:pt x="113372" y="60287"/>
                  </a:lnTo>
                  <a:lnTo>
                    <a:pt x="118245" y="63012"/>
                  </a:lnTo>
                  <a:lnTo>
                    <a:pt x="142875" y="80367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3" name="SMARTPenAnnotation15"/>
            <p:cNvSpPr/>
            <p:nvPr/>
          </p:nvSpPr>
          <p:spPr>
            <a:xfrm>
              <a:off x="1303734" y="1232664"/>
              <a:ext cx="142819" cy="276454"/>
            </a:xfrm>
            <a:custGeom>
              <a:avLst/>
              <a:gdLst/>
              <a:ahLst/>
              <a:cxnLst/>
              <a:rect l="0" t="0" r="0" b="0"/>
              <a:pathLst>
                <a:path w="142819" h="276454">
                  <a:moveTo>
                    <a:pt x="8930" y="8562"/>
                  </a:moveTo>
                  <a:lnTo>
                    <a:pt x="8930" y="3822"/>
                  </a:lnTo>
                  <a:lnTo>
                    <a:pt x="9922" y="2425"/>
                  </a:lnTo>
                  <a:lnTo>
                    <a:pt x="11575" y="1494"/>
                  </a:lnTo>
                  <a:lnTo>
                    <a:pt x="13670" y="874"/>
                  </a:lnTo>
                  <a:lnTo>
                    <a:pt x="16059" y="460"/>
                  </a:lnTo>
                  <a:lnTo>
                    <a:pt x="18643" y="184"/>
                  </a:lnTo>
                  <a:lnTo>
                    <a:pt x="21358" y="0"/>
                  </a:lnTo>
                  <a:lnTo>
                    <a:pt x="24161" y="870"/>
                  </a:lnTo>
                  <a:lnTo>
                    <a:pt x="27021" y="2442"/>
                  </a:lnTo>
                  <a:lnTo>
                    <a:pt x="29920" y="4482"/>
                  </a:lnTo>
                  <a:lnTo>
                    <a:pt x="32845" y="5842"/>
                  </a:lnTo>
                  <a:lnTo>
                    <a:pt x="35787" y="6749"/>
                  </a:lnTo>
                  <a:lnTo>
                    <a:pt x="38741" y="7353"/>
                  </a:lnTo>
                  <a:lnTo>
                    <a:pt x="41702" y="7756"/>
                  </a:lnTo>
                  <a:lnTo>
                    <a:pt x="44669" y="8025"/>
                  </a:lnTo>
                  <a:lnTo>
                    <a:pt x="47638" y="8204"/>
                  </a:lnTo>
                  <a:lnTo>
                    <a:pt x="50610" y="9315"/>
                  </a:lnTo>
                  <a:lnTo>
                    <a:pt x="53584" y="11049"/>
                  </a:lnTo>
                  <a:lnTo>
                    <a:pt x="56559" y="13196"/>
                  </a:lnTo>
                  <a:lnTo>
                    <a:pt x="61518" y="15620"/>
                  </a:lnTo>
                  <a:lnTo>
                    <a:pt x="67801" y="18229"/>
                  </a:lnTo>
                  <a:lnTo>
                    <a:pt x="74966" y="20959"/>
                  </a:lnTo>
                  <a:lnTo>
                    <a:pt x="81728" y="23772"/>
                  </a:lnTo>
                  <a:lnTo>
                    <a:pt x="88219" y="26640"/>
                  </a:lnTo>
                  <a:lnTo>
                    <a:pt x="94532" y="29543"/>
                  </a:lnTo>
                  <a:lnTo>
                    <a:pt x="99732" y="32472"/>
                  </a:lnTo>
                  <a:lnTo>
                    <a:pt x="104191" y="35416"/>
                  </a:lnTo>
                  <a:lnTo>
                    <a:pt x="108156" y="38371"/>
                  </a:lnTo>
                  <a:lnTo>
                    <a:pt x="112784" y="41333"/>
                  </a:lnTo>
                  <a:lnTo>
                    <a:pt x="117853" y="44300"/>
                  </a:lnTo>
                  <a:lnTo>
                    <a:pt x="123217" y="47270"/>
                  </a:lnTo>
                  <a:lnTo>
                    <a:pt x="127785" y="50242"/>
                  </a:lnTo>
                  <a:lnTo>
                    <a:pt x="131823" y="53216"/>
                  </a:lnTo>
                  <a:lnTo>
                    <a:pt x="140692" y="60377"/>
                  </a:lnTo>
                  <a:lnTo>
                    <a:pt x="141420" y="61957"/>
                  </a:lnTo>
                  <a:lnTo>
                    <a:pt x="142228" y="66358"/>
                  </a:lnTo>
                  <a:lnTo>
                    <a:pt x="142683" y="74414"/>
                  </a:lnTo>
                  <a:lnTo>
                    <a:pt x="142818" y="83085"/>
                  </a:lnTo>
                  <a:lnTo>
                    <a:pt x="141845" y="86025"/>
                  </a:lnTo>
                  <a:lnTo>
                    <a:pt x="138118" y="91938"/>
                  </a:lnTo>
                  <a:lnTo>
                    <a:pt x="134742" y="95896"/>
                  </a:lnTo>
                  <a:lnTo>
                    <a:pt x="130508" y="100519"/>
                  </a:lnTo>
                  <a:lnTo>
                    <a:pt x="125701" y="105586"/>
                  </a:lnTo>
                  <a:lnTo>
                    <a:pt x="120511" y="108963"/>
                  </a:lnTo>
                  <a:lnTo>
                    <a:pt x="115067" y="111215"/>
                  </a:lnTo>
                  <a:lnTo>
                    <a:pt x="109454" y="112716"/>
                  </a:lnTo>
                  <a:lnTo>
                    <a:pt x="104719" y="114709"/>
                  </a:lnTo>
                  <a:lnTo>
                    <a:pt x="100571" y="117030"/>
                  </a:lnTo>
                  <a:lnTo>
                    <a:pt x="96813" y="119569"/>
                  </a:lnTo>
                  <a:lnTo>
                    <a:pt x="93315" y="121262"/>
                  </a:lnTo>
                  <a:lnTo>
                    <a:pt x="89991" y="122391"/>
                  </a:lnTo>
                  <a:lnTo>
                    <a:pt x="86783" y="123143"/>
                  </a:lnTo>
                  <a:lnTo>
                    <a:pt x="83652" y="123645"/>
                  </a:lnTo>
                  <a:lnTo>
                    <a:pt x="80573" y="123979"/>
                  </a:lnTo>
                  <a:lnTo>
                    <a:pt x="77528" y="124202"/>
                  </a:lnTo>
                  <a:lnTo>
                    <a:pt x="73513" y="123359"/>
                  </a:lnTo>
                  <a:lnTo>
                    <a:pt x="68853" y="121804"/>
                  </a:lnTo>
                  <a:lnTo>
                    <a:pt x="63761" y="119775"/>
                  </a:lnTo>
                  <a:lnTo>
                    <a:pt x="59374" y="118423"/>
                  </a:lnTo>
                  <a:lnTo>
                    <a:pt x="55458" y="117521"/>
                  </a:lnTo>
                  <a:lnTo>
                    <a:pt x="51855" y="116920"/>
                  </a:lnTo>
                  <a:lnTo>
                    <a:pt x="48460" y="116520"/>
                  </a:lnTo>
                  <a:lnTo>
                    <a:pt x="45205" y="116253"/>
                  </a:lnTo>
                  <a:lnTo>
                    <a:pt x="40927" y="115956"/>
                  </a:lnTo>
                  <a:lnTo>
                    <a:pt x="41175" y="115877"/>
                  </a:lnTo>
                  <a:lnTo>
                    <a:pt x="42333" y="115824"/>
                  </a:lnTo>
                  <a:lnTo>
                    <a:pt x="44097" y="116781"/>
                  </a:lnTo>
                  <a:lnTo>
                    <a:pt x="46265" y="118411"/>
                  </a:lnTo>
                  <a:lnTo>
                    <a:pt x="48703" y="120490"/>
                  </a:lnTo>
                  <a:lnTo>
                    <a:pt x="51320" y="122868"/>
                  </a:lnTo>
                  <a:lnTo>
                    <a:pt x="56874" y="128157"/>
                  </a:lnTo>
                  <a:lnTo>
                    <a:pt x="59744" y="129964"/>
                  </a:lnTo>
                  <a:lnTo>
                    <a:pt x="62650" y="131168"/>
                  </a:lnTo>
                  <a:lnTo>
                    <a:pt x="65579" y="131971"/>
                  </a:lnTo>
                  <a:lnTo>
                    <a:pt x="68524" y="133499"/>
                  </a:lnTo>
                  <a:lnTo>
                    <a:pt x="71480" y="135510"/>
                  </a:lnTo>
                  <a:lnTo>
                    <a:pt x="74442" y="137842"/>
                  </a:lnTo>
                  <a:lnTo>
                    <a:pt x="77409" y="140389"/>
                  </a:lnTo>
                  <a:lnTo>
                    <a:pt x="80380" y="143080"/>
                  </a:lnTo>
                  <a:lnTo>
                    <a:pt x="86326" y="148715"/>
                  </a:lnTo>
                  <a:lnTo>
                    <a:pt x="92276" y="154527"/>
                  </a:lnTo>
                  <a:lnTo>
                    <a:pt x="96244" y="159450"/>
                  </a:lnTo>
                  <a:lnTo>
                    <a:pt x="100873" y="165709"/>
                  </a:lnTo>
                  <a:lnTo>
                    <a:pt x="105944" y="172858"/>
                  </a:lnTo>
                  <a:lnTo>
                    <a:pt x="109325" y="178616"/>
                  </a:lnTo>
                  <a:lnTo>
                    <a:pt x="111578" y="183447"/>
                  </a:lnTo>
                  <a:lnTo>
                    <a:pt x="115075" y="191461"/>
                  </a:lnTo>
                  <a:lnTo>
                    <a:pt x="117396" y="194987"/>
                  </a:lnTo>
                  <a:lnTo>
                    <a:pt x="119936" y="198330"/>
                  </a:lnTo>
                  <a:lnTo>
                    <a:pt x="122758" y="204690"/>
                  </a:lnTo>
                  <a:lnTo>
                    <a:pt x="123510" y="207775"/>
                  </a:lnTo>
                  <a:lnTo>
                    <a:pt x="123020" y="210824"/>
                  </a:lnTo>
                  <a:lnTo>
                    <a:pt x="119829" y="216857"/>
                  </a:lnTo>
                  <a:lnTo>
                    <a:pt x="117589" y="220847"/>
                  </a:lnTo>
                  <a:lnTo>
                    <a:pt x="112454" y="230573"/>
                  </a:lnTo>
                  <a:lnTo>
                    <a:pt x="109696" y="234952"/>
                  </a:lnTo>
                  <a:lnTo>
                    <a:pt x="106865" y="238864"/>
                  </a:lnTo>
                  <a:lnTo>
                    <a:pt x="103986" y="242464"/>
                  </a:lnTo>
                  <a:lnTo>
                    <a:pt x="101074" y="245856"/>
                  </a:lnTo>
                  <a:lnTo>
                    <a:pt x="98140" y="249109"/>
                  </a:lnTo>
                  <a:lnTo>
                    <a:pt x="95192" y="252271"/>
                  </a:lnTo>
                  <a:lnTo>
                    <a:pt x="93227" y="255370"/>
                  </a:lnTo>
                  <a:lnTo>
                    <a:pt x="91044" y="261460"/>
                  </a:lnTo>
                  <a:lnTo>
                    <a:pt x="88477" y="263481"/>
                  </a:lnTo>
                  <a:lnTo>
                    <a:pt x="84782" y="264828"/>
                  </a:lnTo>
                  <a:lnTo>
                    <a:pt x="80333" y="265727"/>
                  </a:lnTo>
                  <a:lnTo>
                    <a:pt x="76376" y="267318"/>
                  </a:lnTo>
                  <a:lnTo>
                    <a:pt x="72745" y="269370"/>
                  </a:lnTo>
                  <a:lnTo>
                    <a:pt x="69333" y="271731"/>
                  </a:lnTo>
                  <a:lnTo>
                    <a:pt x="65073" y="273305"/>
                  </a:lnTo>
                  <a:lnTo>
                    <a:pt x="60249" y="274354"/>
                  </a:lnTo>
                  <a:lnTo>
                    <a:pt x="55049" y="275054"/>
                  </a:lnTo>
                  <a:lnTo>
                    <a:pt x="50590" y="275520"/>
                  </a:lnTo>
                  <a:lnTo>
                    <a:pt x="46625" y="275831"/>
                  </a:lnTo>
                  <a:lnTo>
                    <a:pt x="42989" y="276038"/>
                  </a:lnTo>
                  <a:lnTo>
                    <a:pt x="31013" y="276268"/>
                  </a:lnTo>
                  <a:lnTo>
                    <a:pt x="0" y="276453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4" name="SMARTPenAnnotation16"/>
            <p:cNvSpPr/>
            <p:nvPr/>
          </p:nvSpPr>
          <p:spPr>
            <a:xfrm>
              <a:off x="1455539" y="1518046"/>
              <a:ext cx="35719" cy="25485"/>
            </a:xfrm>
            <a:custGeom>
              <a:avLst/>
              <a:gdLst/>
              <a:ahLst/>
              <a:cxnLst/>
              <a:rect l="0" t="0" r="0" b="0"/>
              <a:pathLst>
                <a:path w="35719" h="25485">
                  <a:moveTo>
                    <a:pt x="0" y="0"/>
                  </a:moveTo>
                  <a:lnTo>
                    <a:pt x="15377" y="15377"/>
                  </a:lnTo>
                  <a:lnTo>
                    <a:pt x="17196" y="16205"/>
                  </a:lnTo>
                  <a:lnTo>
                    <a:pt x="19401" y="16757"/>
                  </a:lnTo>
                  <a:lnTo>
                    <a:pt x="21864" y="17124"/>
                  </a:lnTo>
                  <a:lnTo>
                    <a:pt x="23505" y="18362"/>
                  </a:lnTo>
                  <a:lnTo>
                    <a:pt x="24600" y="20179"/>
                  </a:lnTo>
                  <a:lnTo>
                    <a:pt x="25329" y="22382"/>
                  </a:lnTo>
                  <a:lnTo>
                    <a:pt x="26808" y="23851"/>
                  </a:lnTo>
                  <a:lnTo>
                    <a:pt x="28786" y="24831"/>
                  </a:lnTo>
                  <a:lnTo>
                    <a:pt x="31097" y="25484"/>
                  </a:lnTo>
                  <a:lnTo>
                    <a:pt x="32637" y="24927"/>
                  </a:lnTo>
                  <a:lnTo>
                    <a:pt x="33664" y="23563"/>
                  </a:lnTo>
                  <a:lnTo>
                    <a:pt x="35718" y="1786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5" name="SMARTPenAnnotation17"/>
            <p:cNvSpPr/>
            <p:nvPr/>
          </p:nvSpPr>
          <p:spPr>
            <a:xfrm>
              <a:off x="1036253" y="705445"/>
              <a:ext cx="844469" cy="1071173"/>
            </a:xfrm>
            <a:custGeom>
              <a:avLst/>
              <a:gdLst/>
              <a:ahLst/>
              <a:cxnLst/>
              <a:rect l="0" t="0" r="0" b="0"/>
              <a:pathLst>
                <a:path w="844469" h="1071173">
                  <a:moveTo>
                    <a:pt x="481793" y="0"/>
                  </a:moveTo>
                  <a:lnTo>
                    <a:pt x="467572" y="0"/>
                  </a:lnTo>
                  <a:lnTo>
                    <a:pt x="463383" y="992"/>
                  </a:lnTo>
                  <a:lnTo>
                    <a:pt x="460590" y="2646"/>
                  </a:lnTo>
                  <a:lnTo>
                    <a:pt x="458728" y="4740"/>
                  </a:lnTo>
                  <a:lnTo>
                    <a:pt x="446627" y="26650"/>
                  </a:lnTo>
                  <a:lnTo>
                    <a:pt x="433422" y="55170"/>
                  </a:lnTo>
                  <a:lnTo>
                    <a:pt x="425733" y="72499"/>
                  </a:lnTo>
                  <a:lnTo>
                    <a:pt x="376989" y="172734"/>
                  </a:lnTo>
                  <a:lnTo>
                    <a:pt x="298054" y="326678"/>
                  </a:lnTo>
                  <a:lnTo>
                    <a:pt x="234436" y="443839"/>
                  </a:lnTo>
                  <a:lnTo>
                    <a:pt x="173419" y="552465"/>
                  </a:lnTo>
                  <a:lnTo>
                    <a:pt x="101763" y="676292"/>
                  </a:lnTo>
                  <a:lnTo>
                    <a:pt x="91518" y="694940"/>
                  </a:lnTo>
                  <a:lnTo>
                    <a:pt x="74843" y="723596"/>
                  </a:lnTo>
                  <a:lnTo>
                    <a:pt x="58833" y="749231"/>
                  </a:lnTo>
                  <a:lnTo>
                    <a:pt x="38488" y="780468"/>
                  </a:lnTo>
                  <a:lnTo>
                    <a:pt x="18862" y="806257"/>
                  </a:lnTo>
                  <a:lnTo>
                    <a:pt x="4187" y="825657"/>
                  </a:lnTo>
                  <a:lnTo>
                    <a:pt x="1663" y="832219"/>
                  </a:lnTo>
                  <a:lnTo>
                    <a:pt x="0" y="845140"/>
                  </a:lnTo>
                  <a:lnTo>
                    <a:pt x="855" y="846200"/>
                  </a:lnTo>
                  <a:lnTo>
                    <a:pt x="2418" y="846907"/>
                  </a:lnTo>
                  <a:lnTo>
                    <a:pt x="4452" y="847378"/>
                  </a:lnTo>
                  <a:lnTo>
                    <a:pt x="5808" y="848684"/>
                  </a:lnTo>
                  <a:lnTo>
                    <a:pt x="6712" y="850547"/>
                  </a:lnTo>
                  <a:lnTo>
                    <a:pt x="7315" y="852781"/>
                  </a:lnTo>
                  <a:lnTo>
                    <a:pt x="10630" y="857910"/>
                  </a:lnTo>
                  <a:lnTo>
                    <a:pt x="12903" y="860666"/>
                  </a:lnTo>
                  <a:lnTo>
                    <a:pt x="16403" y="862504"/>
                  </a:lnTo>
                  <a:lnTo>
                    <a:pt x="29818" y="866083"/>
                  </a:lnTo>
                  <a:lnTo>
                    <a:pt x="40517" y="871994"/>
                  </a:lnTo>
                  <a:lnTo>
                    <a:pt x="46884" y="873725"/>
                  </a:lnTo>
                  <a:lnTo>
                    <a:pt x="66185" y="875828"/>
                  </a:lnTo>
                  <a:lnTo>
                    <a:pt x="89106" y="884769"/>
                  </a:lnTo>
                  <a:lnTo>
                    <a:pt x="112743" y="896089"/>
                  </a:lnTo>
                  <a:lnTo>
                    <a:pt x="129917" y="907254"/>
                  </a:lnTo>
                  <a:lnTo>
                    <a:pt x="148795" y="920154"/>
                  </a:lnTo>
                  <a:lnTo>
                    <a:pt x="171571" y="932994"/>
                  </a:lnTo>
                  <a:lnTo>
                    <a:pt x="196730" y="943082"/>
                  </a:lnTo>
                  <a:lnTo>
                    <a:pt x="222044" y="952355"/>
                  </a:lnTo>
                  <a:lnTo>
                    <a:pt x="243545" y="961387"/>
                  </a:lnTo>
                  <a:lnTo>
                    <a:pt x="259819" y="967364"/>
                  </a:lnTo>
                  <a:lnTo>
                    <a:pt x="284912" y="978619"/>
                  </a:lnTo>
                  <a:lnTo>
                    <a:pt x="299937" y="985788"/>
                  </a:lnTo>
                  <a:lnTo>
                    <a:pt x="315908" y="992551"/>
                  </a:lnTo>
                  <a:lnTo>
                    <a:pt x="332508" y="999044"/>
                  </a:lnTo>
                  <a:lnTo>
                    <a:pt x="349527" y="1005358"/>
                  </a:lnTo>
                  <a:lnTo>
                    <a:pt x="364843" y="1011551"/>
                  </a:lnTo>
                  <a:lnTo>
                    <a:pt x="379021" y="1017664"/>
                  </a:lnTo>
                  <a:lnTo>
                    <a:pt x="404367" y="1027764"/>
                  </a:lnTo>
                  <a:lnTo>
                    <a:pt x="434378" y="1034442"/>
                  </a:lnTo>
                  <a:lnTo>
                    <a:pt x="457271" y="1043256"/>
                  </a:lnTo>
                  <a:lnTo>
                    <a:pt x="480481" y="1056009"/>
                  </a:lnTo>
                  <a:lnTo>
                    <a:pt x="490470" y="1059689"/>
                  </a:lnTo>
                  <a:lnTo>
                    <a:pt x="504968" y="1063043"/>
                  </a:lnTo>
                  <a:lnTo>
                    <a:pt x="511276" y="1067115"/>
                  </a:lnTo>
                  <a:lnTo>
                    <a:pt x="520032" y="1069586"/>
                  </a:lnTo>
                  <a:lnTo>
                    <a:pt x="532341" y="1071172"/>
                  </a:lnTo>
                  <a:lnTo>
                    <a:pt x="534344" y="1070310"/>
                  </a:lnTo>
                  <a:lnTo>
                    <a:pt x="542794" y="1063840"/>
                  </a:lnTo>
                  <a:lnTo>
                    <a:pt x="548595" y="1058250"/>
                  </a:lnTo>
                  <a:lnTo>
                    <a:pt x="550140" y="1054750"/>
                  </a:lnTo>
                  <a:lnTo>
                    <a:pt x="553307" y="1041335"/>
                  </a:lnTo>
                  <a:lnTo>
                    <a:pt x="559096" y="1029644"/>
                  </a:lnTo>
                  <a:lnTo>
                    <a:pt x="561555" y="1011064"/>
                  </a:lnTo>
                  <a:lnTo>
                    <a:pt x="561757" y="1007417"/>
                  </a:lnTo>
                  <a:lnTo>
                    <a:pt x="566782" y="992805"/>
                  </a:lnTo>
                  <a:lnTo>
                    <a:pt x="582404" y="965783"/>
                  </a:lnTo>
                  <a:lnTo>
                    <a:pt x="593516" y="947465"/>
                  </a:lnTo>
                  <a:lnTo>
                    <a:pt x="608508" y="916527"/>
                  </a:lnTo>
                  <a:lnTo>
                    <a:pt x="619470" y="890541"/>
                  </a:lnTo>
                  <a:lnTo>
                    <a:pt x="635806" y="859176"/>
                  </a:lnTo>
                  <a:lnTo>
                    <a:pt x="650348" y="827063"/>
                  </a:lnTo>
                  <a:lnTo>
                    <a:pt x="668162" y="793893"/>
                  </a:lnTo>
                  <a:lnTo>
                    <a:pt x="681371" y="763938"/>
                  </a:lnTo>
                  <a:lnTo>
                    <a:pt x="691542" y="737395"/>
                  </a:lnTo>
                  <a:lnTo>
                    <a:pt x="702676" y="712369"/>
                  </a:lnTo>
                  <a:lnTo>
                    <a:pt x="720101" y="680708"/>
                  </a:lnTo>
                  <a:lnTo>
                    <a:pt x="745751" y="639374"/>
                  </a:lnTo>
                  <a:lnTo>
                    <a:pt x="798359" y="548627"/>
                  </a:lnTo>
                  <a:lnTo>
                    <a:pt x="813651" y="516024"/>
                  </a:lnTo>
                  <a:lnTo>
                    <a:pt x="824746" y="483344"/>
                  </a:lnTo>
                  <a:lnTo>
                    <a:pt x="830484" y="462128"/>
                  </a:lnTo>
                  <a:lnTo>
                    <a:pt x="836292" y="439054"/>
                  </a:lnTo>
                  <a:lnTo>
                    <a:pt x="840165" y="419702"/>
                  </a:lnTo>
                  <a:lnTo>
                    <a:pt x="844468" y="387618"/>
                  </a:lnTo>
                  <a:lnTo>
                    <a:pt x="843735" y="368066"/>
                  </a:lnTo>
                  <a:lnTo>
                    <a:pt x="840102" y="356069"/>
                  </a:lnTo>
                  <a:lnTo>
                    <a:pt x="833470" y="343737"/>
                  </a:lnTo>
                  <a:lnTo>
                    <a:pt x="831571" y="336988"/>
                  </a:lnTo>
                  <a:lnTo>
                    <a:pt x="825435" y="328035"/>
                  </a:lnTo>
                  <a:lnTo>
                    <a:pt x="818078" y="318434"/>
                  </a:lnTo>
                  <a:lnTo>
                    <a:pt x="814808" y="310859"/>
                  </a:lnTo>
                  <a:lnTo>
                    <a:pt x="812944" y="308443"/>
                  </a:lnTo>
                  <a:lnTo>
                    <a:pt x="810709" y="306832"/>
                  </a:lnTo>
                  <a:lnTo>
                    <a:pt x="808227" y="305758"/>
                  </a:lnTo>
                  <a:lnTo>
                    <a:pt x="790977" y="291760"/>
                  </a:lnTo>
                  <a:lnTo>
                    <a:pt x="764611" y="279148"/>
                  </a:lnTo>
                  <a:lnTo>
                    <a:pt x="742365" y="264829"/>
                  </a:lnTo>
                  <a:lnTo>
                    <a:pt x="720853" y="250020"/>
                  </a:lnTo>
                  <a:lnTo>
                    <a:pt x="706113" y="243081"/>
                  </a:lnTo>
                  <a:lnTo>
                    <a:pt x="693847" y="238452"/>
                  </a:lnTo>
                  <a:lnTo>
                    <a:pt x="668313" y="229010"/>
                  </a:lnTo>
                  <a:lnTo>
                    <a:pt x="650350" y="221506"/>
                  </a:lnTo>
                  <a:lnTo>
                    <a:pt x="630460" y="214864"/>
                  </a:lnTo>
                  <a:lnTo>
                    <a:pt x="610375" y="208604"/>
                  </a:lnTo>
                  <a:lnTo>
                    <a:pt x="578667" y="196501"/>
                  </a:lnTo>
                  <a:lnTo>
                    <a:pt x="544034" y="184556"/>
                  </a:lnTo>
                  <a:lnTo>
                    <a:pt x="523677" y="178598"/>
                  </a:lnTo>
                  <a:lnTo>
                    <a:pt x="503385" y="172642"/>
                  </a:lnTo>
                  <a:lnTo>
                    <a:pt x="477828" y="162719"/>
                  </a:lnTo>
                  <a:lnTo>
                    <a:pt x="453573" y="153017"/>
                  </a:lnTo>
                  <a:lnTo>
                    <a:pt x="430988" y="141140"/>
                  </a:lnTo>
                  <a:lnTo>
                    <a:pt x="414468" y="129229"/>
                  </a:lnTo>
                  <a:lnTo>
                    <a:pt x="404739" y="125272"/>
                  </a:lnTo>
                  <a:lnTo>
                    <a:pt x="392563" y="115548"/>
                  </a:lnTo>
                  <a:lnTo>
                    <a:pt x="378773" y="102339"/>
                  </a:lnTo>
                  <a:lnTo>
                    <a:pt x="383567" y="107156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نسبة المشاركة في العلاقة الرابطة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 rtl="1">
              <a:buFont typeface="Arial" pitchFamily="34" charset="0"/>
              <a:buChar char="•"/>
              <a:defRPr/>
            </a:pPr>
            <a:r>
              <a:rPr lang="ar-SA" dirty="0" smtClean="0"/>
              <a:t>اي رابطة بين عناصر البيانات هي بالاساس تربط عنصر بيانات معين اما بعنصر بيانات معين او بعدة عناصر بيانات.</a:t>
            </a:r>
          </a:p>
          <a:p>
            <a:pPr algn="just" rtl="1">
              <a:buFont typeface="Arial" pitchFamily="34" charset="0"/>
              <a:buChar char="•"/>
              <a:defRPr/>
            </a:pPr>
            <a:r>
              <a:rPr lang="ar-SA" dirty="0" smtClean="0"/>
              <a:t>العلاقة الرابطة بين الكيانات (او السجلات) هي بالاساس تربط كيان بكيانات اخرى.</a:t>
            </a:r>
          </a:p>
          <a:p>
            <a:pPr algn="just" rtl="1">
              <a:buFont typeface="Arial" pitchFamily="34" charset="0"/>
              <a:buChar char="•"/>
              <a:defRPr/>
            </a:pPr>
            <a:r>
              <a:rPr lang="ar-SA" dirty="0" smtClean="0"/>
              <a:t>(</a:t>
            </a:r>
            <a:r>
              <a:rPr lang="en-US" dirty="0" smtClean="0"/>
              <a:t>Cardinality</a:t>
            </a:r>
            <a:r>
              <a:rPr lang="ar-SA" dirty="0" smtClean="0"/>
              <a:t>) هو مفهوم يتحكم في الروابط و يعبر عن نسبة المشاركة العلاقة او الرابطة بين عنصر و اخر او كيان و اخر.</a:t>
            </a:r>
          </a:p>
          <a:p>
            <a:pPr algn="just" rtl="1">
              <a:buFont typeface="Arial" pitchFamily="34" charset="0"/>
              <a:buChar char="•"/>
              <a:defRPr/>
            </a:pPr>
            <a:r>
              <a:rPr lang="ar-SA" dirty="0" smtClean="0"/>
              <a:t>تعني نسبة المشاركة عدد العناصر او السجلات المشاركة في العلاقة الرابطة.</a:t>
            </a:r>
          </a:p>
          <a:p>
            <a:pPr algn="just" rtl="1">
              <a:buFont typeface="Arial" pitchFamily="34" charset="0"/>
              <a:buChar char="•"/>
              <a:defRPr/>
            </a:pPr>
            <a:endParaRPr lang="ar-SA" dirty="0" smtClean="0"/>
          </a:p>
          <a:p>
            <a:pPr algn="just" rtl="1">
              <a:buFont typeface="Arial" pitchFamily="34" charset="0"/>
              <a:buChar char="•"/>
              <a:defRPr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نسبة المشاركة في العلاقة الرابطة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/>
          <a:lstStyle/>
          <a:p>
            <a:pPr algn="just" rtl="1">
              <a:buFont typeface="Arial" pitchFamily="34" charset="0"/>
              <a:buChar char="•"/>
              <a:defRPr/>
            </a:pPr>
            <a:r>
              <a:rPr lang="ar-SA" dirty="0" smtClean="0"/>
              <a:t>تحدد الكارديناليتي مفهومين مرافقين للعلاقة الرابطة:-</a:t>
            </a:r>
          </a:p>
          <a:p>
            <a:pPr lvl="1" algn="just" rtl="1">
              <a:buFont typeface="Arial" pitchFamily="34" charset="0"/>
              <a:buChar char="•"/>
              <a:defRPr/>
            </a:pPr>
            <a:r>
              <a:rPr lang="ar-SA" dirty="0" smtClean="0"/>
              <a:t>اختياري : اي انه يمكن ان تكون المشاركة صفر او اكثر.</a:t>
            </a:r>
          </a:p>
          <a:p>
            <a:pPr lvl="1" algn="just" rtl="1">
              <a:buFont typeface="Arial" pitchFamily="34" charset="0"/>
              <a:buChar char="•"/>
              <a:defRPr/>
            </a:pPr>
            <a:r>
              <a:rPr lang="ar-SA" dirty="0" smtClean="0"/>
              <a:t>اجباري: اي انه لابد ان تكون هنالك المشاركة بعنصر واحد على الاقل او اكثر.</a:t>
            </a:r>
          </a:p>
          <a:p>
            <a:pPr algn="just" rtl="1">
              <a:buFont typeface="Arial" pitchFamily="34" charset="0"/>
              <a:buChar char="•"/>
              <a:defRPr/>
            </a:pPr>
            <a:r>
              <a:rPr lang="ar-SA" dirty="0" smtClean="0"/>
              <a:t>انواع الروابط بين عناصر البيانات</a:t>
            </a:r>
          </a:p>
          <a:p>
            <a:pPr lvl="1" algn="just" rtl="1">
              <a:buFont typeface="Arial" pitchFamily="34" charset="0"/>
              <a:buChar char="•"/>
              <a:defRPr/>
            </a:pPr>
            <a:r>
              <a:rPr lang="ar-SA" dirty="0" smtClean="0"/>
              <a:t>رابطة واحدة </a:t>
            </a:r>
            <a:r>
              <a:rPr lang="en-US" dirty="0" smtClean="0"/>
              <a:t>One Association</a:t>
            </a:r>
            <a:r>
              <a:rPr lang="ar-SA" dirty="0" smtClean="0"/>
              <a:t> : رابطة بين عنصرين تعني </a:t>
            </a:r>
            <a:r>
              <a:rPr lang="ar-SA" dirty="0" err="1" smtClean="0"/>
              <a:t>ان</a:t>
            </a:r>
            <a:r>
              <a:rPr lang="ar-SA" dirty="0" smtClean="0"/>
              <a:t> كل عنصر بيانات من خاصية ما يقابلها عنصر بيانات واحد من العنصر الثاني (كل رقم طالب يقابله اسم طالب واحد )</a:t>
            </a:r>
          </a:p>
          <a:p>
            <a:pPr lvl="1" algn="just" rtl="1">
              <a:buFont typeface="Arial" pitchFamily="34" charset="0"/>
              <a:buChar char="•"/>
              <a:defRPr/>
            </a:pPr>
            <a:endParaRPr lang="ar-SA" dirty="0" smtClean="0"/>
          </a:p>
          <a:p>
            <a:pPr algn="just" rtl="1">
              <a:buFont typeface="Arial" pitchFamily="34" charset="0"/>
              <a:buChar char="•"/>
              <a:defRPr/>
            </a:pPr>
            <a:endParaRPr lang="ar-SA" dirty="0" smtClean="0"/>
          </a:p>
        </p:txBody>
      </p:sp>
      <p:grpSp>
        <p:nvGrpSpPr>
          <p:cNvPr id="4" name="Group 12"/>
          <p:cNvGrpSpPr/>
          <p:nvPr/>
        </p:nvGrpSpPr>
        <p:grpSpPr>
          <a:xfrm>
            <a:off x="1187624" y="5301208"/>
            <a:ext cx="4968006" cy="801935"/>
            <a:chOff x="1187624" y="5301208"/>
            <a:chExt cx="4968006" cy="801935"/>
          </a:xfrm>
        </p:grpSpPr>
        <p:sp>
          <p:nvSpPr>
            <p:cNvPr id="7173" name="Oval 10"/>
            <p:cNvSpPr>
              <a:spLocks noChangeArrowheads="1"/>
            </p:cNvSpPr>
            <p:nvPr/>
          </p:nvSpPr>
          <p:spPr bwMode="auto">
            <a:xfrm>
              <a:off x="4283968" y="5373216"/>
              <a:ext cx="1871662" cy="576263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/>
            </a:p>
            <a:p>
              <a:r>
                <a:rPr lang="ar-SA" sz="2400" b="1"/>
                <a:t>اسم الطالب</a:t>
              </a:r>
            </a:p>
            <a:p>
              <a:endParaRPr lang="ar-SA"/>
            </a:p>
          </p:txBody>
        </p:sp>
        <p:sp>
          <p:nvSpPr>
            <p:cNvPr id="7174" name="Oval 10"/>
            <p:cNvSpPr>
              <a:spLocks noChangeArrowheads="1"/>
            </p:cNvSpPr>
            <p:nvPr/>
          </p:nvSpPr>
          <p:spPr bwMode="auto">
            <a:xfrm>
              <a:off x="1187624" y="5373216"/>
              <a:ext cx="1871663" cy="576263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/>
            </a:p>
            <a:p>
              <a:r>
                <a:rPr lang="ar-SA" sz="2400" b="1"/>
                <a:t>رقم الطالب</a:t>
              </a:r>
            </a:p>
            <a:p>
              <a:endParaRPr lang="ar-SA"/>
            </a:p>
          </p:txBody>
        </p:sp>
        <p:cxnSp>
          <p:nvCxnSpPr>
            <p:cNvPr id="7175" name="Straight Arrow Connector 8" descr="1"/>
            <p:cNvCxnSpPr>
              <a:cxnSpLocks noChangeShapeType="1"/>
              <a:stCxn id="7174" idx="6"/>
              <a:endCxn id="7173" idx="2"/>
            </p:cNvCxnSpPr>
            <p:nvPr/>
          </p:nvCxnSpPr>
          <p:spPr bwMode="auto">
            <a:xfrm>
              <a:off x="3059287" y="5661348"/>
              <a:ext cx="1224681" cy="1588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arrow" w="lg" len="lg"/>
            </a:ln>
          </p:spPr>
        </p:cxnSp>
        <p:sp>
          <p:nvSpPr>
            <p:cNvPr id="7176" name="TextBox 9"/>
            <p:cNvSpPr txBox="1">
              <a:spLocks noChangeArrowheads="1"/>
            </p:cNvSpPr>
            <p:nvPr/>
          </p:nvSpPr>
          <p:spPr bwMode="auto">
            <a:xfrm>
              <a:off x="3779912" y="5301208"/>
              <a:ext cx="360363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ar-SA" dirty="0"/>
                <a:t>1</a:t>
              </a:r>
            </a:p>
          </p:txBody>
        </p:sp>
        <p:sp>
          <p:nvSpPr>
            <p:cNvPr id="7177" name="TextBox 10"/>
            <p:cNvSpPr txBox="1">
              <a:spLocks noChangeArrowheads="1"/>
            </p:cNvSpPr>
            <p:nvPr/>
          </p:nvSpPr>
          <p:spPr bwMode="auto">
            <a:xfrm>
              <a:off x="3275856" y="5733256"/>
              <a:ext cx="647700" cy="369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ar-SA" dirty="0"/>
                <a:t>1:1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نسبة المشاركة في العلاقة الرابطة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just" rtl="1">
              <a:buFont typeface="Arial" pitchFamily="34" charset="0"/>
              <a:buChar char="•"/>
              <a:defRPr/>
            </a:pPr>
            <a:r>
              <a:rPr lang="ar-SA" dirty="0" smtClean="0"/>
              <a:t>رابطة متعددة </a:t>
            </a:r>
            <a:r>
              <a:rPr lang="en-US" dirty="0" smtClean="0"/>
              <a:t>Many Association</a:t>
            </a:r>
            <a:r>
              <a:rPr lang="ar-SA" dirty="0" smtClean="0"/>
              <a:t> : رابطة بين عنصرين تعني ان كل عنصر بيانات من خاصية ما يقابلها عناصر بيانات متعددة من العنصر الثاني (كل رقم طالب يقابله اكثر من مقرر مادة )</a:t>
            </a:r>
          </a:p>
          <a:p>
            <a:pPr lvl="1" algn="r" rtl="1">
              <a:buFont typeface="Wingdings" pitchFamily="2" charset="2"/>
              <a:buNone/>
              <a:defRPr/>
            </a:pPr>
            <a:endParaRPr lang="ar-SA" dirty="0" smtClean="0"/>
          </a:p>
          <a:p>
            <a:pPr algn="r" rtl="1">
              <a:buFont typeface="Wingdings" pitchFamily="2" charset="2"/>
              <a:buNone/>
              <a:defRPr/>
            </a:pPr>
            <a:endParaRPr lang="ar-SA" dirty="0" smtClean="0"/>
          </a:p>
        </p:txBody>
      </p:sp>
      <p:grpSp>
        <p:nvGrpSpPr>
          <p:cNvPr id="4" name="Group 10"/>
          <p:cNvGrpSpPr/>
          <p:nvPr/>
        </p:nvGrpSpPr>
        <p:grpSpPr>
          <a:xfrm>
            <a:off x="1692275" y="3573016"/>
            <a:ext cx="5183188" cy="899796"/>
            <a:chOff x="1692275" y="3573016"/>
            <a:chExt cx="5183188" cy="899796"/>
          </a:xfrm>
        </p:grpSpPr>
        <p:sp>
          <p:nvSpPr>
            <p:cNvPr id="8197" name="Oval 10"/>
            <p:cNvSpPr>
              <a:spLocks noChangeArrowheads="1"/>
            </p:cNvSpPr>
            <p:nvPr/>
          </p:nvSpPr>
          <p:spPr bwMode="auto">
            <a:xfrm>
              <a:off x="5003800" y="3573463"/>
              <a:ext cx="1871663" cy="576262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/>
            </a:p>
            <a:p>
              <a:r>
                <a:rPr lang="ar-SA" sz="2400" b="1"/>
                <a:t>المقرر</a:t>
              </a:r>
            </a:p>
            <a:p>
              <a:endParaRPr lang="ar-SA"/>
            </a:p>
          </p:txBody>
        </p:sp>
        <p:sp>
          <p:nvSpPr>
            <p:cNvPr id="8198" name="Oval 10"/>
            <p:cNvSpPr>
              <a:spLocks noChangeArrowheads="1"/>
            </p:cNvSpPr>
            <p:nvPr/>
          </p:nvSpPr>
          <p:spPr bwMode="auto">
            <a:xfrm>
              <a:off x="1692275" y="3573463"/>
              <a:ext cx="1871663" cy="576262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/>
            </a:p>
            <a:p>
              <a:r>
                <a:rPr lang="ar-SA" sz="2400" b="1"/>
                <a:t>رقم الطالب</a:t>
              </a:r>
            </a:p>
            <a:p>
              <a:endParaRPr lang="ar-SA"/>
            </a:p>
          </p:txBody>
        </p:sp>
        <p:cxnSp>
          <p:nvCxnSpPr>
            <p:cNvPr id="8199" name="Straight Arrow Connector 8" descr="1"/>
            <p:cNvCxnSpPr>
              <a:cxnSpLocks noChangeShapeType="1"/>
              <a:stCxn id="8198" idx="6"/>
              <a:endCxn id="8197" idx="2"/>
            </p:cNvCxnSpPr>
            <p:nvPr/>
          </p:nvCxnSpPr>
          <p:spPr bwMode="auto">
            <a:xfrm>
              <a:off x="3563938" y="3860800"/>
              <a:ext cx="1439862" cy="0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arrow" w="lg" len="lg"/>
            </a:ln>
          </p:spPr>
        </p:cxnSp>
        <p:sp>
          <p:nvSpPr>
            <p:cNvPr id="8200" name="TextBox 9"/>
            <p:cNvSpPr txBox="1">
              <a:spLocks noChangeArrowheads="1"/>
            </p:cNvSpPr>
            <p:nvPr/>
          </p:nvSpPr>
          <p:spPr bwMode="auto">
            <a:xfrm>
              <a:off x="4499992" y="3573016"/>
              <a:ext cx="360363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ar-SA" dirty="0"/>
                <a:t>1</a:t>
              </a:r>
            </a:p>
          </p:txBody>
        </p:sp>
        <p:sp>
          <p:nvSpPr>
            <p:cNvPr id="8201" name="TextBox 10"/>
            <p:cNvSpPr txBox="1">
              <a:spLocks noChangeArrowheads="1"/>
            </p:cNvSpPr>
            <p:nvPr/>
          </p:nvSpPr>
          <p:spPr bwMode="auto">
            <a:xfrm>
              <a:off x="3923929" y="4103480"/>
              <a:ext cx="72008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r>
                <a:rPr lang="en-US" dirty="0"/>
                <a:t>1:N</a:t>
              </a:r>
              <a:endParaRPr lang="ar-SA" dirty="0"/>
            </a:p>
          </p:txBody>
        </p:sp>
        <p:cxnSp>
          <p:nvCxnSpPr>
            <p:cNvPr id="8202" name="Straight Arrow Connector 11" descr="1"/>
            <p:cNvCxnSpPr>
              <a:cxnSpLocks noChangeShapeType="1"/>
            </p:cNvCxnSpPr>
            <p:nvPr/>
          </p:nvCxnSpPr>
          <p:spPr bwMode="auto">
            <a:xfrm>
              <a:off x="3779838" y="3860800"/>
              <a:ext cx="1008062" cy="0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arrow" w="lg" len="lg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نسبة المشاركة في العلاقة الرابطة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680520"/>
          </a:xfrm>
        </p:spPr>
        <p:txBody>
          <a:bodyPr/>
          <a:lstStyle/>
          <a:p>
            <a:pPr lvl="1" algn="r" rtl="1">
              <a:buFont typeface="Arial" pitchFamily="34" charset="0"/>
              <a:buChar char="•"/>
              <a:defRPr/>
            </a:pPr>
            <a:r>
              <a:rPr lang="ar-SA" dirty="0" smtClean="0"/>
              <a:t>رابطة كاردينالتي (</a:t>
            </a:r>
            <a:r>
              <a:rPr lang="en-US" dirty="0" smtClean="0"/>
              <a:t>Cardinal Association</a:t>
            </a:r>
            <a:r>
              <a:rPr lang="ar-SA" dirty="0" smtClean="0"/>
              <a:t>)</a:t>
            </a:r>
          </a:p>
          <a:p>
            <a:pPr marL="457200" lvl="1" indent="0" algn="r" rtl="1">
              <a:buFont typeface="Arial" pitchFamily="34" charset="0"/>
              <a:buChar char="•"/>
              <a:defRPr/>
            </a:pPr>
            <a:r>
              <a:rPr lang="ar-SA" dirty="0" smtClean="0"/>
              <a:t>نوع الرابطة هنا يتداخل مع الرابطة الواحدة و الرابطة المتعددة</a:t>
            </a:r>
          </a:p>
          <a:p>
            <a:pPr lvl="2" algn="r" rtl="1">
              <a:buFont typeface="Arial" pitchFamily="34" charset="0"/>
              <a:buChar char="•"/>
              <a:defRPr/>
            </a:pPr>
            <a:r>
              <a:rPr lang="ar-SA" dirty="0" smtClean="0"/>
              <a:t>مع الرابطة الواحدة تحدد نسبة </a:t>
            </a:r>
            <a:r>
              <a:rPr lang="en-US" dirty="0" smtClean="0"/>
              <a:t>0:1</a:t>
            </a:r>
            <a:r>
              <a:rPr lang="ar-SA" dirty="0" smtClean="0"/>
              <a:t> اي من صفر الى واحد مثل الرابط بين رقم السرير و رقم المريض</a:t>
            </a:r>
          </a:p>
          <a:p>
            <a:pPr algn="r" rtl="1">
              <a:defRPr/>
            </a:pPr>
            <a:endParaRPr lang="ar-SA" dirty="0" smtClean="0"/>
          </a:p>
          <a:p>
            <a:pPr marL="1371600" lvl="4" indent="-457200">
              <a:buFont typeface="Arial" pitchFamily="34" charset="0"/>
              <a:buChar char="•"/>
              <a:defRPr/>
            </a:pPr>
            <a:r>
              <a:rPr lang="ar-SA" sz="2400" dirty="0"/>
              <a:t>مع الرابطة </a:t>
            </a:r>
            <a:r>
              <a:rPr lang="ar-SA" sz="2400" dirty="0" smtClean="0"/>
              <a:t>المتعددة تحدد </a:t>
            </a:r>
            <a:r>
              <a:rPr lang="ar-SA" sz="2400" dirty="0"/>
              <a:t>نسبة </a:t>
            </a:r>
            <a:r>
              <a:rPr lang="en-US" sz="2400" dirty="0" smtClean="0"/>
              <a:t>0:N</a:t>
            </a:r>
            <a:r>
              <a:rPr lang="ar-SA" sz="2400" dirty="0" smtClean="0"/>
              <a:t> </a:t>
            </a:r>
            <a:r>
              <a:rPr lang="ar-SA" sz="2400" dirty="0"/>
              <a:t>اي من صفر الى واحد مثل الرابط بين رقم السرير و رقم المريض</a:t>
            </a:r>
          </a:p>
          <a:p>
            <a:pPr algn="r" rtl="1">
              <a:buFont typeface="Arial" pitchFamily="34" charset="0"/>
              <a:buChar char="•"/>
              <a:defRPr/>
            </a:pPr>
            <a:endParaRPr lang="ar-SA" dirty="0" smtClean="0"/>
          </a:p>
          <a:p>
            <a:pPr marL="342900" lvl="4" indent="-342900" algn="ctr" rtl="1">
              <a:buFont typeface="Arial" pitchFamily="34" charset="0"/>
              <a:buChar char="•"/>
              <a:defRPr/>
            </a:pPr>
            <a:r>
              <a:rPr lang="ar-SA" dirty="0" smtClean="0"/>
              <a:t>    </a:t>
            </a:r>
            <a:r>
              <a:rPr lang="ar-SA" sz="2400" dirty="0" smtClean="0"/>
              <a:t>طبعا ممكن ان تكون النسبة 1 بدل صفر في جميع الامثلة اعلاه</a:t>
            </a:r>
            <a:endParaRPr lang="ar-SA" sz="2400" dirty="0"/>
          </a:p>
          <a:p>
            <a:pPr algn="r" rtl="1">
              <a:buFont typeface="Arial" pitchFamily="34" charset="0"/>
              <a:buChar char="•"/>
              <a:defRPr/>
            </a:pPr>
            <a:endParaRPr lang="ar-SA" dirty="0" smtClean="0"/>
          </a:p>
        </p:txBody>
      </p:sp>
      <p:grpSp>
        <p:nvGrpSpPr>
          <p:cNvPr id="4" name="Group 15"/>
          <p:cNvGrpSpPr/>
          <p:nvPr/>
        </p:nvGrpSpPr>
        <p:grpSpPr>
          <a:xfrm>
            <a:off x="1692275" y="3140968"/>
            <a:ext cx="5183188" cy="712179"/>
            <a:chOff x="1692275" y="3573463"/>
            <a:chExt cx="5183188" cy="712179"/>
          </a:xfrm>
        </p:grpSpPr>
        <p:sp>
          <p:nvSpPr>
            <p:cNvPr id="9221" name="Oval 10"/>
            <p:cNvSpPr>
              <a:spLocks noChangeArrowheads="1"/>
            </p:cNvSpPr>
            <p:nvPr/>
          </p:nvSpPr>
          <p:spPr bwMode="auto">
            <a:xfrm>
              <a:off x="5003800" y="3573463"/>
              <a:ext cx="1871663" cy="576262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/>
            </a:p>
            <a:p>
              <a:r>
                <a:rPr lang="ar-SA" sz="2400" b="1"/>
                <a:t>رقم المريض</a:t>
              </a:r>
            </a:p>
            <a:p>
              <a:endParaRPr lang="ar-SA"/>
            </a:p>
          </p:txBody>
        </p:sp>
        <p:sp>
          <p:nvSpPr>
            <p:cNvPr id="9222" name="Oval 10"/>
            <p:cNvSpPr>
              <a:spLocks noChangeArrowheads="1"/>
            </p:cNvSpPr>
            <p:nvPr/>
          </p:nvSpPr>
          <p:spPr bwMode="auto">
            <a:xfrm>
              <a:off x="1692275" y="3573463"/>
              <a:ext cx="1871663" cy="576262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/>
            </a:p>
            <a:p>
              <a:r>
                <a:rPr lang="ar-SA" sz="2400" b="1"/>
                <a:t>رقم السرير</a:t>
              </a:r>
            </a:p>
            <a:p>
              <a:endParaRPr lang="ar-SA"/>
            </a:p>
          </p:txBody>
        </p:sp>
        <p:cxnSp>
          <p:nvCxnSpPr>
            <p:cNvPr id="9223" name="Straight Arrow Connector 8" descr="1"/>
            <p:cNvCxnSpPr>
              <a:cxnSpLocks noChangeShapeType="1"/>
              <a:stCxn id="9222" idx="6"/>
              <a:endCxn id="9221" idx="2"/>
            </p:cNvCxnSpPr>
            <p:nvPr/>
          </p:nvCxnSpPr>
          <p:spPr bwMode="auto">
            <a:xfrm>
              <a:off x="3563938" y="3860800"/>
              <a:ext cx="1439862" cy="0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arrow" w="lg" len="lg"/>
            </a:ln>
          </p:spPr>
        </p:cxnSp>
        <p:sp>
          <p:nvSpPr>
            <p:cNvPr id="9224" name="TextBox 9"/>
            <p:cNvSpPr txBox="1">
              <a:spLocks noChangeArrowheads="1"/>
            </p:cNvSpPr>
            <p:nvPr/>
          </p:nvSpPr>
          <p:spPr bwMode="auto">
            <a:xfrm>
              <a:off x="4499992" y="3573463"/>
              <a:ext cx="360363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dirty="0"/>
                <a:t>0</a:t>
              </a:r>
              <a:endParaRPr lang="ar-SA" dirty="0"/>
            </a:p>
          </p:txBody>
        </p:sp>
        <p:sp>
          <p:nvSpPr>
            <p:cNvPr id="9225" name="TextBox 10"/>
            <p:cNvSpPr txBox="1">
              <a:spLocks noChangeArrowheads="1"/>
            </p:cNvSpPr>
            <p:nvPr/>
          </p:nvSpPr>
          <p:spPr bwMode="auto">
            <a:xfrm>
              <a:off x="3995937" y="3916310"/>
              <a:ext cx="57606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r>
                <a:rPr lang="en-US" dirty="0"/>
                <a:t>0:1</a:t>
              </a:r>
              <a:endParaRPr lang="ar-SA" dirty="0"/>
            </a:p>
          </p:txBody>
        </p:sp>
      </p:grpSp>
      <p:grpSp>
        <p:nvGrpSpPr>
          <p:cNvPr id="5" name="Group 16"/>
          <p:cNvGrpSpPr/>
          <p:nvPr/>
        </p:nvGrpSpPr>
        <p:grpSpPr>
          <a:xfrm>
            <a:off x="1844675" y="4509120"/>
            <a:ext cx="5183188" cy="683813"/>
            <a:chOff x="1844675" y="5373688"/>
            <a:chExt cx="5183188" cy="683813"/>
          </a:xfrm>
        </p:grpSpPr>
        <p:sp>
          <p:nvSpPr>
            <p:cNvPr id="9226" name="Oval 10"/>
            <p:cNvSpPr>
              <a:spLocks noChangeArrowheads="1"/>
            </p:cNvSpPr>
            <p:nvPr/>
          </p:nvSpPr>
          <p:spPr bwMode="auto">
            <a:xfrm>
              <a:off x="5156200" y="5373688"/>
              <a:ext cx="1871663" cy="576262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 dirty="0"/>
            </a:p>
            <a:p>
              <a:r>
                <a:rPr lang="ar-SA" sz="2400" b="1" dirty="0"/>
                <a:t>رقم المريض</a:t>
              </a:r>
            </a:p>
            <a:p>
              <a:endParaRPr lang="ar-SA" dirty="0"/>
            </a:p>
          </p:txBody>
        </p:sp>
        <p:sp>
          <p:nvSpPr>
            <p:cNvPr id="9227" name="Oval 10"/>
            <p:cNvSpPr>
              <a:spLocks noChangeArrowheads="1"/>
            </p:cNvSpPr>
            <p:nvPr/>
          </p:nvSpPr>
          <p:spPr bwMode="auto">
            <a:xfrm>
              <a:off x="1844675" y="5373688"/>
              <a:ext cx="1871663" cy="576262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/>
            </a:p>
            <a:p>
              <a:r>
                <a:rPr lang="ar-SA" sz="2400" b="1"/>
                <a:t>رقم الغرفة</a:t>
              </a:r>
            </a:p>
            <a:p>
              <a:endParaRPr lang="ar-SA"/>
            </a:p>
          </p:txBody>
        </p:sp>
        <p:cxnSp>
          <p:nvCxnSpPr>
            <p:cNvPr id="9228" name="Straight Arrow Connector 8" descr="1"/>
            <p:cNvCxnSpPr>
              <a:cxnSpLocks noChangeShapeType="1"/>
              <a:stCxn id="9227" idx="6"/>
              <a:endCxn id="9226" idx="2"/>
            </p:cNvCxnSpPr>
            <p:nvPr/>
          </p:nvCxnSpPr>
          <p:spPr bwMode="auto">
            <a:xfrm>
              <a:off x="3716338" y="5661025"/>
              <a:ext cx="1439862" cy="0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arrow" w="lg" len="lg"/>
            </a:ln>
          </p:spPr>
        </p:cxnSp>
        <p:sp>
          <p:nvSpPr>
            <p:cNvPr id="9229" name="TextBox 9"/>
            <p:cNvSpPr txBox="1">
              <a:spLocks noChangeArrowheads="1"/>
            </p:cNvSpPr>
            <p:nvPr/>
          </p:nvSpPr>
          <p:spPr bwMode="auto">
            <a:xfrm>
              <a:off x="4572000" y="5373688"/>
              <a:ext cx="360362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dirty="0"/>
                <a:t>0</a:t>
              </a:r>
              <a:endParaRPr lang="ar-SA" dirty="0"/>
            </a:p>
          </p:txBody>
        </p:sp>
        <p:sp>
          <p:nvSpPr>
            <p:cNvPr id="9230" name="TextBox 10"/>
            <p:cNvSpPr txBox="1">
              <a:spLocks noChangeArrowheads="1"/>
            </p:cNvSpPr>
            <p:nvPr/>
          </p:nvSpPr>
          <p:spPr bwMode="auto">
            <a:xfrm>
              <a:off x="4139951" y="5688169"/>
              <a:ext cx="64807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r>
                <a:rPr lang="en-US" dirty="0"/>
                <a:t>0:N</a:t>
              </a:r>
              <a:endParaRPr lang="ar-SA" dirty="0"/>
            </a:p>
          </p:txBody>
        </p:sp>
        <p:cxnSp>
          <p:nvCxnSpPr>
            <p:cNvPr id="9231" name="Straight Arrow Connector 8" descr="1"/>
            <p:cNvCxnSpPr>
              <a:cxnSpLocks noChangeShapeType="1"/>
              <a:stCxn id="9227" idx="6"/>
            </p:cNvCxnSpPr>
            <p:nvPr/>
          </p:nvCxnSpPr>
          <p:spPr bwMode="auto">
            <a:xfrm flipV="1">
              <a:off x="3716338" y="5661025"/>
              <a:ext cx="1143000" cy="0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arrow" w="lg" len="lg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1119785-92A6-4B60-980F-0E5EA0B66A6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4213FD9-BA2C-4140-9E0A-E973627E56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2B9022BE-F0ED-4779-A26F-11AB290B8D30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Lec1</Template>
  <TotalTime>5890</TotalTime>
  <Words>1423</Words>
  <Application>Microsoft Office PowerPoint</Application>
  <PresentationFormat>عرض على الشاشة (3:4)‏</PresentationFormat>
  <Paragraphs>280</Paragraphs>
  <Slides>23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4" baseType="lpstr">
      <vt:lpstr>المحاضرة التمهيدية</vt:lpstr>
      <vt:lpstr>الشريحة 1</vt:lpstr>
      <vt:lpstr>المحاضرة الرابعه</vt:lpstr>
      <vt:lpstr>مقدار تشاركية العلاقات – درجة العلاقة</vt:lpstr>
      <vt:lpstr>مفاهيم اساسية في قواعد البيانات العلاقية</vt:lpstr>
      <vt:lpstr>مفاهيم اساسية في قواعد البيانات العلاقية</vt:lpstr>
      <vt:lpstr>مفاهيم اساسية في قواعد البيانات العلاقية</vt:lpstr>
      <vt:lpstr>مفاهيم اساسية في قواعد البيانات العلاقية</vt:lpstr>
      <vt:lpstr>مفاهيم اساسية في قواعد البيانات العلاقية</vt:lpstr>
      <vt:lpstr>مفاهيم اساسية في قواعد البيانات العلاقية</vt:lpstr>
      <vt:lpstr>مفاهيم اساسية في قواعد البيانات العلاقية</vt:lpstr>
      <vt:lpstr>مفاهيم اساسية في قواعد البيانات العلاقية</vt:lpstr>
      <vt:lpstr>مبادئ قواعد البيانات العلاقية</vt:lpstr>
      <vt:lpstr>نماذج البيانات (Data Models)</vt:lpstr>
      <vt:lpstr>مخططات قواعد البيانات (Schemas)</vt:lpstr>
      <vt:lpstr>مخطط لبيانات جامعة (Schema)</vt:lpstr>
      <vt:lpstr>حالات قواعد البيانات (Instances)</vt:lpstr>
      <vt:lpstr>الروابط في قواعد البيانات العلاقية</vt:lpstr>
      <vt:lpstr>رموز الرسم البياني في قواعد البيانات العلاقية</vt:lpstr>
      <vt:lpstr>نسبة المشاركة في العلاقة الرابطة</vt:lpstr>
      <vt:lpstr>نسبة المشاركة في العلاقة الرابطة</vt:lpstr>
      <vt:lpstr>نسبة المشاركة في العلاقة الرابطة</vt:lpstr>
      <vt:lpstr>نسبة المشاركة في العلاقة الرابطة</vt:lpstr>
      <vt:lpstr>الشريحة 23</vt:lpstr>
    </vt:vector>
  </TitlesOfParts>
  <Company>ksu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Database Systems Concepts and Architecture</dc:title>
  <dc:creator>taha</dc:creator>
  <cp:lastModifiedBy>adminuser</cp:lastModifiedBy>
  <cp:revision>265</cp:revision>
  <dcterms:created xsi:type="dcterms:W3CDTF">2001-02-14T05:04:12Z</dcterms:created>
  <dcterms:modified xsi:type="dcterms:W3CDTF">2011-10-13T12:22:47Z</dcterms:modified>
</cp:coreProperties>
</file>