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88" r:id="rId4"/>
    <p:sldId id="290" r:id="rId5"/>
    <p:sldId id="292" r:id="rId6"/>
    <p:sldId id="294" r:id="rId7"/>
    <p:sldId id="295" r:id="rId8"/>
    <p:sldId id="296" r:id="rId9"/>
    <p:sldId id="298" r:id="rId10"/>
    <p:sldId id="302" r:id="rId11"/>
    <p:sldId id="303" r:id="rId12"/>
    <p:sldId id="304" r:id="rId13"/>
    <p:sldId id="305" r:id="rId14"/>
    <p:sldId id="306" r:id="rId15"/>
    <p:sldId id="307" r:id="rId16"/>
    <p:sldId id="308" r:id="rId17"/>
    <p:sldId id="309" r:id="rId18"/>
    <p:sldId id="310" r:id="rId19"/>
    <p:sldId id="311"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378"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200" b="1" dirty="0" smtClean="0">
                <a:solidFill>
                  <a:srgbClr val="FF0000"/>
                </a:solidFill>
                <a:latin typeface="Calibri" pitchFamily="34" charset="0"/>
                <a:cs typeface="Times New Roman" pitchFamily="18" charset="0"/>
              </a:rPr>
              <a:t>الخدمة الاجتماعية ورعاية الشباب</a:t>
            </a:r>
          </a:p>
          <a:p>
            <a:pPr algn="ctr"/>
            <a:r>
              <a:rPr lang="ar-SA" sz="2800" b="1" dirty="0" smtClean="0">
                <a:solidFill>
                  <a:srgbClr val="00B050"/>
                </a:solidFill>
                <a:latin typeface="Calibri" pitchFamily="34" charset="0"/>
                <a:cs typeface="Times New Roman" pitchFamily="18" charset="0"/>
              </a:rPr>
              <a:t>المستوي السابع</a:t>
            </a:r>
            <a:endParaRPr lang="en-US" sz="2800" b="1" dirty="0" smtClean="0">
              <a:solidFill>
                <a:srgbClr val="00B050"/>
              </a:solidFill>
              <a:latin typeface="Calibri" pitchFamily="34" charset="0"/>
            </a:endParaRPr>
          </a:p>
          <a:p>
            <a:pPr algn="ctr"/>
            <a:r>
              <a:rPr lang="ar-SA" sz="2600" b="1" dirty="0" smtClean="0">
                <a:solidFill>
                  <a:srgbClr val="0070C0"/>
                </a:solidFill>
                <a:latin typeface="Calibri" pitchFamily="34" charset="0"/>
                <a:cs typeface="Times New Roman" pitchFamily="18" charset="0"/>
              </a:rPr>
              <a:t>د. أيمن محمود عبد العال</a:t>
            </a:r>
            <a:endParaRPr lang="en-US" sz="2600" b="1" dirty="0">
              <a:solidFill>
                <a:srgbClr val="0070C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800" b="1" spc="-150" dirty="0">
                <a:solidFill>
                  <a:srgbClr val="376092"/>
                </a:solidFill>
                <a:latin typeface="ae_AlMateen" pitchFamily="2" charset="-78"/>
                <a:cs typeface="ae_AlMateen" pitchFamily="2" charset="-78"/>
              </a:rPr>
              <a:t>المحاضرة </a:t>
            </a:r>
            <a:r>
              <a:rPr lang="ar-SA" sz="4800" b="1" spc="-150" dirty="0" smtClean="0">
                <a:solidFill>
                  <a:srgbClr val="376092"/>
                </a:solidFill>
                <a:latin typeface="ae_AlMateen" pitchFamily="2" charset="-78"/>
                <a:cs typeface="ae_AlMateen" pitchFamily="2" charset="-78"/>
              </a:rPr>
              <a:t>الثالثة</a:t>
            </a:r>
            <a:r>
              <a:rPr lang="ar-SA" sz="4800" b="1" spc="-150" dirty="0">
                <a:solidFill>
                  <a:srgbClr val="376092"/>
                </a:solidFill>
                <a:latin typeface="ae_AlMateen" pitchFamily="2" charset="-78"/>
                <a:cs typeface="ae_AlMateen" pitchFamily="2" charset="-78"/>
              </a:rPr>
              <a:t/>
            </a:r>
            <a:br>
              <a:rPr lang="ar-SA" sz="4800" b="1" spc="-150" dirty="0">
                <a:solidFill>
                  <a:srgbClr val="376092"/>
                </a:solidFill>
                <a:latin typeface="ae_AlMateen" pitchFamily="2" charset="-78"/>
                <a:cs typeface="ae_AlMateen" pitchFamily="2" charset="-78"/>
              </a:rPr>
            </a:br>
            <a:endParaRPr lang="en-US" sz="48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6000" b="1" dirty="0" smtClean="0">
                <a:solidFill>
                  <a:srgbClr val="FF0000"/>
                </a:solidFill>
                <a:ea typeface="Calibri"/>
                <a:cs typeface="Arial"/>
              </a:rPr>
              <a:t>الفصل الثاني</a:t>
            </a:r>
            <a:endParaRPr lang="en-US" sz="60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ea typeface="Calibri"/>
                <a:cs typeface="Arial"/>
              </a:rPr>
              <a:t>عناصر المحاضرة:</a:t>
            </a:r>
            <a:endParaRPr lang="en-US" sz="4000" b="1" dirty="0">
              <a:ea typeface="Calibri"/>
              <a:cs typeface="Arial"/>
            </a:endParaRPr>
          </a:p>
        </p:txBody>
      </p:sp>
      <p:sp>
        <p:nvSpPr>
          <p:cNvPr id="3" name="عنصر نائب للمحتوى 2"/>
          <p:cNvSpPr>
            <a:spLocks noGrp="1"/>
          </p:cNvSpPr>
          <p:nvPr>
            <p:ph idx="1"/>
          </p:nvPr>
        </p:nvSpPr>
        <p:spPr/>
        <p:txBody>
          <a:bodyPr/>
          <a:lstStyle/>
          <a:p>
            <a:pPr marL="457200" indent="-457200" rtl="1">
              <a:lnSpc>
                <a:spcPct val="115000"/>
              </a:lnSpc>
              <a:spcAft>
                <a:spcPts val="1000"/>
              </a:spcAft>
              <a:buFontTx/>
              <a:buChar char="-"/>
            </a:pPr>
            <a:r>
              <a:rPr lang="ar-SA" sz="4000" b="1" dirty="0" smtClean="0">
                <a:ea typeface="Calibri"/>
                <a:cs typeface="Arial"/>
              </a:rPr>
              <a:t>مفهوم الشباب</a:t>
            </a:r>
            <a:endParaRPr lang="ar-SA" sz="4000" b="1" dirty="0">
              <a:ea typeface="Calibri"/>
              <a:cs typeface="Arial"/>
            </a:endParaRPr>
          </a:p>
          <a:p>
            <a:pPr marL="457200" indent="-457200" rtl="1">
              <a:lnSpc>
                <a:spcPct val="115000"/>
              </a:lnSpc>
              <a:spcAft>
                <a:spcPts val="1000"/>
              </a:spcAft>
              <a:buFontTx/>
              <a:buChar char="-"/>
            </a:pPr>
            <a:r>
              <a:rPr lang="ar-SA" sz="4000" b="1" dirty="0" smtClean="0">
                <a:ea typeface="Calibri"/>
                <a:cs typeface="Arial"/>
              </a:rPr>
              <a:t>خصائص مرحلة الشباب</a:t>
            </a:r>
          </a:p>
          <a:p>
            <a:pPr marL="457200" indent="-457200" rtl="1">
              <a:lnSpc>
                <a:spcPct val="115000"/>
              </a:lnSpc>
              <a:spcAft>
                <a:spcPts val="1000"/>
              </a:spcAft>
              <a:buFontTx/>
              <a:buChar char="-"/>
            </a:pPr>
            <a:r>
              <a:rPr lang="ar-SA" sz="4000" b="1" dirty="0" smtClean="0">
                <a:ea typeface="Calibri"/>
                <a:cs typeface="Arial"/>
              </a:rPr>
              <a:t>أهمية الشباب</a:t>
            </a:r>
          </a:p>
          <a:p>
            <a:pPr marL="457200" lvl="0" indent="-457200" rtl="1">
              <a:lnSpc>
                <a:spcPct val="115000"/>
              </a:lnSpc>
              <a:spcAft>
                <a:spcPts val="1000"/>
              </a:spcAft>
              <a:buFontTx/>
              <a:buChar char="-"/>
            </a:pPr>
            <a:r>
              <a:rPr lang="ar-SA" sz="4000" b="1" dirty="0">
                <a:solidFill>
                  <a:prstClr val="black"/>
                </a:solidFill>
                <a:ea typeface="Calibri"/>
                <a:cs typeface="Arial"/>
              </a:rPr>
              <a:t>مفهوم رعاية الشباب</a:t>
            </a:r>
          </a:p>
          <a:p>
            <a:pPr marL="457200" indent="-457200" rtl="1">
              <a:lnSpc>
                <a:spcPct val="115000"/>
              </a:lnSpc>
              <a:spcAft>
                <a:spcPts val="1000"/>
              </a:spcAft>
              <a:buFontTx/>
              <a:buChar char="-"/>
            </a:pPr>
            <a:endParaRPr lang="ar-SA" sz="4000" b="1" dirty="0">
              <a:ea typeface="Calibri"/>
              <a:cs typeface="Arial"/>
            </a:endParaRPr>
          </a:p>
        </p:txBody>
      </p:sp>
    </p:spTree>
    <p:extLst>
      <p:ext uri="{BB962C8B-B14F-4D97-AF65-F5344CB8AC3E}">
        <p14:creationId xmlns:p14="http://schemas.microsoft.com/office/powerpoint/2010/main" val="441203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marL="457200" lvl="0" indent="-457200" rtl="1">
              <a:lnSpc>
                <a:spcPct val="115000"/>
              </a:lnSpc>
              <a:spcBef>
                <a:spcPct val="20000"/>
              </a:spcBef>
              <a:spcAft>
                <a:spcPts val="1000"/>
              </a:spcAft>
            </a:pPr>
            <a:r>
              <a:rPr lang="ar-SA" sz="4000" b="1" dirty="0">
                <a:solidFill>
                  <a:schemeClr val="accent1"/>
                </a:solidFill>
                <a:ea typeface="Calibri"/>
                <a:cs typeface="Arial"/>
              </a:rPr>
              <a:t>مفهوم </a:t>
            </a:r>
            <a:r>
              <a:rPr lang="ar-SA" sz="4000" b="1" dirty="0" smtClean="0">
                <a:solidFill>
                  <a:schemeClr val="accent1"/>
                </a:solidFill>
                <a:ea typeface="Calibri"/>
                <a:cs typeface="Arial"/>
              </a:rPr>
              <a:t>الشباب</a:t>
            </a:r>
            <a:endParaRPr lang="ar-SA" sz="4000" b="1" dirty="0">
              <a:solidFill>
                <a:schemeClr val="accent1"/>
              </a:solidFill>
              <a:ea typeface="Calibri"/>
              <a:cs typeface="Arial"/>
            </a:endParaRPr>
          </a:p>
        </p:txBody>
      </p:sp>
      <p:sp>
        <p:nvSpPr>
          <p:cNvPr id="3" name="عنصر نائب للمحتوى 2"/>
          <p:cNvSpPr>
            <a:spLocks noGrp="1"/>
          </p:cNvSpPr>
          <p:nvPr>
            <p:ph idx="1"/>
          </p:nvPr>
        </p:nvSpPr>
        <p:spPr>
          <a:xfrm>
            <a:off x="495300" y="1295400"/>
            <a:ext cx="8915400" cy="4830763"/>
          </a:xfrm>
        </p:spPr>
        <p:txBody>
          <a:bodyPr/>
          <a:lstStyle/>
          <a:p>
            <a:pPr rtl="1">
              <a:lnSpc>
                <a:spcPct val="115000"/>
              </a:lnSpc>
              <a:spcAft>
                <a:spcPts val="0"/>
              </a:spcAft>
            </a:pPr>
            <a:endParaRPr lang="ar-SA" sz="2400" dirty="0" smtClean="0">
              <a:ea typeface="Times New Roman"/>
              <a:cs typeface="Simplified Arabic"/>
            </a:endParaRPr>
          </a:p>
          <a:p>
            <a:pPr algn="just" rtl="1">
              <a:lnSpc>
                <a:spcPct val="115000"/>
              </a:lnSpc>
              <a:spcAft>
                <a:spcPts val="0"/>
              </a:spcAft>
            </a:pPr>
            <a:r>
              <a:rPr lang="ar-SA" sz="2400" b="1" dirty="0">
                <a:ea typeface="Calibri"/>
                <a:cs typeface="Arial"/>
              </a:rPr>
              <a:t>تختلف وجهه النظر العلمية للعلماء فى التوصل </a:t>
            </a:r>
            <a:r>
              <a:rPr lang="ar-SA" sz="2400" b="1" dirty="0" smtClean="0">
                <a:ea typeface="Calibri"/>
                <a:cs typeface="Arial"/>
              </a:rPr>
              <a:t>إلى </a:t>
            </a:r>
            <a:r>
              <a:rPr lang="ar-SA" sz="2400" b="1" dirty="0">
                <a:ea typeface="Calibri"/>
                <a:cs typeface="Arial"/>
              </a:rPr>
              <a:t>تعريف محدد للشباب نظرا لاختلاف وجهات النظر </a:t>
            </a:r>
            <a:r>
              <a:rPr lang="ar-SA" sz="2400" b="1" dirty="0" smtClean="0">
                <a:ea typeface="Calibri"/>
                <a:cs typeface="Arial"/>
              </a:rPr>
              <a:t>الأيدولوجية </a:t>
            </a:r>
            <a:r>
              <a:rPr lang="ar-SA" sz="2400" b="1" dirty="0">
                <a:ea typeface="Calibri"/>
                <a:cs typeface="Arial"/>
              </a:rPr>
              <a:t>بين الباحثين </a:t>
            </a:r>
            <a:r>
              <a:rPr lang="ar-SA" sz="2400" b="1" dirty="0" smtClean="0">
                <a:ea typeface="Calibri"/>
                <a:cs typeface="Arial"/>
              </a:rPr>
              <a:t>.</a:t>
            </a:r>
          </a:p>
          <a:p>
            <a:pPr rtl="1">
              <a:lnSpc>
                <a:spcPct val="115000"/>
              </a:lnSpc>
              <a:spcAft>
                <a:spcPts val="0"/>
              </a:spcAft>
            </a:pPr>
            <a:r>
              <a:rPr lang="ar-SA" sz="2400" b="1" dirty="0" smtClean="0">
                <a:ea typeface="Calibri"/>
                <a:cs typeface="Arial"/>
              </a:rPr>
              <a:t>عليه: </a:t>
            </a:r>
            <a:r>
              <a:rPr lang="ar-SA" sz="2400" b="1" dirty="0" smtClean="0">
                <a:solidFill>
                  <a:srgbClr val="FF0000"/>
                </a:solidFill>
                <a:ea typeface="Calibri"/>
                <a:cs typeface="Arial"/>
              </a:rPr>
              <a:t>لا </a:t>
            </a:r>
            <a:r>
              <a:rPr lang="ar-SA" sz="2400" b="1" dirty="0">
                <a:solidFill>
                  <a:srgbClr val="FF0000"/>
                </a:solidFill>
                <a:ea typeface="Calibri"/>
                <a:cs typeface="Arial"/>
              </a:rPr>
              <a:t>يوجد تعريف محدد للشباب</a:t>
            </a:r>
            <a:r>
              <a:rPr lang="ar-SA" sz="2400" b="1" dirty="0">
                <a:ea typeface="Calibri"/>
                <a:cs typeface="Arial"/>
              </a:rPr>
              <a:t>، وهناك صعوبة في إيجاد تحديد واضح لهذا المفهوم، وعدم الاتفاق على تعريف موحد شامل، يعود لأسباب كثيرة أهمها اختلاف الأهداف المنشودة من وضع التعريف وتباين المفاهيم، والأفكار العامة التي يقوم عليها التحليل السيكولوجي والاجتماعي </a:t>
            </a:r>
            <a:r>
              <a:rPr lang="ar-SA" sz="2400" b="1" dirty="0" smtClean="0">
                <a:ea typeface="Calibri"/>
                <a:cs typeface="Arial"/>
              </a:rPr>
              <a:t>الذي</a:t>
            </a:r>
            <a:r>
              <a:rPr lang="ar-SA" sz="2400" b="1" dirty="0">
                <a:ea typeface="Calibri"/>
                <a:cs typeface="Arial"/>
              </a:rPr>
              <a:t> </a:t>
            </a:r>
            <a:r>
              <a:rPr lang="ar-SA" sz="2400" b="1" dirty="0" smtClean="0">
                <a:ea typeface="Calibri"/>
                <a:cs typeface="Arial"/>
              </a:rPr>
              <a:t>يخدم تلك الأهداف.</a:t>
            </a:r>
          </a:p>
          <a:p>
            <a:pPr rtl="1">
              <a:lnSpc>
                <a:spcPct val="115000"/>
              </a:lnSpc>
              <a:spcAft>
                <a:spcPts val="0"/>
              </a:spcAft>
            </a:pPr>
            <a:r>
              <a:rPr lang="ar-EG" sz="2400" b="1" dirty="0">
                <a:ea typeface="Calibri"/>
                <a:cs typeface="Simplified Arabic"/>
              </a:rPr>
              <a:t> </a:t>
            </a:r>
            <a:r>
              <a:rPr lang="ar-SA" sz="2400" b="1" dirty="0" smtClean="0">
                <a:ea typeface="Calibri"/>
                <a:cs typeface="Simplified Arabic"/>
              </a:rPr>
              <a:t>و</a:t>
            </a:r>
            <a:r>
              <a:rPr lang="ar-EG" sz="2400" b="1" dirty="0" smtClean="0">
                <a:ea typeface="Calibri"/>
                <a:cs typeface="Simplified Arabic"/>
              </a:rPr>
              <a:t>يشير </a:t>
            </a:r>
            <a:r>
              <a:rPr lang="ar-EG" sz="2400" b="1" dirty="0">
                <a:ea typeface="Calibri"/>
                <a:cs typeface="Simplified Arabic"/>
              </a:rPr>
              <a:t>المعجم الوسيط الى </a:t>
            </a:r>
            <a:r>
              <a:rPr lang="ar-SA" sz="2400" b="1" dirty="0" smtClean="0">
                <a:ea typeface="Calibri"/>
                <a:cs typeface="Simplified Arabic"/>
              </a:rPr>
              <a:t>أ</a:t>
            </a:r>
            <a:r>
              <a:rPr lang="ar-EG" sz="2400" b="1" dirty="0" smtClean="0">
                <a:ea typeface="Calibri"/>
                <a:cs typeface="Simplified Arabic"/>
              </a:rPr>
              <a:t>ن </a:t>
            </a:r>
            <a:r>
              <a:rPr lang="ar-EG" sz="2400" b="1" dirty="0">
                <a:ea typeface="Calibri"/>
                <a:cs typeface="Simplified Arabic"/>
              </a:rPr>
              <a:t>الشباب هو من أدرك سن البلوغ إلى سن الرجولة</a:t>
            </a:r>
            <a:r>
              <a:rPr lang="ar-EG" sz="2400" b="1" dirty="0" smtClean="0">
                <a:ea typeface="Calibri"/>
                <a:cs typeface="Simplified Arabic"/>
              </a:rPr>
              <a:t>.</a:t>
            </a:r>
            <a:endParaRPr lang="ar-SA" sz="2400" b="1" dirty="0" smtClean="0">
              <a:ea typeface="Calibri"/>
              <a:cs typeface="Simplified Arabic"/>
            </a:endParaRPr>
          </a:p>
          <a:p>
            <a:pPr rtl="1">
              <a:lnSpc>
                <a:spcPct val="115000"/>
              </a:lnSpc>
              <a:spcAft>
                <a:spcPts val="0"/>
              </a:spcAft>
            </a:pPr>
            <a:r>
              <a:rPr lang="en-US" sz="2400" b="1" dirty="0">
                <a:ea typeface="Calibri"/>
                <a:cs typeface="Arial"/>
              </a:rPr>
              <a:t/>
            </a:r>
            <a:br>
              <a:rPr lang="en-US" sz="2400" b="1" dirty="0">
                <a:ea typeface="Calibri"/>
                <a:cs typeface="Arial"/>
              </a:rPr>
            </a:br>
            <a:r>
              <a:rPr lang="ar-SA" sz="2400" b="1" dirty="0" smtClean="0">
                <a:ea typeface="Calibri"/>
                <a:cs typeface="Arial"/>
              </a:rPr>
              <a:t>ومفهوم </a:t>
            </a:r>
            <a:r>
              <a:rPr lang="ar-SA" sz="2400" b="1" dirty="0">
                <a:ea typeface="Calibri"/>
                <a:cs typeface="Arial"/>
              </a:rPr>
              <a:t>الشباب يتسع للعديد من </a:t>
            </a:r>
            <a:r>
              <a:rPr lang="ar-SA" sz="2400" b="1" dirty="0">
                <a:solidFill>
                  <a:srgbClr val="FF0000"/>
                </a:solidFill>
                <a:ea typeface="Calibri"/>
                <a:cs typeface="Arial"/>
              </a:rPr>
              <a:t>الاتجاهات التالية</a:t>
            </a:r>
            <a:r>
              <a:rPr lang="en-US" sz="2400" b="1" dirty="0">
                <a:solidFill>
                  <a:srgbClr val="FF0000"/>
                </a:solidFill>
                <a:ea typeface="Calibri"/>
                <a:cs typeface="Arial"/>
              </a:rPr>
              <a:t>:</a:t>
            </a:r>
            <a:r>
              <a:rPr lang="en-US" sz="2400" b="1" dirty="0">
                <a:ea typeface="Calibri"/>
                <a:cs typeface="Arial"/>
              </a:rPr>
              <a:t> </a:t>
            </a:r>
          </a:p>
        </p:txBody>
      </p:sp>
    </p:spTree>
    <p:extLst>
      <p:ext uri="{BB962C8B-B14F-4D97-AF65-F5344CB8AC3E}">
        <p14:creationId xmlns:p14="http://schemas.microsoft.com/office/powerpoint/2010/main" val="2048353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r>
              <a:rPr lang="ar-SA" sz="4000" b="1" dirty="0">
                <a:solidFill>
                  <a:srgbClr val="72A376"/>
                </a:solidFill>
                <a:ea typeface="Calibri"/>
                <a:cs typeface="Arial"/>
              </a:rPr>
              <a:t>مفهوم الشباب</a:t>
            </a:r>
            <a:endParaRPr lang="ar-SA" sz="3600" b="1" dirty="0">
              <a:solidFill>
                <a:srgbClr val="FF0000"/>
              </a:solidFil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en-US" sz="2400" b="1" dirty="0">
                <a:solidFill>
                  <a:srgbClr val="FF0000"/>
                </a:solidFill>
                <a:ea typeface="Calibri"/>
                <a:cs typeface="Arial"/>
              </a:rPr>
              <a:t>*</a:t>
            </a:r>
            <a:r>
              <a:rPr lang="ar-SA" sz="2400" b="1" dirty="0">
                <a:solidFill>
                  <a:srgbClr val="FF0000"/>
                </a:solidFill>
                <a:ea typeface="Calibri"/>
                <a:cs typeface="Arial"/>
              </a:rPr>
              <a:t>الاتجاه البيولوجي</a:t>
            </a:r>
            <a:r>
              <a:rPr lang="en-US" sz="2400" b="1" dirty="0">
                <a:solidFill>
                  <a:srgbClr val="FF0000"/>
                </a:solidFill>
                <a:ea typeface="Calibri"/>
                <a:cs typeface="Arial"/>
              </a:rPr>
              <a:t>:</a:t>
            </a:r>
            <a:endParaRPr lang="en-US" sz="1800" dirty="0">
              <a:solidFill>
                <a:srgbClr val="FF0000"/>
              </a:solidFill>
              <a:ea typeface="Calibri"/>
              <a:cs typeface="Arial"/>
            </a:endParaRPr>
          </a:p>
          <a:p>
            <a:pPr rtl="1">
              <a:lnSpc>
                <a:spcPct val="115000"/>
              </a:lnSpc>
              <a:spcAft>
                <a:spcPts val="1000"/>
              </a:spcAft>
            </a:pPr>
            <a:r>
              <a:rPr lang="ar-SA" sz="2400" b="1" dirty="0">
                <a:ea typeface="Calibri"/>
                <a:cs typeface="Arial"/>
              </a:rPr>
              <a:t>وهذا الاتجاه يقوم اساس على الحتمية البيولوجية باعتبارها مرحلة عمريه أو طور من أطوار نمو الإنسان، الذي فيه يكتمل نضجه العضوي، وكذلك نضجه العقلي والنفسي والذي يبدأ من سن15-25، وهناك من يحددها من 13-30</a:t>
            </a:r>
            <a:r>
              <a:rPr lang="en-US" sz="2400" b="1" dirty="0">
                <a:ea typeface="Calibri"/>
                <a:cs typeface="Arial"/>
              </a:rPr>
              <a:t>. </a:t>
            </a:r>
            <a:endParaRPr lang="en-US" sz="2400" b="1" dirty="0" smtClean="0">
              <a:ea typeface="Calibri"/>
              <a:cs typeface="Arial"/>
            </a:endParaRPr>
          </a:p>
          <a:p>
            <a:pPr rtl="1">
              <a:lnSpc>
                <a:spcPct val="115000"/>
              </a:lnSpc>
              <a:spcAft>
                <a:spcPts val="1000"/>
              </a:spcAft>
            </a:pPr>
            <a:r>
              <a:rPr lang="en-US" sz="2400" b="1" dirty="0">
                <a:solidFill>
                  <a:srgbClr val="FF0000"/>
                </a:solidFill>
                <a:ea typeface="Calibri"/>
                <a:cs typeface="Arial"/>
              </a:rPr>
              <a:t>*</a:t>
            </a:r>
            <a:r>
              <a:rPr lang="ar-SA" sz="2400" b="1" dirty="0" smtClean="0">
                <a:solidFill>
                  <a:srgbClr val="FF0000"/>
                </a:solidFill>
                <a:ea typeface="Calibri"/>
                <a:cs typeface="Arial"/>
              </a:rPr>
              <a:t>الاتجاه </a:t>
            </a:r>
            <a:r>
              <a:rPr lang="ar-SA" sz="2400" b="1" dirty="0">
                <a:solidFill>
                  <a:srgbClr val="FF0000"/>
                </a:solidFill>
                <a:ea typeface="Calibri"/>
                <a:cs typeface="Arial"/>
              </a:rPr>
              <a:t>السيكولوجي</a:t>
            </a:r>
            <a:r>
              <a:rPr lang="en-US" sz="2400" b="1" dirty="0">
                <a:solidFill>
                  <a:srgbClr val="FF0000"/>
                </a:solidFill>
                <a:ea typeface="Calibri"/>
                <a:cs typeface="Arial"/>
              </a:rPr>
              <a:t>: </a:t>
            </a:r>
            <a:endParaRPr lang="en-US" sz="1800" dirty="0">
              <a:solidFill>
                <a:srgbClr val="FF0000"/>
              </a:solidFill>
              <a:ea typeface="Calibri"/>
              <a:cs typeface="Arial"/>
            </a:endParaRPr>
          </a:p>
          <a:p>
            <a:r>
              <a:rPr lang="ar-SA" sz="2400" b="1" dirty="0">
                <a:ea typeface="Calibri"/>
                <a:cs typeface="Arial"/>
              </a:rPr>
              <a:t>يرى هذا الاتجاه أن الشباب حالة عمريه تخضع لنمو بيولوجي من جهة ولثقافة المجتمع من جهة أخرى. بدءا من سن البلوغ وانتهاء بدخول الفرد إلى عالم الراشدين الكبار، حيث تكون قد اكتملت عمليات التطبيع الاجتماعي. وهذا التعريف يحاول الدمج بين الاشتراطات العمرية والثقافة المكتسبة من المجتمع</a:t>
            </a:r>
            <a:r>
              <a:rPr lang="en-US" sz="2400" b="1" dirty="0">
                <a:ea typeface="Calibri"/>
                <a:cs typeface="Arial"/>
              </a:rPr>
              <a:t> . </a:t>
            </a:r>
            <a:endParaRPr lang="en-US" sz="2400" b="1" dirty="0" smtClean="0">
              <a:ea typeface="Calibri"/>
              <a:cs typeface="Arial"/>
            </a:endParaRPr>
          </a:p>
        </p:txBody>
      </p:sp>
    </p:spTree>
    <p:extLst>
      <p:ext uri="{BB962C8B-B14F-4D97-AF65-F5344CB8AC3E}">
        <p14:creationId xmlns:p14="http://schemas.microsoft.com/office/powerpoint/2010/main" val="38598241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a:solidFill>
                  <a:srgbClr val="72A376"/>
                </a:solidFill>
                <a:ea typeface="Calibri"/>
                <a:cs typeface="Arial"/>
              </a:rPr>
              <a:t>مفهوم الشباب</a:t>
            </a:r>
            <a:endParaRPr lang="en-US" sz="4000" b="1" dirty="0">
              <a:solidFill>
                <a:srgbClr val="0070C0"/>
              </a:solidFill>
              <a:ea typeface="Calibri"/>
              <a:cs typeface="Aria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en-US" sz="2400" b="1" dirty="0">
                <a:solidFill>
                  <a:srgbClr val="FF0000"/>
                </a:solidFill>
                <a:ea typeface="Calibri"/>
                <a:cs typeface="Arial"/>
              </a:rPr>
              <a:t>* </a:t>
            </a:r>
            <a:r>
              <a:rPr lang="ar-SA" sz="2400" b="1" dirty="0">
                <a:solidFill>
                  <a:srgbClr val="FF0000"/>
                </a:solidFill>
                <a:ea typeface="Calibri"/>
                <a:cs typeface="Arial"/>
              </a:rPr>
              <a:t>الاتجاه الاجتماعي</a:t>
            </a:r>
            <a:r>
              <a:rPr lang="en-US" sz="2400" b="1" dirty="0">
                <a:solidFill>
                  <a:srgbClr val="FF0000"/>
                </a:solidFill>
                <a:ea typeface="Calibri"/>
                <a:cs typeface="Arial"/>
              </a:rPr>
              <a:t>: </a:t>
            </a:r>
          </a:p>
          <a:p>
            <a:pPr rtl="1">
              <a:lnSpc>
                <a:spcPct val="115000"/>
              </a:lnSpc>
              <a:spcAft>
                <a:spcPts val="1000"/>
              </a:spcAft>
            </a:pPr>
            <a:r>
              <a:rPr lang="en-US" sz="2400" b="1" dirty="0">
                <a:ea typeface="Calibri"/>
                <a:cs typeface="Arial"/>
              </a:rPr>
              <a:t>· </a:t>
            </a:r>
            <a:r>
              <a:rPr lang="ar-SA" sz="2400" b="1" dirty="0">
                <a:ea typeface="Calibri"/>
                <a:cs typeface="Arial"/>
              </a:rPr>
              <a:t>ينظر هذا الاتجاه للشباب باعتباره حقيقة اجتماعية وليس ظاهرة بيولوجية فقط، بمعنى أن هناك مجموعة من السمات والخصائص إذا توافرت في فئة من السكان كانت هذه الفئة شبابا</a:t>
            </a:r>
            <a:r>
              <a:rPr lang="en-US" sz="2400" b="1" dirty="0">
                <a:ea typeface="Calibri"/>
                <a:cs typeface="Arial"/>
              </a:rPr>
              <a:t>. </a:t>
            </a:r>
            <a:br>
              <a:rPr lang="en-US" sz="2400" b="1" dirty="0">
                <a:ea typeface="Calibri"/>
                <a:cs typeface="Arial"/>
              </a:rPr>
            </a:br>
            <a:r>
              <a:rPr lang="ar-SA" sz="2400" b="1" dirty="0">
                <a:ea typeface="Calibri"/>
                <a:cs typeface="Arial"/>
              </a:rPr>
              <a:t>هذا وقد </a:t>
            </a:r>
            <a:r>
              <a:rPr lang="ar-SA" sz="2400" b="1" dirty="0" smtClean="0">
                <a:ea typeface="Calibri"/>
                <a:cs typeface="Arial"/>
              </a:rPr>
              <a:t>رأى أحمد الشربيني أن </a:t>
            </a:r>
            <a:r>
              <a:rPr lang="ar-SA" sz="2400" b="1" dirty="0">
                <a:ea typeface="Calibri"/>
                <a:cs typeface="Arial"/>
              </a:rPr>
              <a:t>فترة الشباب </a:t>
            </a:r>
            <a:r>
              <a:rPr lang="ar-SA" sz="2400" b="1" dirty="0" err="1">
                <a:ea typeface="Calibri"/>
                <a:cs typeface="Arial"/>
              </a:rPr>
              <a:t>هى</a:t>
            </a:r>
            <a:r>
              <a:rPr lang="ar-SA" sz="2400" b="1" dirty="0">
                <a:ea typeface="Calibri"/>
                <a:cs typeface="Arial"/>
              </a:rPr>
              <a:t>" تلك الفترة من النمو والتطور الانساني </a:t>
            </a:r>
            <a:r>
              <a:rPr lang="ar-SA" sz="2400" b="1" dirty="0" err="1">
                <a:ea typeface="Calibri"/>
                <a:cs typeface="Arial"/>
              </a:rPr>
              <a:t>التى</a:t>
            </a:r>
            <a:r>
              <a:rPr lang="ar-SA" sz="2400" b="1" dirty="0">
                <a:ea typeface="Calibri"/>
                <a:cs typeface="Arial"/>
              </a:rPr>
              <a:t> تتسم بسمة خاصة تبرزها وتعطيها صورتها المميزة " وتنقسم هذه الفترة </a:t>
            </a:r>
            <a:r>
              <a:rPr lang="ar-SA" sz="2400" b="1" dirty="0" err="1">
                <a:ea typeface="Calibri"/>
                <a:cs typeface="Arial"/>
              </a:rPr>
              <a:t>فى</a:t>
            </a:r>
            <a:r>
              <a:rPr lang="ar-SA" sz="2400" b="1" dirty="0">
                <a:ea typeface="Calibri"/>
                <a:cs typeface="Arial"/>
              </a:rPr>
              <a:t> نظرة </a:t>
            </a:r>
            <a:r>
              <a:rPr lang="ar-SA" sz="2400" b="1" dirty="0" smtClean="0">
                <a:ea typeface="Calibri"/>
                <a:cs typeface="Arial"/>
              </a:rPr>
              <a:t>إلى أربع </a:t>
            </a:r>
            <a:r>
              <a:rPr lang="ar-SA" sz="2400" b="1" dirty="0">
                <a:ea typeface="Calibri"/>
                <a:cs typeface="Arial"/>
              </a:rPr>
              <a:t>مراحل </a:t>
            </a:r>
            <a:r>
              <a:rPr lang="ar-SA" sz="2400" b="1" dirty="0" smtClean="0">
                <a:ea typeface="Calibri"/>
                <a:cs typeface="Arial"/>
              </a:rPr>
              <a:t>هي:</a:t>
            </a:r>
            <a:endParaRPr lang="en-US" sz="2400" b="1" dirty="0" smtClean="0">
              <a:ea typeface="Calibri"/>
              <a:cs typeface="Arial"/>
            </a:endParaRPr>
          </a:p>
          <a:p>
            <a:pPr rtl="1">
              <a:lnSpc>
                <a:spcPct val="115000"/>
              </a:lnSpc>
              <a:spcAft>
                <a:spcPts val="1000"/>
              </a:spcAft>
            </a:pPr>
            <a:r>
              <a:rPr lang="en-US" sz="2000" b="1" dirty="0" smtClean="0">
                <a:ea typeface="Calibri"/>
                <a:cs typeface="Arial"/>
              </a:rPr>
              <a:t>· </a:t>
            </a:r>
            <a:r>
              <a:rPr lang="ar-SA" sz="2000" b="1" dirty="0" smtClean="0">
                <a:ea typeface="Calibri"/>
                <a:cs typeface="Arial"/>
              </a:rPr>
              <a:t>مرحل المراهقة وهى </a:t>
            </a:r>
            <a:r>
              <a:rPr lang="ar-SA" sz="2000" b="1" dirty="0" err="1" smtClean="0">
                <a:ea typeface="Calibri"/>
                <a:cs typeface="Arial"/>
              </a:rPr>
              <a:t>التى</a:t>
            </a:r>
            <a:r>
              <a:rPr lang="ar-SA" sz="2000" b="1" dirty="0" smtClean="0">
                <a:ea typeface="Calibri"/>
                <a:cs typeface="Arial"/>
              </a:rPr>
              <a:t> تمتد من 12 -15 سنة              .</a:t>
            </a:r>
            <a:r>
              <a:rPr lang="en-US" sz="2000" b="1" dirty="0" smtClean="0">
                <a:ea typeface="Calibri"/>
                <a:cs typeface="Arial"/>
              </a:rPr>
              <a:t> </a:t>
            </a:r>
            <a:r>
              <a:rPr lang="ar-SA" sz="2000" b="1" dirty="0" smtClean="0">
                <a:ea typeface="Calibri"/>
                <a:cs typeface="Arial"/>
              </a:rPr>
              <a:t>مرحلة اليفاع وهى تمتد من 15-18 سنة</a:t>
            </a:r>
            <a:endParaRPr lang="en-US" sz="2000" b="1" dirty="0" smtClean="0">
              <a:ea typeface="Calibri"/>
              <a:cs typeface="Arial"/>
            </a:endParaRPr>
          </a:p>
          <a:p>
            <a:pPr rtl="1">
              <a:lnSpc>
                <a:spcPct val="115000"/>
              </a:lnSpc>
              <a:spcAft>
                <a:spcPts val="1000"/>
              </a:spcAft>
            </a:pPr>
            <a:r>
              <a:rPr lang="en-US" sz="2000" b="1" dirty="0" smtClean="0">
                <a:ea typeface="Calibri"/>
                <a:cs typeface="Arial"/>
              </a:rPr>
              <a:t>· </a:t>
            </a:r>
            <a:r>
              <a:rPr lang="ar-SA" sz="2000" b="1" dirty="0">
                <a:ea typeface="Calibri"/>
                <a:cs typeface="Arial"/>
              </a:rPr>
              <a:t>مرحلة الشباب المبكر وهى تمتد من 18-21 سنة </a:t>
            </a:r>
            <a:r>
              <a:rPr lang="ar-SA" sz="2000" b="1" dirty="0" smtClean="0">
                <a:ea typeface="Calibri"/>
                <a:cs typeface="Arial"/>
              </a:rPr>
              <a:t>            .مرحلة </a:t>
            </a:r>
            <a:r>
              <a:rPr lang="ar-SA" sz="2000" b="1" dirty="0">
                <a:ea typeface="Calibri"/>
                <a:cs typeface="Arial"/>
              </a:rPr>
              <a:t>الشباب البالغ وهى تمتد من 21-25 سنة </a:t>
            </a:r>
            <a:endParaRPr lang="en-US" sz="2000" b="1" dirty="0">
              <a:ea typeface="Calibri"/>
              <a:cs typeface="Arial"/>
            </a:endParaRPr>
          </a:p>
        </p:txBody>
      </p:sp>
    </p:spTree>
    <p:extLst>
      <p:ext uri="{BB962C8B-B14F-4D97-AF65-F5344CB8AC3E}">
        <p14:creationId xmlns:p14="http://schemas.microsoft.com/office/powerpoint/2010/main" val="13592262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a:solidFill>
                  <a:srgbClr val="72A376"/>
                </a:solidFill>
                <a:ea typeface="Calibri"/>
                <a:cs typeface="Arial"/>
              </a:rPr>
              <a:t>مفهوم الشباب</a:t>
            </a:r>
            <a:endParaRPr lang="en-US" sz="4000" b="1" dirty="0">
              <a:solidFill>
                <a:srgbClr val="0070C0"/>
              </a:solidFill>
              <a:ea typeface="Calibri"/>
              <a:cs typeface="Arial"/>
            </a:endParaRPr>
          </a:p>
        </p:txBody>
      </p:sp>
      <p:sp>
        <p:nvSpPr>
          <p:cNvPr id="3" name="عنصر نائب للمحتوى 2"/>
          <p:cNvSpPr>
            <a:spLocks noGrp="1"/>
          </p:cNvSpPr>
          <p:nvPr>
            <p:ph idx="1"/>
          </p:nvPr>
        </p:nvSpPr>
        <p:spPr/>
        <p:txBody>
          <a:bodyPr/>
          <a:lstStyle/>
          <a:p>
            <a:pPr rtl="1">
              <a:lnSpc>
                <a:spcPct val="115000"/>
              </a:lnSpc>
              <a:spcAft>
                <a:spcPts val="0"/>
              </a:spcAft>
            </a:pPr>
            <a:r>
              <a:rPr lang="ar-SA" sz="2300" b="1" dirty="0" smtClean="0">
                <a:ea typeface="Calibri"/>
                <a:cs typeface="Arial"/>
              </a:rPr>
              <a:t>    هذا </a:t>
            </a:r>
            <a:r>
              <a:rPr lang="ar-SA" sz="2300" b="1" dirty="0">
                <a:ea typeface="Calibri"/>
                <a:cs typeface="Arial"/>
              </a:rPr>
              <a:t>ويختلف مفهوم الشباب من المنظور الاجتماعي عن المفهوم البيولوجي من حيث الاقتصار على جوانب النضج الجسمي ، كما يختلف عن المفهوم السيكولوجي من حيث الاقتصار على جوانب النضج النفسي</a:t>
            </a:r>
            <a:r>
              <a:rPr lang="en-US" sz="2300" b="1" dirty="0">
                <a:ea typeface="Calibri"/>
                <a:cs typeface="Arial"/>
              </a:rPr>
              <a:t> . </a:t>
            </a:r>
            <a:endParaRPr lang="ar-SA" sz="2300" b="1" dirty="0" smtClean="0">
              <a:ea typeface="Calibri"/>
              <a:cs typeface="Arial"/>
            </a:endParaRPr>
          </a:p>
          <a:p>
            <a:pPr rtl="1">
              <a:lnSpc>
                <a:spcPct val="115000"/>
              </a:lnSpc>
              <a:spcAft>
                <a:spcPts val="0"/>
              </a:spcAft>
            </a:pPr>
            <a:r>
              <a:rPr lang="en-US" sz="2300" b="1" dirty="0">
                <a:ea typeface="Calibri"/>
                <a:cs typeface="Arial"/>
              </a:rPr>
              <a:t/>
            </a:r>
            <a:br>
              <a:rPr lang="en-US" sz="2300" b="1" dirty="0">
                <a:ea typeface="Calibri"/>
                <a:cs typeface="Arial"/>
              </a:rPr>
            </a:br>
            <a:r>
              <a:rPr lang="ar-SA" sz="2300" b="1" dirty="0">
                <a:ea typeface="Calibri"/>
                <a:cs typeface="Arial"/>
              </a:rPr>
              <a:t>ومن هذا المنطلق يرى علماء الاجتماع أن الشباب " مرحلة عمرية تبدأ حينما يحاول المجتمع إعداد الشخص وتأهيله لكي يحتل مكانة اجتماعية ويؤدي دوراً أو أدواراً في بنائه وتنتهي حينما يتمكن الشخص من أن يتبوأ مكانته ويؤدي دوره في السياق </a:t>
            </a:r>
            <a:r>
              <a:rPr lang="ar-SA" sz="2300" b="1" dirty="0" smtClean="0">
                <a:ea typeface="Calibri"/>
                <a:cs typeface="Arial"/>
              </a:rPr>
              <a:t>الاجتماعي .</a:t>
            </a:r>
          </a:p>
          <a:p>
            <a:pPr rtl="1">
              <a:lnSpc>
                <a:spcPct val="115000"/>
              </a:lnSpc>
              <a:spcAft>
                <a:spcPts val="0"/>
              </a:spcAft>
            </a:pPr>
            <a:endParaRPr lang="ar-SA" sz="2300" b="1" dirty="0" smtClean="0">
              <a:ea typeface="Calibri"/>
              <a:cs typeface="Arial"/>
            </a:endParaRPr>
          </a:p>
          <a:p>
            <a:pPr rtl="1">
              <a:lnSpc>
                <a:spcPct val="115000"/>
              </a:lnSpc>
              <a:spcAft>
                <a:spcPts val="0"/>
              </a:spcAft>
            </a:pPr>
            <a:r>
              <a:rPr lang="ar-SA" sz="2300" b="1" dirty="0">
                <a:ea typeface="Calibri"/>
                <a:cs typeface="Arial"/>
              </a:rPr>
              <a:t>عليه نلاحظ ان التعريف الاجتماعي </a:t>
            </a:r>
            <a:r>
              <a:rPr lang="ar-SA" sz="2300" b="1" dirty="0" smtClean="0">
                <a:ea typeface="Calibri"/>
                <a:cs typeface="Arial"/>
              </a:rPr>
              <a:t>يأخذ </a:t>
            </a:r>
            <a:r>
              <a:rPr lang="ar-SA" sz="2300" b="1" dirty="0" err="1">
                <a:ea typeface="Calibri"/>
                <a:cs typeface="Arial"/>
              </a:rPr>
              <a:t>فى</a:t>
            </a:r>
            <a:r>
              <a:rPr lang="ar-SA" sz="2300" b="1" dirty="0">
                <a:ea typeface="Calibri"/>
                <a:cs typeface="Arial"/>
              </a:rPr>
              <a:t> اعتبار الوجود الاجتماعي للشباب </a:t>
            </a:r>
            <a:r>
              <a:rPr lang="ar-SA" sz="2300" b="1" dirty="0" err="1">
                <a:ea typeface="Calibri"/>
                <a:cs typeface="Arial"/>
              </a:rPr>
              <a:t>فى</a:t>
            </a:r>
            <a:r>
              <a:rPr lang="ar-SA" sz="2300" b="1" dirty="0">
                <a:ea typeface="Calibri"/>
                <a:cs typeface="Arial"/>
              </a:rPr>
              <a:t> المجتمع باعتبارهم جزء </a:t>
            </a:r>
            <a:r>
              <a:rPr lang="ar-SA" sz="2300" b="1" dirty="0" smtClean="0">
                <a:ea typeface="Calibri"/>
                <a:cs typeface="Arial"/>
              </a:rPr>
              <a:t>لا </a:t>
            </a:r>
            <a:r>
              <a:rPr lang="ar-SA" sz="2300" b="1" dirty="0" err="1" smtClean="0">
                <a:ea typeface="Calibri"/>
                <a:cs typeface="Arial"/>
              </a:rPr>
              <a:t>يتجزء</a:t>
            </a:r>
            <a:r>
              <a:rPr lang="ar-SA" sz="2300" b="1" dirty="0" smtClean="0">
                <a:ea typeface="Calibri"/>
                <a:cs typeface="Arial"/>
              </a:rPr>
              <a:t> </a:t>
            </a:r>
            <a:r>
              <a:rPr lang="ar-SA" sz="2300" b="1" dirty="0">
                <a:ea typeface="Calibri"/>
                <a:cs typeface="Arial"/>
              </a:rPr>
              <a:t>من البناء الاجتماعي العام</a:t>
            </a:r>
            <a:r>
              <a:rPr lang="en-US" sz="2300" b="1" dirty="0">
                <a:ea typeface="Calibri"/>
                <a:cs typeface="Arial"/>
              </a:rPr>
              <a:t>.</a:t>
            </a:r>
            <a:r>
              <a:rPr lang="en-US" sz="2300" dirty="0">
                <a:ea typeface="Calibri"/>
                <a:cs typeface="Arial"/>
              </a:rPr>
              <a:t> </a:t>
            </a:r>
            <a:endParaRPr lang="en-US" sz="2300" b="1" dirty="0">
              <a:ea typeface="Calibri"/>
              <a:cs typeface="Arial"/>
            </a:endParaRPr>
          </a:p>
        </p:txBody>
      </p:sp>
    </p:spTree>
    <p:extLst>
      <p:ext uri="{BB962C8B-B14F-4D97-AF65-F5344CB8AC3E}">
        <p14:creationId xmlns:p14="http://schemas.microsoft.com/office/powerpoint/2010/main" val="23423150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a:solidFill>
                  <a:srgbClr val="72A376"/>
                </a:solidFill>
                <a:ea typeface="Calibri"/>
                <a:cs typeface="Arial"/>
              </a:rPr>
              <a:t>مفهوم الشباب</a:t>
            </a:r>
            <a:endParaRPr lang="en-US" sz="4000" b="1" dirty="0">
              <a:solidFill>
                <a:srgbClr val="0070C0"/>
              </a:solidFill>
              <a:ea typeface="Calibri"/>
              <a:cs typeface="Arial"/>
            </a:endParaRPr>
          </a:p>
        </p:txBody>
      </p:sp>
      <p:sp>
        <p:nvSpPr>
          <p:cNvPr id="3" name="عنصر نائب للمحتوى 2"/>
          <p:cNvSpPr>
            <a:spLocks noGrp="1"/>
          </p:cNvSpPr>
          <p:nvPr>
            <p:ph idx="1"/>
          </p:nvPr>
        </p:nvSpPr>
        <p:spPr/>
        <p:txBody>
          <a:bodyPr/>
          <a:lstStyle/>
          <a:p>
            <a:pPr lvl="0" rtl="1">
              <a:lnSpc>
                <a:spcPct val="115000"/>
              </a:lnSpc>
              <a:spcAft>
                <a:spcPts val="0"/>
              </a:spcAft>
              <a:buFont typeface="Simplified Arabic"/>
              <a:buChar char="-"/>
            </a:pPr>
            <a:r>
              <a:rPr lang="ar-EG" sz="2400" b="1" dirty="0">
                <a:ea typeface="Calibri"/>
                <a:cs typeface="Simplified Arabic"/>
              </a:rPr>
              <a:t> ويرى المشتغلين برعاية الشباب </a:t>
            </a:r>
            <a:r>
              <a:rPr lang="ar-SA" sz="2400" b="1" dirty="0" smtClean="0">
                <a:ea typeface="Calibri"/>
                <a:cs typeface="Simplified Arabic"/>
              </a:rPr>
              <a:t>أ</a:t>
            </a:r>
            <a:r>
              <a:rPr lang="ar-EG" sz="2400" b="1" dirty="0" smtClean="0">
                <a:ea typeface="Calibri"/>
                <a:cs typeface="Simplified Arabic"/>
              </a:rPr>
              <a:t>ن </a:t>
            </a:r>
            <a:r>
              <a:rPr lang="ar-EG" sz="2400" b="1" dirty="0">
                <a:ea typeface="Calibri"/>
                <a:cs typeface="Simplified Arabic"/>
              </a:rPr>
              <a:t>مفهوم الشباب يعنى</a:t>
            </a:r>
            <a:r>
              <a:rPr lang="ar-EG" sz="2400" dirty="0">
                <a:ea typeface="Calibri"/>
                <a:cs typeface="Simplified Arabic"/>
              </a:rPr>
              <a:t>" فترة العمر </a:t>
            </a:r>
            <a:r>
              <a:rPr lang="ar-EG" sz="2400" dirty="0" err="1">
                <a:ea typeface="Calibri"/>
                <a:cs typeface="Simplified Arabic"/>
              </a:rPr>
              <a:t>التى</a:t>
            </a:r>
            <a:r>
              <a:rPr lang="ar-EG" sz="2400" dirty="0">
                <a:ea typeface="Calibri"/>
                <a:cs typeface="Simplified Arabic"/>
              </a:rPr>
              <a:t> تتميز بالقابلية للنمو </a:t>
            </a:r>
            <a:r>
              <a:rPr lang="ar-EG" sz="2400" dirty="0" err="1">
                <a:ea typeface="Calibri"/>
                <a:cs typeface="Simplified Arabic"/>
              </a:rPr>
              <a:t>والتى</a:t>
            </a:r>
            <a:r>
              <a:rPr lang="ar-EG" sz="2400" dirty="0">
                <a:ea typeface="Calibri"/>
                <a:cs typeface="Simplified Arabic"/>
              </a:rPr>
              <a:t> يمر فيها </a:t>
            </a:r>
            <a:r>
              <a:rPr lang="ar-EG" sz="2400" dirty="0" smtClean="0">
                <a:ea typeface="Calibri"/>
                <a:cs typeface="Simplified Arabic"/>
              </a:rPr>
              <a:t>ال</a:t>
            </a:r>
            <a:r>
              <a:rPr lang="ar-SA" sz="2400" dirty="0" smtClean="0">
                <a:ea typeface="Calibri"/>
                <a:cs typeface="Simplified Arabic"/>
              </a:rPr>
              <a:t>إ</a:t>
            </a:r>
            <a:r>
              <a:rPr lang="ar-EG" sz="2400" dirty="0" smtClean="0">
                <a:ea typeface="Calibri"/>
                <a:cs typeface="Simplified Arabic"/>
              </a:rPr>
              <a:t>نسان </a:t>
            </a:r>
            <a:r>
              <a:rPr lang="ar-EG" sz="2400" dirty="0">
                <a:ea typeface="Calibri"/>
                <a:cs typeface="Simplified Arabic"/>
              </a:rPr>
              <a:t>بمراحل حيوية من النمو الذهنى والنفسى والاجتماعى </a:t>
            </a:r>
            <a:r>
              <a:rPr lang="ar-EG" sz="2400" dirty="0" smtClean="0">
                <a:ea typeface="Calibri"/>
                <a:cs typeface="Simplified Arabic"/>
              </a:rPr>
              <a:t>والبدني والعاطفى</a:t>
            </a:r>
            <a:r>
              <a:rPr lang="ar-SA" sz="2400" dirty="0" smtClean="0">
                <a:ea typeface="Calibri"/>
                <a:cs typeface="Simplified Arabic"/>
              </a:rPr>
              <a:t>.</a:t>
            </a:r>
          </a:p>
          <a:p>
            <a:pPr rtl="1">
              <a:lnSpc>
                <a:spcPct val="115000"/>
              </a:lnSpc>
              <a:spcAft>
                <a:spcPts val="1000"/>
              </a:spcAft>
            </a:pPr>
            <a:r>
              <a:rPr lang="ar-EG" sz="2400" b="1" dirty="0">
                <a:ea typeface="Calibri"/>
                <a:cs typeface="Simplified Arabic"/>
              </a:rPr>
              <a:t>ومن وجهة نظرنا الاجتماعية يمكن لنا تحديد مفهوم الشباب فيما يلى :</a:t>
            </a:r>
            <a:endParaRPr lang="en-US" sz="1600" dirty="0">
              <a:ea typeface="Calibri"/>
              <a:cs typeface="Arial"/>
            </a:endParaRPr>
          </a:p>
          <a:p>
            <a:pPr algn="just" rtl="1">
              <a:lnSpc>
                <a:spcPct val="115000"/>
              </a:lnSpc>
              <a:spcAft>
                <a:spcPts val="1000"/>
              </a:spcAft>
            </a:pPr>
            <a:r>
              <a:rPr lang="ar-EG" sz="2400" dirty="0">
                <a:ea typeface="Calibri"/>
                <a:cs typeface="Simplified Arabic"/>
              </a:rPr>
              <a:t>   </a:t>
            </a:r>
            <a:r>
              <a:rPr lang="ar-EG" sz="2300" dirty="0" smtClean="0">
                <a:ea typeface="Calibri"/>
                <a:cs typeface="Simplified Arabic"/>
              </a:rPr>
              <a:t>الشباب </a:t>
            </a:r>
            <a:r>
              <a:rPr lang="ar-EG" sz="2300" dirty="0">
                <a:ea typeface="Calibri"/>
                <a:cs typeface="Simplified Arabic"/>
              </a:rPr>
              <a:t>هم الطاقة الفعالة والبناءة فى المجتمع والتى تمتد </a:t>
            </a:r>
            <a:r>
              <a:rPr lang="ar-SA" sz="2300" dirty="0" smtClean="0">
                <a:ea typeface="Calibri"/>
                <a:cs typeface="Simplified Arabic"/>
              </a:rPr>
              <a:t>أ</a:t>
            </a:r>
            <a:r>
              <a:rPr lang="ar-EG" sz="2300" dirty="0" smtClean="0">
                <a:ea typeface="Calibri"/>
                <a:cs typeface="Simplified Arabic"/>
              </a:rPr>
              <a:t>عمارها </a:t>
            </a:r>
            <a:r>
              <a:rPr lang="ar-EG" sz="2300" dirty="0">
                <a:ea typeface="Calibri"/>
                <a:cs typeface="Simplified Arabic"/>
              </a:rPr>
              <a:t>من 15- 35 </a:t>
            </a:r>
            <a:r>
              <a:rPr lang="ar-SA" sz="2300" dirty="0">
                <a:ea typeface="Calibri"/>
                <a:cs typeface="Simplified Arabic"/>
              </a:rPr>
              <a:t>أ</a:t>
            </a:r>
            <a:r>
              <a:rPr lang="ar-EG" sz="2300" dirty="0" smtClean="0">
                <a:ea typeface="Calibri"/>
                <a:cs typeface="Simplified Arabic"/>
              </a:rPr>
              <a:t>و </a:t>
            </a:r>
            <a:r>
              <a:rPr lang="ar-EG" sz="2300" dirty="0">
                <a:ea typeface="Calibri"/>
                <a:cs typeface="Simplified Arabic"/>
              </a:rPr>
              <a:t>يزيد ولديهم قدرة على الانتاج والابتكار ويمتلكون القدرات البدنية والنفسية والاجتماعية التى تمكنهم من </a:t>
            </a:r>
            <a:r>
              <a:rPr lang="ar-EG" sz="2300" dirty="0" smtClean="0">
                <a:ea typeface="Calibri"/>
                <a:cs typeface="Simplified Arabic"/>
              </a:rPr>
              <a:t>المشاركة الايجابية .</a:t>
            </a:r>
            <a:endParaRPr lang="en-US" sz="2300" dirty="0" smtClean="0">
              <a:ea typeface="Calibri"/>
              <a:cs typeface="Arial"/>
            </a:endParaRPr>
          </a:p>
          <a:p>
            <a:pPr algn="just" rtl="1">
              <a:lnSpc>
                <a:spcPct val="115000"/>
              </a:lnSpc>
              <a:spcAft>
                <a:spcPts val="1000"/>
              </a:spcAft>
            </a:pPr>
            <a:r>
              <a:rPr lang="ar-EG" sz="2300" dirty="0" smtClean="0">
                <a:ea typeface="Calibri"/>
                <a:cs typeface="Simplified Arabic"/>
              </a:rPr>
              <a:t>    أي </a:t>
            </a:r>
            <a:r>
              <a:rPr lang="ar-SA" sz="2300" dirty="0" smtClean="0">
                <a:ea typeface="Calibri"/>
                <a:cs typeface="Simplified Arabic"/>
              </a:rPr>
              <a:t>أ</a:t>
            </a:r>
            <a:r>
              <a:rPr lang="ar-EG" sz="2300" dirty="0" smtClean="0">
                <a:ea typeface="Calibri"/>
                <a:cs typeface="Simplified Arabic"/>
              </a:rPr>
              <a:t>ن الشباب هم عدة وذخيرة المجتمع بحكم تكوينهم الجسماني والعقلى </a:t>
            </a:r>
            <a:r>
              <a:rPr lang="ar-EG" sz="2300" dirty="0" err="1" smtClean="0">
                <a:ea typeface="Calibri"/>
                <a:cs typeface="Simplified Arabic"/>
              </a:rPr>
              <a:t>والنفسى </a:t>
            </a:r>
            <a:r>
              <a:rPr lang="ar-EG" sz="2300" dirty="0" smtClean="0">
                <a:ea typeface="Calibri"/>
                <a:cs typeface="Simplified Arabic"/>
              </a:rPr>
              <a:t>، وما يملكونه من قدرات وامكانيات تؤهلهم لتحمل المسئوليات فى كافة المجالات، والتى يأمل منها المجتمع القيام بها فى المستقبل .</a:t>
            </a:r>
            <a:endParaRPr lang="en-US" sz="2300" dirty="0">
              <a:ea typeface="Calibri"/>
              <a:cs typeface="Arial"/>
            </a:endParaRPr>
          </a:p>
        </p:txBody>
      </p:sp>
    </p:spTree>
    <p:extLst>
      <p:ext uri="{BB962C8B-B14F-4D97-AF65-F5344CB8AC3E}">
        <p14:creationId xmlns:p14="http://schemas.microsoft.com/office/powerpoint/2010/main" val="24904733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EG" sz="4000" b="1" dirty="0">
                <a:ea typeface="Times New Roman"/>
                <a:cs typeface="Simplified Arabic"/>
              </a:rPr>
              <a:t>خصائص مرحلة الشباب</a:t>
            </a:r>
          </a:p>
        </p:txBody>
      </p:sp>
      <p:sp>
        <p:nvSpPr>
          <p:cNvPr id="3" name="عنصر نائب للمحتوى 2"/>
          <p:cNvSpPr>
            <a:spLocks noGrp="1"/>
          </p:cNvSpPr>
          <p:nvPr>
            <p:ph idx="1"/>
          </p:nvPr>
        </p:nvSpPr>
        <p:spPr/>
        <p:txBody>
          <a:bodyPr/>
          <a:lstStyle/>
          <a:p>
            <a:pPr algn="just" rtl="1">
              <a:lnSpc>
                <a:spcPct val="115000"/>
              </a:lnSpc>
              <a:spcAft>
                <a:spcPts val="1000"/>
              </a:spcAft>
            </a:pPr>
            <a:r>
              <a:rPr lang="ar-EG" sz="2800" b="1" dirty="0">
                <a:ea typeface="Calibri"/>
                <a:cs typeface="Simplified Arabic"/>
              </a:rPr>
              <a:t>تتميز هذه المرحلة بسمات وخصائص خاصة يمكن أن نوجزها في الآتي:</a:t>
            </a:r>
            <a:endParaRPr lang="en-US" sz="1800" b="1" dirty="0">
              <a:ea typeface="Calibri"/>
              <a:cs typeface="Arial"/>
            </a:endParaRPr>
          </a:p>
          <a:p>
            <a:pPr algn="just" rtl="1">
              <a:lnSpc>
                <a:spcPct val="115000"/>
              </a:lnSpc>
              <a:spcAft>
                <a:spcPts val="1000"/>
              </a:spcAft>
            </a:pPr>
            <a:r>
              <a:rPr lang="ar-EG" sz="2800" dirty="0">
                <a:ea typeface="Calibri"/>
                <a:cs typeface="Simplified Arabic"/>
              </a:rPr>
              <a:t>1.	يصل إنتاج الفرد في هذه المرحلة إلى ذروته , وتعتبر هذه المرحلة بحق مرحلة العطاء والتنافس وإرساء قواعد الخير.</a:t>
            </a:r>
            <a:endParaRPr lang="en-US" sz="1800" dirty="0">
              <a:ea typeface="Calibri"/>
              <a:cs typeface="Arial"/>
            </a:endParaRPr>
          </a:p>
          <a:p>
            <a:pPr algn="just" rtl="1">
              <a:lnSpc>
                <a:spcPct val="115000"/>
              </a:lnSpc>
              <a:spcAft>
                <a:spcPts val="1000"/>
              </a:spcAft>
            </a:pPr>
            <a:r>
              <a:rPr lang="ar-EG" sz="2800" dirty="0">
                <a:ea typeface="Calibri"/>
                <a:cs typeface="Simplified Arabic"/>
              </a:rPr>
              <a:t>2.	تصبح قدرات الفرد العقلية في هذه المرحلة قابلة للتعليم والإدراك.</a:t>
            </a:r>
            <a:endParaRPr lang="en-US" sz="1800" dirty="0">
              <a:ea typeface="Calibri"/>
              <a:cs typeface="Arial"/>
            </a:endParaRPr>
          </a:p>
          <a:p>
            <a:pPr algn="just" rtl="1">
              <a:lnSpc>
                <a:spcPct val="115000"/>
              </a:lnSpc>
              <a:spcAft>
                <a:spcPts val="1000"/>
              </a:spcAft>
            </a:pPr>
            <a:r>
              <a:rPr lang="ar-EG" sz="2800" dirty="0">
                <a:ea typeface="Calibri"/>
                <a:cs typeface="Simplified Arabic"/>
              </a:rPr>
              <a:t>3.	تتسم هذه المرحلة بزيادة التفكير في أمر المستقبل وزيادة القدرة التعليمية والمهنية.</a:t>
            </a:r>
            <a:endParaRPr lang="en-US" sz="1800" dirty="0">
              <a:ea typeface="Calibri"/>
              <a:cs typeface="Arial"/>
            </a:endParaRPr>
          </a:p>
          <a:p>
            <a:pPr algn="just" rtl="1">
              <a:lnSpc>
                <a:spcPct val="115000"/>
              </a:lnSpc>
              <a:spcAft>
                <a:spcPts val="1000"/>
              </a:spcAft>
            </a:pPr>
            <a:r>
              <a:rPr lang="ar-EG" sz="2800" dirty="0">
                <a:ea typeface="Calibri"/>
                <a:cs typeface="Simplified Arabic"/>
              </a:rPr>
              <a:t>4.	ميل الشباب إلى الكسب المادي وتحسين أوضاعهم الاجتماعية والاقتصادية.</a:t>
            </a:r>
            <a:endParaRPr lang="en-US" sz="1800" dirty="0">
              <a:ea typeface="Calibri"/>
              <a:cs typeface="Arial"/>
            </a:endParaRPr>
          </a:p>
        </p:txBody>
      </p:sp>
    </p:spTree>
    <p:extLst>
      <p:ext uri="{BB962C8B-B14F-4D97-AF65-F5344CB8AC3E}">
        <p14:creationId xmlns:p14="http://schemas.microsoft.com/office/powerpoint/2010/main" val="10665959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EG" sz="4000" b="1" dirty="0">
                <a:solidFill>
                  <a:srgbClr val="72A376">
                    <a:lumMod val="75000"/>
                  </a:srgbClr>
                </a:solidFill>
                <a:ea typeface="Times New Roman"/>
                <a:cs typeface="Simplified Arabic"/>
              </a:rPr>
              <a:t>خصائص مرحلة الشباب</a:t>
            </a:r>
            <a:endParaRPr lang="en-US" sz="2800" dirty="0">
              <a:solidFill>
                <a:srgbClr val="FF0000"/>
              </a:solidFill>
              <a:ea typeface="Calibri"/>
              <a:cs typeface="Arial"/>
            </a:endParaRPr>
          </a:p>
        </p:txBody>
      </p:sp>
      <p:sp>
        <p:nvSpPr>
          <p:cNvPr id="3" name="عنصر نائب للمحتوى 2"/>
          <p:cNvSpPr>
            <a:spLocks noGrp="1"/>
          </p:cNvSpPr>
          <p:nvPr>
            <p:ph idx="1"/>
          </p:nvPr>
        </p:nvSpPr>
        <p:spPr/>
        <p:txBody>
          <a:bodyPr/>
          <a:lstStyle/>
          <a:p>
            <a:pPr algn="just" rtl="1">
              <a:lnSpc>
                <a:spcPct val="115000"/>
              </a:lnSpc>
              <a:spcAft>
                <a:spcPts val="1000"/>
              </a:spcAft>
            </a:pPr>
            <a:r>
              <a:rPr lang="ar-EG" sz="2800" dirty="0">
                <a:ea typeface="Calibri"/>
                <a:cs typeface="Simplified Arabic"/>
              </a:rPr>
              <a:t>5.	الاتجاه الفعلي للاشتراك في مشروعات الإصلاح الاجتماعي والخدمة العامة بعد إدراك حاجات المجتمع.</a:t>
            </a:r>
            <a:endParaRPr lang="en-US" sz="1800" dirty="0">
              <a:ea typeface="Calibri"/>
              <a:cs typeface="Arial"/>
            </a:endParaRPr>
          </a:p>
          <a:p>
            <a:pPr algn="just" rtl="1">
              <a:lnSpc>
                <a:spcPct val="115000"/>
              </a:lnSpc>
              <a:spcAft>
                <a:spcPts val="1000"/>
              </a:spcAft>
            </a:pPr>
            <a:r>
              <a:rPr lang="ar-EG" sz="2800" dirty="0">
                <a:ea typeface="Calibri"/>
                <a:cs typeface="Simplified Arabic"/>
              </a:rPr>
              <a:t>6.	الميل الكبير نحو القراءة والمغامرة.</a:t>
            </a:r>
            <a:endParaRPr lang="en-US" sz="1800" dirty="0">
              <a:ea typeface="Calibri"/>
              <a:cs typeface="Arial"/>
            </a:endParaRPr>
          </a:p>
          <a:p>
            <a:pPr algn="just" rtl="1">
              <a:lnSpc>
                <a:spcPct val="115000"/>
              </a:lnSpc>
              <a:spcAft>
                <a:spcPts val="1000"/>
              </a:spcAft>
            </a:pPr>
            <a:r>
              <a:rPr lang="ar-EG" sz="2800" dirty="0">
                <a:ea typeface="Calibri"/>
                <a:cs typeface="Simplified Arabic"/>
              </a:rPr>
              <a:t>7.	الميل إلى التأمل , والى العبادة , والانشغال بالمثل الدينية.</a:t>
            </a:r>
            <a:endParaRPr lang="en-US" sz="1800" dirty="0">
              <a:ea typeface="Calibri"/>
              <a:cs typeface="Arial"/>
            </a:endParaRPr>
          </a:p>
          <a:p>
            <a:pPr algn="just" rtl="1">
              <a:lnSpc>
                <a:spcPct val="115000"/>
              </a:lnSpc>
              <a:spcAft>
                <a:spcPts val="1000"/>
              </a:spcAft>
            </a:pPr>
            <a:r>
              <a:rPr lang="ar-EG" sz="2800" dirty="0">
                <a:ea typeface="Calibri"/>
                <a:cs typeface="Simplified Arabic"/>
              </a:rPr>
              <a:t>8.	احتياجه لتنظيم وقت فراغه.</a:t>
            </a:r>
            <a:endParaRPr lang="en-US" sz="1800" dirty="0">
              <a:ea typeface="Calibri"/>
              <a:cs typeface="Arial"/>
            </a:endParaRPr>
          </a:p>
          <a:p>
            <a:pPr algn="just" rtl="1">
              <a:lnSpc>
                <a:spcPct val="115000"/>
              </a:lnSpc>
              <a:spcAft>
                <a:spcPts val="1000"/>
              </a:spcAft>
            </a:pPr>
            <a:r>
              <a:rPr lang="ar-EG" sz="2800" dirty="0">
                <a:ea typeface="Calibri"/>
                <a:cs typeface="Simplified Arabic"/>
              </a:rPr>
              <a:t>9.	الميل إلى الاستقلالية والإحساس بالذات.</a:t>
            </a:r>
            <a:endParaRPr lang="en-US" sz="1800" dirty="0">
              <a:ea typeface="Calibri"/>
              <a:cs typeface="Arial"/>
            </a:endParaRPr>
          </a:p>
        </p:txBody>
      </p:sp>
    </p:spTree>
    <p:extLst>
      <p:ext uri="{BB962C8B-B14F-4D97-AF65-F5344CB8AC3E}">
        <p14:creationId xmlns:p14="http://schemas.microsoft.com/office/powerpoint/2010/main" val="3841847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SA" sz="4000" b="1" dirty="0" smtClean="0">
                <a:solidFill>
                  <a:srgbClr val="72A376">
                    <a:lumMod val="75000"/>
                  </a:srgbClr>
                </a:solidFill>
                <a:ea typeface="Times New Roman"/>
                <a:cs typeface="Simplified Arabic"/>
              </a:rPr>
              <a:t>أهمية </a:t>
            </a:r>
            <a:r>
              <a:rPr lang="ar-EG" sz="4000" b="1" dirty="0" smtClean="0">
                <a:solidFill>
                  <a:srgbClr val="72A376">
                    <a:lumMod val="75000"/>
                  </a:srgbClr>
                </a:solidFill>
                <a:ea typeface="Times New Roman"/>
                <a:cs typeface="Simplified Arabic"/>
              </a:rPr>
              <a:t>الشباب</a:t>
            </a:r>
            <a:endParaRPr lang="en-US" sz="2800" dirty="0">
              <a:solidFill>
                <a:srgbClr val="7030A0"/>
              </a:solidFill>
              <a:ea typeface="Calibri"/>
              <a:cs typeface="Arial"/>
            </a:endParaRPr>
          </a:p>
        </p:txBody>
      </p:sp>
      <p:sp>
        <p:nvSpPr>
          <p:cNvPr id="3" name="عنصر نائب للمحتوى 2"/>
          <p:cNvSpPr>
            <a:spLocks noGrp="1"/>
          </p:cNvSpPr>
          <p:nvPr>
            <p:ph idx="1"/>
          </p:nvPr>
        </p:nvSpPr>
        <p:spPr/>
        <p:txBody>
          <a:bodyPr/>
          <a:lstStyle/>
          <a:p>
            <a:pPr algn="just" rtl="1">
              <a:lnSpc>
                <a:spcPct val="115000"/>
              </a:lnSpc>
              <a:spcAft>
                <a:spcPts val="1000"/>
              </a:spcAft>
            </a:pPr>
            <a:r>
              <a:rPr lang="ar-EG" sz="2400" b="1" dirty="0" smtClean="0">
                <a:ea typeface="Calibri"/>
                <a:cs typeface="Simplified Arabic"/>
              </a:rPr>
              <a:t>يمكن </a:t>
            </a:r>
            <a:r>
              <a:rPr lang="ar-EG" sz="2400" b="1" dirty="0">
                <a:ea typeface="Calibri"/>
                <a:cs typeface="Simplified Arabic"/>
              </a:rPr>
              <a:t>أن نوجز مدى أهمية الشباب وأسباب الاهتمام بهم في النقاط التالية:</a:t>
            </a:r>
            <a:endParaRPr lang="en-US" sz="1600" b="1" dirty="0">
              <a:ea typeface="Calibri"/>
              <a:cs typeface="Arial"/>
            </a:endParaRPr>
          </a:p>
          <a:p>
            <a:pPr algn="just" rtl="1">
              <a:lnSpc>
                <a:spcPct val="115000"/>
              </a:lnSpc>
              <a:spcAft>
                <a:spcPts val="1000"/>
              </a:spcAft>
            </a:pPr>
            <a:r>
              <a:rPr lang="ar-EG" sz="2300" dirty="0">
                <a:ea typeface="Calibri"/>
                <a:cs typeface="Simplified Arabic"/>
              </a:rPr>
              <a:t>•	الشباب ثروة بشرية تفوق في قيمتها أي ثروة أخرى .</a:t>
            </a:r>
            <a:endParaRPr lang="en-US" sz="2300" dirty="0">
              <a:ea typeface="Calibri"/>
              <a:cs typeface="Arial"/>
            </a:endParaRPr>
          </a:p>
          <a:p>
            <a:pPr algn="just" rtl="1">
              <a:lnSpc>
                <a:spcPct val="115000"/>
              </a:lnSpc>
              <a:spcAft>
                <a:spcPts val="1000"/>
              </a:spcAft>
            </a:pPr>
            <a:r>
              <a:rPr lang="ar-EG" sz="2300" dirty="0">
                <a:ea typeface="Calibri"/>
                <a:cs typeface="Simplified Arabic"/>
              </a:rPr>
              <a:t>•	الاهتمام بالشباب </a:t>
            </a:r>
            <a:r>
              <a:rPr lang="ar-EG" sz="2300" dirty="0" err="1" smtClean="0">
                <a:ea typeface="Calibri"/>
                <a:cs typeface="Simplified Arabic"/>
              </a:rPr>
              <a:t>ضروره</a:t>
            </a:r>
            <a:r>
              <a:rPr lang="ar-EG" sz="2300" dirty="0" smtClean="0">
                <a:ea typeface="Calibri"/>
                <a:cs typeface="Simplified Arabic"/>
              </a:rPr>
              <a:t> </a:t>
            </a:r>
            <a:r>
              <a:rPr lang="ar-EG" sz="2300" dirty="0">
                <a:ea typeface="Calibri"/>
                <a:cs typeface="Simplified Arabic"/>
              </a:rPr>
              <a:t>تحتمها مصلحة الفرد الشاب , ومصلحة المجتمع الذي ينتمي إليه.</a:t>
            </a:r>
            <a:endParaRPr lang="en-US" sz="2300" dirty="0">
              <a:ea typeface="Calibri"/>
              <a:cs typeface="Arial"/>
            </a:endParaRPr>
          </a:p>
          <a:p>
            <a:pPr algn="just" rtl="1">
              <a:lnSpc>
                <a:spcPct val="115000"/>
              </a:lnSpc>
              <a:spcAft>
                <a:spcPts val="1000"/>
              </a:spcAft>
            </a:pPr>
            <a:r>
              <a:rPr lang="ar-EG" sz="2300" dirty="0">
                <a:ea typeface="Calibri"/>
                <a:cs typeface="Simplified Arabic"/>
              </a:rPr>
              <a:t>•	الاهتمام بالشباب ضرورة اقتصادية تنموية.</a:t>
            </a:r>
            <a:endParaRPr lang="en-US" sz="2300" dirty="0">
              <a:ea typeface="Calibri"/>
              <a:cs typeface="Arial"/>
            </a:endParaRPr>
          </a:p>
          <a:p>
            <a:pPr algn="just" rtl="1">
              <a:lnSpc>
                <a:spcPct val="115000"/>
              </a:lnSpc>
              <a:spcAft>
                <a:spcPts val="1000"/>
              </a:spcAft>
            </a:pPr>
            <a:r>
              <a:rPr lang="ar-EG" sz="2300" dirty="0">
                <a:ea typeface="Calibri"/>
                <a:cs typeface="Simplified Arabic"/>
              </a:rPr>
              <a:t>•	إن الشباب في أي مجتمع أو أمة هو المستهدف الأول من قبل الأعداء ولذا كان لابد من تكاتف الأسرة , والمدرسة , والمسجد , والمجتمع , والجامعة , والدولة , والجهات الخيرية بسائر أشكالها الاهتمام بذلك الشاب , وأن يشغل حيزاً كبيراً من اهتماماتهم , فكل </a:t>
            </a:r>
            <a:r>
              <a:rPr lang="ar-EG" sz="2300" dirty="0" smtClean="0">
                <a:ea typeface="Calibri"/>
                <a:cs typeface="Simplified Arabic"/>
              </a:rPr>
              <a:t>هؤلاء </a:t>
            </a:r>
            <a:r>
              <a:rPr lang="ar-EG" sz="2300" dirty="0">
                <a:ea typeface="Calibri"/>
                <a:cs typeface="Simplified Arabic"/>
              </a:rPr>
              <a:t>مسؤولون عن الشباب , وسوف يسألون في الدنيا والآخرة</a:t>
            </a:r>
            <a:endParaRPr lang="en-US" sz="2300" dirty="0">
              <a:ea typeface="Calibri"/>
              <a:cs typeface="Arial"/>
            </a:endParaRPr>
          </a:p>
          <a:p>
            <a:pPr rtl="1">
              <a:lnSpc>
                <a:spcPct val="115000"/>
              </a:lnSpc>
              <a:spcAft>
                <a:spcPts val="1000"/>
              </a:spcAft>
            </a:pPr>
            <a:r>
              <a:rPr lang="ar-EG" sz="2800" b="1" dirty="0">
                <a:ea typeface="Calibri"/>
                <a:cs typeface="Simplified Arabic"/>
              </a:rPr>
              <a:t> </a:t>
            </a:r>
            <a:endParaRPr lang="en-US" sz="1600" dirty="0">
              <a:ea typeface="Calibri"/>
              <a:cs typeface="Arial"/>
            </a:endParaRPr>
          </a:p>
        </p:txBody>
      </p:sp>
    </p:spTree>
    <p:extLst>
      <p:ext uri="{BB962C8B-B14F-4D97-AF65-F5344CB8AC3E}">
        <p14:creationId xmlns:p14="http://schemas.microsoft.com/office/powerpoint/2010/main" val="32229825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SA" sz="4000" b="1" dirty="0" smtClean="0">
                <a:solidFill>
                  <a:srgbClr val="72A376">
                    <a:lumMod val="75000"/>
                  </a:srgbClr>
                </a:solidFill>
                <a:ea typeface="Times New Roman"/>
                <a:cs typeface="Simplified Arabic"/>
              </a:rPr>
              <a:t>مفهوم رعاية </a:t>
            </a:r>
            <a:r>
              <a:rPr lang="ar-EG" sz="4000" b="1" dirty="0" smtClean="0">
                <a:solidFill>
                  <a:srgbClr val="72A376">
                    <a:lumMod val="75000"/>
                  </a:srgbClr>
                </a:solidFill>
                <a:ea typeface="Times New Roman"/>
                <a:cs typeface="Simplified Arabic"/>
              </a:rPr>
              <a:t>الشباب</a:t>
            </a:r>
            <a:endParaRPr lang="en-US" sz="2800" dirty="0">
              <a:solidFill>
                <a:srgbClr val="7030A0"/>
              </a:solidFill>
              <a:ea typeface="Calibri"/>
              <a:cs typeface="Arial"/>
            </a:endParaRPr>
          </a:p>
        </p:txBody>
      </p:sp>
      <p:sp>
        <p:nvSpPr>
          <p:cNvPr id="3" name="عنصر نائب للمحتوى 2"/>
          <p:cNvSpPr>
            <a:spLocks noGrp="1"/>
          </p:cNvSpPr>
          <p:nvPr>
            <p:ph idx="1"/>
          </p:nvPr>
        </p:nvSpPr>
        <p:spPr/>
        <p:txBody>
          <a:bodyPr/>
          <a:lstStyle/>
          <a:p>
            <a:pPr algn="just" rtl="1">
              <a:lnSpc>
                <a:spcPct val="115000"/>
              </a:lnSpc>
              <a:spcAft>
                <a:spcPts val="1000"/>
              </a:spcAft>
            </a:pPr>
            <a:r>
              <a:rPr lang="ar-EG" sz="2800" dirty="0">
                <a:ea typeface="Calibri"/>
                <a:cs typeface="Simplified Arabic"/>
              </a:rPr>
              <a:t> هناك العديد من التعريفات المختلفة لرعاية الشباب , حيث حظى هذا المفهوم بالعديد من الآراء </a:t>
            </a:r>
            <a:r>
              <a:rPr lang="ar-EG" sz="2800" dirty="0" err="1">
                <a:ea typeface="Calibri"/>
                <a:cs typeface="Simplified Arabic"/>
              </a:rPr>
              <a:t>التى</a:t>
            </a:r>
            <a:r>
              <a:rPr lang="ar-EG" sz="2800" dirty="0">
                <a:ea typeface="Calibri"/>
                <a:cs typeface="Simplified Arabic"/>
              </a:rPr>
              <a:t> تعبر عن وجهات نظر المتخصصين، </a:t>
            </a:r>
            <a:r>
              <a:rPr lang="ar-EG" sz="2800" dirty="0" err="1">
                <a:ea typeface="Calibri"/>
                <a:cs typeface="Simplified Arabic"/>
              </a:rPr>
              <a:t>فى</a:t>
            </a:r>
            <a:r>
              <a:rPr lang="ar-EG" sz="2800" dirty="0">
                <a:ea typeface="Calibri"/>
                <a:cs typeface="Simplified Arabic"/>
              </a:rPr>
              <a:t> مختلف العلوم والمجالات ، حيث يعرف العلماء والمتخصصين هذا المفهوم , كل طبقا لتخصصه . </a:t>
            </a:r>
            <a:endParaRPr lang="en-US" sz="2800" dirty="0">
              <a:ea typeface="Calibri"/>
              <a:cs typeface="Arial"/>
            </a:endParaRPr>
          </a:p>
          <a:p>
            <a:pPr rtl="1">
              <a:lnSpc>
                <a:spcPct val="115000"/>
              </a:lnSpc>
              <a:spcAft>
                <a:spcPts val="1000"/>
              </a:spcAft>
            </a:pPr>
            <a:r>
              <a:rPr lang="ar-EG" sz="2800" b="1" dirty="0">
                <a:ea typeface="Calibri"/>
                <a:cs typeface="Simplified Arabic"/>
              </a:rPr>
              <a:t>   وفيما يلى بعض الآراء لإلقاء مزيد من الضوء على مفهوم رعاية الشباب :</a:t>
            </a:r>
            <a:endParaRPr lang="en-US" sz="2800" b="1" dirty="0">
              <a:ea typeface="Times New Roman"/>
              <a:cs typeface="Arial"/>
            </a:endParaRPr>
          </a:p>
        </p:txBody>
      </p:sp>
    </p:spTree>
    <p:extLst>
      <p:ext uri="{BB962C8B-B14F-4D97-AF65-F5344CB8AC3E}">
        <p14:creationId xmlns:p14="http://schemas.microsoft.com/office/powerpoint/2010/main" val="39352736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SA" sz="4000" b="1" dirty="0">
                <a:solidFill>
                  <a:srgbClr val="72A376">
                    <a:lumMod val="75000"/>
                  </a:srgbClr>
                </a:solidFill>
                <a:ea typeface="Times New Roman"/>
                <a:cs typeface="Simplified Arabic"/>
              </a:rPr>
              <a:t>مفهوم رعاية </a:t>
            </a:r>
            <a:r>
              <a:rPr lang="ar-EG" sz="4000" b="1" dirty="0">
                <a:solidFill>
                  <a:srgbClr val="72A376">
                    <a:lumMod val="75000"/>
                  </a:srgbClr>
                </a:solidFill>
                <a:ea typeface="Times New Roman"/>
                <a:cs typeface="Simplified Arabic"/>
              </a:rPr>
              <a:t>الشباب</a:t>
            </a:r>
            <a:endParaRPr lang="en-US" sz="2800" dirty="0">
              <a:solidFill>
                <a:srgbClr val="7030A0"/>
              </a:solidFill>
              <a:ea typeface="Calibri"/>
              <a:cs typeface="Arial"/>
            </a:endParaRPr>
          </a:p>
        </p:txBody>
      </p:sp>
      <p:sp>
        <p:nvSpPr>
          <p:cNvPr id="3" name="عنصر نائب للمحتوى 2"/>
          <p:cNvSpPr>
            <a:spLocks noGrp="1"/>
          </p:cNvSpPr>
          <p:nvPr>
            <p:ph idx="1"/>
          </p:nvPr>
        </p:nvSpPr>
        <p:spPr/>
        <p:txBody>
          <a:bodyPr/>
          <a:lstStyle/>
          <a:p>
            <a:pPr algn="just" rtl="1">
              <a:lnSpc>
                <a:spcPct val="115000"/>
              </a:lnSpc>
              <a:spcAft>
                <a:spcPts val="1000"/>
              </a:spcAft>
            </a:pPr>
            <a:r>
              <a:rPr lang="ar-EG" sz="2800" b="1" dirty="0">
                <a:ea typeface="Calibri"/>
                <a:cs typeface="Simplified Arabic"/>
              </a:rPr>
              <a:t> يشير مفهوم رعاية الشباب </a:t>
            </a:r>
            <a:r>
              <a:rPr lang="ar-SA" sz="2800" b="1" dirty="0" smtClean="0">
                <a:ea typeface="Calibri"/>
                <a:cs typeface="Simplified Arabic"/>
              </a:rPr>
              <a:t>إ</a:t>
            </a:r>
            <a:r>
              <a:rPr lang="ar-EG" sz="2800" b="1" dirty="0" err="1" smtClean="0">
                <a:ea typeface="Calibri"/>
                <a:cs typeface="Simplified Arabic"/>
              </a:rPr>
              <a:t>لى</a:t>
            </a:r>
            <a:r>
              <a:rPr lang="ar-EG" sz="2800" b="1" dirty="0" smtClean="0">
                <a:ea typeface="Calibri"/>
                <a:cs typeface="Simplified Arabic"/>
              </a:rPr>
              <a:t> </a:t>
            </a:r>
            <a:r>
              <a:rPr lang="ar-EG" sz="2800" dirty="0">
                <a:ea typeface="Calibri"/>
                <a:cs typeface="Simplified Arabic"/>
              </a:rPr>
              <a:t>" </a:t>
            </a:r>
            <a:r>
              <a:rPr lang="ar-EG" sz="2800" dirty="0">
                <a:solidFill>
                  <a:srgbClr val="7030A0"/>
                </a:solidFill>
                <a:ea typeface="Calibri"/>
                <a:cs typeface="Simplified Arabic"/>
              </a:rPr>
              <a:t>الجهود </a:t>
            </a:r>
            <a:r>
              <a:rPr lang="ar-EG" sz="2800" dirty="0" err="1">
                <a:solidFill>
                  <a:srgbClr val="7030A0"/>
                </a:solidFill>
                <a:ea typeface="Calibri"/>
                <a:cs typeface="Simplified Arabic"/>
              </a:rPr>
              <a:t>التى</a:t>
            </a:r>
            <a:r>
              <a:rPr lang="ar-EG" sz="2800" dirty="0">
                <a:solidFill>
                  <a:srgbClr val="7030A0"/>
                </a:solidFill>
                <a:ea typeface="Calibri"/>
                <a:cs typeface="Simplified Arabic"/>
              </a:rPr>
              <a:t> تبذل </a:t>
            </a:r>
            <a:r>
              <a:rPr lang="ar-EG" sz="2800" dirty="0" err="1">
                <a:solidFill>
                  <a:srgbClr val="7030A0"/>
                </a:solidFill>
                <a:ea typeface="Calibri"/>
                <a:cs typeface="Simplified Arabic"/>
              </a:rPr>
              <a:t>فى</a:t>
            </a:r>
            <a:r>
              <a:rPr lang="ar-EG" sz="2800" dirty="0">
                <a:solidFill>
                  <a:srgbClr val="7030A0"/>
                </a:solidFill>
                <a:ea typeface="Calibri"/>
                <a:cs typeface="Simplified Arabic"/>
              </a:rPr>
              <a:t> النشاط </a:t>
            </a:r>
            <a:r>
              <a:rPr lang="ar-EG" sz="2800" dirty="0" err="1">
                <a:solidFill>
                  <a:srgbClr val="7030A0"/>
                </a:solidFill>
                <a:ea typeface="Calibri"/>
                <a:cs typeface="Simplified Arabic"/>
              </a:rPr>
              <a:t>الترويحى</a:t>
            </a:r>
            <a:r>
              <a:rPr lang="ar-EG" sz="2800" dirty="0">
                <a:solidFill>
                  <a:srgbClr val="7030A0"/>
                </a:solidFill>
                <a:ea typeface="Calibri"/>
                <a:cs typeface="Simplified Arabic"/>
              </a:rPr>
              <a:t> للشباب ليشغل فيها وقت فراغه ".</a:t>
            </a:r>
            <a:endParaRPr lang="en-US" sz="2800" dirty="0">
              <a:solidFill>
                <a:srgbClr val="7030A0"/>
              </a:solidFill>
              <a:ea typeface="Calibri"/>
              <a:cs typeface="Arial"/>
            </a:endParaRPr>
          </a:p>
          <a:p>
            <a:pPr algn="just" rtl="1">
              <a:lnSpc>
                <a:spcPct val="115000"/>
              </a:lnSpc>
              <a:spcAft>
                <a:spcPts val="1000"/>
              </a:spcAft>
            </a:pPr>
            <a:r>
              <a:rPr lang="ar-EG" sz="2800" dirty="0">
                <a:ea typeface="Calibri"/>
                <a:cs typeface="Simplified Arabic"/>
              </a:rPr>
              <a:t>   وهذا </a:t>
            </a:r>
            <a:r>
              <a:rPr lang="ar-EG" sz="2800" dirty="0" err="1">
                <a:ea typeface="Calibri"/>
                <a:cs typeface="Simplified Arabic"/>
              </a:rPr>
              <a:t>الرأى</a:t>
            </a:r>
            <a:r>
              <a:rPr lang="ar-EG" sz="2800" dirty="0">
                <a:ea typeface="Calibri"/>
                <a:cs typeface="Simplified Arabic"/>
              </a:rPr>
              <a:t> يؤكد على </a:t>
            </a:r>
            <a:r>
              <a:rPr lang="ar-SA" sz="2800" dirty="0" smtClean="0">
                <a:ea typeface="Calibri"/>
                <a:cs typeface="Simplified Arabic"/>
              </a:rPr>
              <a:t>أ</a:t>
            </a:r>
            <a:r>
              <a:rPr lang="ar-EG" sz="2800" dirty="0" smtClean="0">
                <a:ea typeface="Calibri"/>
                <a:cs typeface="Simplified Arabic"/>
              </a:rPr>
              <a:t>ن </a:t>
            </a:r>
            <a:r>
              <a:rPr lang="ar-EG" sz="2800" dirty="0">
                <a:ea typeface="Calibri"/>
                <a:cs typeface="Simplified Arabic"/>
              </a:rPr>
              <a:t>رعاية الشباب </a:t>
            </a:r>
            <a:r>
              <a:rPr lang="ar-EG" sz="2800" dirty="0" err="1">
                <a:ea typeface="Calibri"/>
                <a:cs typeface="Simplified Arabic"/>
              </a:rPr>
              <a:t>هى</a:t>
            </a:r>
            <a:r>
              <a:rPr lang="ar-EG" sz="2800" dirty="0">
                <a:ea typeface="Calibri"/>
                <a:cs typeface="Simplified Arabic"/>
              </a:rPr>
              <a:t> مجموعة من الجهود </a:t>
            </a:r>
            <a:r>
              <a:rPr lang="ar-EG" sz="2800" dirty="0" err="1">
                <a:ea typeface="Calibri"/>
                <a:cs typeface="Simplified Arabic"/>
              </a:rPr>
              <a:t>التى</a:t>
            </a:r>
            <a:r>
              <a:rPr lang="ar-EG" sz="2800" dirty="0">
                <a:ea typeface="Calibri"/>
                <a:cs typeface="Simplified Arabic"/>
              </a:rPr>
              <a:t> تبذل من أجل الشباب ، وهو لا يبرز دور الشباب </a:t>
            </a:r>
            <a:r>
              <a:rPr lang="ar-EG" sz="2800" dirty="0" err="1">
                <a:ea typeface="Calibri"/>
                <a:cs typeface="Simplified Arabic"/>
              </a:rPr>
              <a:t>فى</a:t>
            </a:r>
            <a:r>
              <a:rPr lang="ar-EG" sz="2800" dirty="0">
                <a:ea typeface="Calibri"/>
                <a:cs typeface="Simplified Arabic"/>
              </a:rPr>
              <a:t> تلك الجهود </a:t>
            </a:r>
            <a:r>
              <a:rPr lang="ar-EG" sz="2800" dirty="0" smtClean="0">
                <a:ea typeface="Calibri"/>
                <a:cs typeface="Simplified Arabic"/>
              </a:rPr>
              <a:t>ل</a:t>
            </a:r>
            <a:r>
              <a:rPr lang="ar-SA" sz="2800" dirty="0" smtClean="0">
                <a:ea typeface="Calibri"/>
                <a:cs typeface="Simplified Arabic"/>
              </a:rPr>
              <a:t>أ</a:t>
            </a:r>
            <a:r>
              <a:rPr lang="ar-EG" sz="2800" dirty="0" smtClean="0">
                <a:ea typeface="Calibri"/>
                <a:cs typeface="Simplified Arabic"/>
              </a:rPr>
              <a:t>ن </a:t>
            </a:r>
            <a:r>
              <a:rPr lang="ar-EG" sz="2800" dirty="0">
                <a:ea typeface="Calibri"/>
                <a:cs typeface="Simplified Arabic"/>
              </a:rPr>
              <a:t>ما يقدم للشباب يجب </a:t>
            </a:r>
            <a:r>
              <a:rPr lang="ar-SA" sz="2800" dirty="0" smtClean="0">
                <a:ea typeface="Calibri"/>
                <a:cs typeface="Simplified Arabic"/>
              </a:rPr>
              <a:t>أ</a:t>
            </a:r>
            <a:r>
              <a:rPr lang="ar-EG" sz="2800" dirty="0" smtClean="0">
                <a:ea typeface="Calibri"/>
                <a:cs typeface="Simplified Arabic"/>
              </a:rPr>
              <a:t>ن </a:t>
            </a:r>
            <a:r>
              <a:rPr lang="ar-EG" sz="2800" dirty="0">
                <a:ea typeface="Calibri"/>
                <a:cs typeface="Simplified Arabic"/>
              </a:rPr>
              <a:t>يتضمن مشاركتهم ، كذلك يقصر رعاية الشباب على </a:t>
            </a:r>
            <a:r>
              <a:rPr lang="ar-EG" sz="2800" dirty="0" smtClean="0">
                <a:ea typeface="Calibri"/>
                <a:cs typeface="Simplified Arabic"/>
              </a:rPr>
              <a:t>ال</a:t>
            </a:r>
            <a:r>
              <a:rPr lang="ar-SA" sz="2800" dirty="0" smtClean="0">
                <a:ea typeface="Calibri"/>
                <a:cs typeface="Simplified Arabic"/>
              </a:rPr>
              <a:t>أ</a:t>
            </a:r>
            <a:r>
              <a:rPr lang="ar-EG" sz="2800" dirty="0" smtClean="0">
                <a:ea typeface="Calibri"/>
                <a:cs typeface="Simplified Arabic"/>
              </a:rPr>
              <a:t>نشطة </a:t>
            </a:r>
            <a:r>
              <a:rPr lang="ar-EG" sz="2800" dirty="0">
                <a:ea typeface="Calibri"/>
                <a:cs typeface="Simplified Arabic"/>
              </a:rPr>
              <a:t>الترويحية وهى </a:t>
            </a:r>
            <a:r>
              <a:rPr lang="ar-EG" sz="2800" dirty="0" err="1">
                <a:ea typeface="Calibri"/>
                <a:cs typeface="Simplified Arabic"/>
              </a:rPr>
              <a:t>فى</a:t>
            </a:r>
            <a:r>
              <a:rPr lang="ar-EG" sz="2800" dirty="0">
                <a:ea typeface="Calibri"/>
                <a:cs typeface="Simplified Arabic"/>
              </a:rPr>
              <a:t> الأصل تشمل أكثر من ذلك من أنشطة ، كذلك يقصر رعاية الشباب على شغل وقت الفراغ .</a:t>
            </a:r>
            <a:endParaRPr lang="en-US" sz="2800" dirty="0">
              <a:ea typeface="Times New Roman"/>
              <a:cs typeface="Arial"/>
            </a:endParaRPr>
          </a:p>
        </p:txBody>
      </p:sp>
    </p:spTree>
    <p:extLst>
      <p:ext uri="{BB962C8B-B14F-4D97-AF65-F5344CB8AC3E}">
        <p14:creationId xmlns:p14="http://schemas.microsoft.com/office/powerpoint/2010/main" val="32118016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SA" sz="4000" b="1" dirty="0">
                <a:solidFill>
                  <a:srgbClr val="72A376">
                    <a:lumMod val="75000"/>
                  </a:srgbClr>
                </a:solidFill>
                <a:ea typeface="Times New Roman"/>
                <a:cs typeface="Simplified Arabic"/>
              </a:rPr>
              <a:t>مفهوم رعاية </a:t>
            </a:r>
            <a:r>
              <a:rPr lang="ar-EG" sz="4000" b="1" dirty="0">
                <a:solidFill>
                  <a:srgbClr val="72A376">
                    <a:lumMod val="75000"/>
                  </a:srgbClr>
                </a:solidFill>
                <a:ea typeface="Times New Roman"/>
                <a:cs typeface="Simplified Arabic"/>
              </a:rPr>
              <a:t>الشباب</a:t>
            </a:r>
            <a:endParaRPr lang="en-US" sz="2800" dirty="0">
              <a:solidFill>
                <a:srgbClr val="7030A0"/>
              </a:solidFill>
              <a:ea typeface="Calibri"/>
              <a:cs typeface="Arial"/>
            </a:endParaRPr>
          </a:p>
        </p:txBody>
      </p:sp>
      <p:sp>
        <p:nvSpPr>
          <p:cNvPr id="3" name="عنصر نائب للمحتوى 2"/>
          <p:cNvSpPr>
            <a:spLocks noGrp="1"/>
          </p:cNvSpPr>
          <p:nvPr>
            <p:ph idx="1"/>
          </p:nvPr>
        </p:nvSpPr>
        <p:spPr/>
        <p:txBody>
          <a:bodyPr/>
          <a:lstStyle/>
          <a:p>
            <a:pPr algn="just" rtl="1">
              <a:lnSpc>
                <a:spcPct val="115000"/>
              </a:lnSpc>
              <a:spcAft>
                <a:spcPts val="1000"/>
              </a:spcAft>
            </a:pPr>
            <a:r>
              <a:rPr lang="ar-EG" sz="2700" b="1" dirty="0">
                <a:ea typeface="Calibri"/>
                <a:cs typeface="Simplified Arabic"/>
              </a:rPr>
              <a:t> ويعرفها البعض</a:t>
            </a:r>
            <a:r>
              <a:rPr lang="ar-EG" sz="2700" dirty="0">
                <a:ea typeface="Calibri"/>
                <a:cs typeface="Simplified Arabic"/>
              </a:rPr>
              <a:t> بأنها </a:t>
            </a:r>
            <a:r>
              <a:rPr lang="ar-SA" sz="2700" dirty="0" smtClean="0">
                <a:solidFill>
                  <a:srgbClr val="7030A0"/>
                </a:solidFill>
                <a:ea typeface="Calibri"/>
                <a:cs typeface="Simplified Arabic"/>
              </a:rPr>
              <a:t>(</a:t>
            </a:r>
            <a:r>
              <a:rPr lang="ar-EG" sz="2700" dirty="0" smtClean="0">
                <a:solidFill>
                  <a:srgbClr val="7030A0"/>
                </a:solidFill>
                <a:ea typeface="Calibri"/>
                <a:cs typeface="Simplified Arabic"/>
              </a:rPr>
              <a:t>البرامج وال</a:t>
            </a:r>
            <a:r>
              <a:rPr lang="ar-SA" sz="2700" dirty="0" smtClean="0">
                <a:solidFill>
                  <a:srgbClr val="7030A0"/>
                </a:solidFill>
                <a:ea typeface="Calibri"/>
                <a:cs typeface="Simplified Arabic"/>
              </a:rPr>
              <a:t>أ</a:t>
            </a:r>
            <a:r>
              <a:rPr lang="ar-EG" sz="2700" dirty="0" smtClean="0">
                <a:solidFill>
                  <a:srgbClr val="7030A0"/>
                </a:solidFill>
                <a:ea typeface="Calibri"/>
                <a:cs typeface="Simplified Arabic"/>
              </a:rPr>
              <a:t>نشطة </a:t>
            </a:r>
            <a:r>
              <a:rPr lang="ar-EG" sz="2700" dirty="0">
                <a:solidFill>
                  <a:srgbClr val="7030A0"/>
                </a:solidFill>
                <a:ea typeface="Calibri"/>
                <a:cs typeface="Simplified Arabic"/>
              </a:rPr>
              <a:t>التى توفرها الدولة للشباب لكى تؤثر بطريقة مباشرة أو غير مباشرة على سلوكهم وعادتهم وعقلهم أى نموهم الذهنى </a:t>
            </a:r>
            <a:r>
              <a:rPr lang="ar-EG" sz="2700" dirty="0" smtClean="0">
                <a:solidFill>
                  <a:srgbClr val="7030A0"/>
                </a:solidFill>
                <a:ea typeface="Calibri"/>
                <a:cs typeface="Simplified Arabic"/>
              </a:rPr>
              <a:t>وال</a:t>
            </a:r>
            <a:r>
              <a:rPr lang="ar-SA" sz="2700" dirty="0" smtClean="0">
                <a:solidFill>
                  <a:srgbClr val="7030A0"/>
                </a:solidFill>
                <a:ea typeface="Calibri"/>
                <a:cs typeface="Simplified Arabic"/>
              </a:rPr>
              <a:t>ج</a:t>
            </a:r>
            <a:r>
              <a:rPr lang="ar-EG" sz="2700" dirty="0" smtClean="0">
                <a:solidFill>
                  <a:srgbClr val="7030A0"/>
                </a:solidFill>
                <a:ea typeface="Calibri"/>
                <a:cs typeface="Simplified Arabic"/>
              </a:rPr>
              <a:t>سمى </a:t>
            </a:r>
            <a:r>
              <a:rPr lang="ar-EG" sz="2700" dirty="0">
                <a:solidFill>
                  <a:srgbClr val="7030A0"/>
                </a:solidFill>
                <a:ea typeface="Calibri"/>
                <a:cs typeface="Simplified Arabic"/>
              </a:rPr>
              <a:t>وعلى علاقاتهم الاجتماعية حتى تتحقق لهم حياة سوية </a:t>
            </a:r>
            <a:r>
              <a:rPr lang="ar-EG" sz="2700" dirty="0" smtClean="0">
                <a:solidFill>
                  <a:srgbClr val="7030A0"/>
                </a:solidFill>
                <a:ea typeface="Calibri"/>
                <a:cs typeface="Simplified Arabic"/>
              </a:rPr>
              <a:t>ناجحة</a:t>
            </a:r>
            <a:r>
              <a:rPr lang="ar-SA" sz="2700" dirty="0" smtClean="0">
                <a:solidFill>
                  <a:srgbClr val="7030A0"/>
                </a:solidFill>
                <a:ea typeface="Calibri"/>
                <a:cs typeface="Simplified Arabic"/>
              </a:rPr>
              <a:t>)</a:t>
            </a:r>
            <a:r>
              <a:rPr lang="ar-EG" sz="2700" dirty="0" smtClean="0">
                <a:solidFill>
                  <a:srgbClr val="7030A0"/>
                </a:solidFill>
                <a:ea typeface="Calibri"/>
                <a:cs typeface="Simplified Arabic"/>
              </a:rPr>
              <a:t> </a:t>
            </a:r>
            <a:r>
              <a:rPr lang="ar-EG" sz="2700" dirty="0">
                <a:ea typeface="Calibri"/>
                <a:cs typeface="Simplified Arabic"/>
              </a:rPr>
              <a:t>.</a:t>
            </a:r>
            <a:endParaRPr lang="en-US" sz="2700" dirty="0">
              <a:ea typeface="Calibri"/>
              <a:cs typeface="Arial"/>
            </a:endParaRPr>
          </a:p>
          <a:p>
            <a:pPr algn="just" rtl="1">
              <a:lnSpc>
                <a:spcPct val="115000"/>
              </a:lnSpc>
              <a:spcAft>
                <a:spcPts val="1000"/>
              </a:spcAft>
            </a:pPr>
            <a:r>
              <a:rPr lang="ar-EG" sz="2700" dirty="0">
                <a:ea typeface="Calibri"/>
                <a:cs typeface="Simplified Arabic"/>
              </a:rPr>
              <a:t>    وهذا </a:t>
            </a:r>
            <a:r>
              <a:rPr lang="ar-EG" sz="2700" dirty="0" err="1">
                <a:ea typeface="Calibri"/>
                <a:cs typeface="Simplified Arabic"/>
              </a:rPr>
              <a:t>الرأى</a:t>
            </a:r>
            <a:r>
              <a:rPr lang="ar-EG" sz="2700" dirty="0">
                <a:ea typeface="Calibri"/>
                <a:cs typeface="Simplified Arabic"/>
              </a:rPr>
              <a:t> ينظر الى رعاية الشباب من منظور </a:t>
            </a:r>
            <a:r>
              <a:rPr lang="ar-SA" sz="2700" dirty="0" smtClean="0">
                <a:ea typeface="Calibri"/>
                <a:cs typeface="Simplified Arabic"/>
              </a:rPr>
              <a:t>أ</a:t>
            </a:r>
            <a:r>
              <a:rPr lang="ar-EG" sz="2700" dirty="0" smtClean="0">
                <a:ea typeface="Calibri"/>
                <a:cs typeface="Simplified Arabic"/>
              </a:rPr>
              <a:t>كثر </a:t>
            </a:r>
            <a:r>
              <a:rPr lang="ar-EG" sz="2700" dirty="0">
                <a:ea typeface="Calibri"/>
                <a:cs typeface="Simplified Arabic"/>
              </a:rPr>
              <a:t>ايجابية من حيث </a:t>
            </a:r>
            <a:r>
              <a:rPr lang="ar-SA" sz="2700" dirty="0" smtClean="0">
                <a:ea typeface="Calibri"/>
                <a:cs typeface="Simplified Arabic"/>
              </a:rPr>
              <a:t>أ</a:t>
            </a:r>
            <a:r>
              <a:rPr lang="ar-EG" sz="2700" dirty="0" smtClean="0">
                <a:ea typeface="Calibri"/>
                <a:cs typeface="Simplified Arabic"/>
              </a:rPr>
              <a:t>ن </a:t>
            </a:r>
            <a:r>
              <a:rPr lang="ar-EG" sz="2700" dirty="0">
                <a:ea typeface="Calibri"/>
                <a:cs typeface="Simplified Arabic"/>
              </a:rPr>
              <a:t>رعاية الشباب تشمل برامج </a:t>
            </a:r>
            <a:r>
              <a:rPr lang="ar-EG" sz="2700" dirty="0" smtClean="0">
                <a:ea typeface="Calibri"/>
                <a:cs typeface="Simplified Arabic"/>
              </a:rPr>
              <a:t>و</a:t>
            </a:r>
            <a:r>
              <a:rPr lang="ar-SA" sz="2700" dirty="0" smtClean="0">
                <a:ea typeface="Calibri"/>
                <a:cs typeface="Simplified Arabic"/>
              </a:rPr>
              <a:t>أ</a:t>
            </a:r>
            <a:r>
              <a:rPr lang="ar-EG" sz="2700" dirty="0" smtClean="0">
                <a:ea typeface="Calibri"/>
                <a:cs typeface="Simplified Arabic"/>
              </a:rPr>
              <a:t>نشطة</a:t>
            </a:r>
            <a:r>
              <a:rPr lang="ar-EG" sz="2700" dirty="0">
                <a:ea typeface="Calibri"/>
                <a:cs typeface="Simplified Arabic"/>
              </a:rPr>
              <a:t>، وللدولة دورها فى تحقيق ذلك وابراز تأثير هذه البرامج </a:t>
            </a:r>
            <a:r>
              <a:rPr lang="ar-EG" sz="2700" dirty="0" smtClean="0">
                <a:ea typeface="Calibri"/>
                <a:cs typeface="Simplified Arabic"/>
              </a:rPr>
              <a:t>وال</a:t>
            </a:r>
            <a:r>
              <a:rPr lang="ar-SA" sz="2700" dirty="0" smtClean="0">
                <a:ea typeface="Calibri"/>
                <a:cs typeface="Simplified Arabic"/>
              </a:rPr>
              <a:t>أ</a:t>
            </a:r>
            <a:r>
              <a:rPr lang="ar-EG" sz="2700" dirty="0" smtClean="0">
                <a:ea typeface="Calibri"/>
                <a:cs typeface="Simplified Arabic"/>
              </a:rPr>
              <a:t>نشطة </a:t>
            </a:r>
            <a:r>
              <a:rPr lang="ar-EG" sz="2700" dirty="0">
                <a:ea typeface="Calibri"/>
                <a:cs typeface="Simplified Arabic"/>
              </a:rPr>
              <a:t>على سلوك وعادات وتحقيق نمو الشباب وكذا علاقاتهم، وفى هذا التحديد </a:t>
            </a:r>
            <a:r>
              <a:rPr lang="ar-SA" sz="2700" dirty="0" smtClean="0">
                <a:ea typeface="Calibri"/>
                <a:cs typeface="Simplified Arabic"/>
              </a:rPr>
              <a:t>أ</a:t>
            </a:r>
            <a:r>
              <a:rPr lang="ar-EG" sz="2700" dirty="0" smtClean="0">
                <a:ea typeface="Calibri"/>
                <a:cs typeface="Simplified Arabic"/>
              </a:rPr>
              <a:t>كثر </a:t>
            </a:r>
            <a:r>
              <a:rPr lang="ar-EG" sz="2700" dirty="0">
                <a:ea typeface="Calibri"/>
                <a:cs typeface="Simplified Arabic"/>
              </a:rPr>
              <a:t>دقة لكنه لم يبرز دور الشباب وجعلهم فى وضع المتلقي لهذه البرامج والانشطة من خلال الدولة ودورها .</a:t>
            </a:r>
            <a:endParaRPr lang="en-US" sz="2700" dirty="0">
              <a:solidFill>
                <a:prstClr val="black"/>
              </a:solidFill>
              <a:ea typeface="Times New Roman"/>
              <a:cs typeface="Arial"/>
            </a:endParaRPr>
          </a:p>
        </p:txBody>
      </p:sp>
    </p:spTree>
    <p:extLst>
      <p:ext uri="{BB962C8B-B14F-4D97-AF65-F5344CB8AC3E}">
        <p14:creationId xmlns:p14="http://schemas.microsoft.com/office/powerpoint/2010/main" val="5215648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SA" sz="4000" b="1" dirty="0">
                <a:solidFill>
                  <a:srgbClr val="72A376">
                    <a:lumMod val="75000"/>
                  </a:srgbClr>
                </a:solidFill>
                <a:ea typeface="Times New Roman"/>
                <a:cs typeface="Simplified Arabic"/>
              </a:rPr>
              <a:t>مفهوم رعاية </a:t>
            </a:r>
            <a:r>
              <a:rPr lang="ar-EG" sz="4000" b="1" dirty="0">
                <a:solidFill>
                  <a:srgbClr val="72A376">
                    <a:lumMod val="75000"/>
                  </a:srgbClr>
                </a:solidFill>
                <a:ea typeface="Times New Roman"/>
                <a:cs typeface="Simplified Arabic"/>
              </a:rPr>
              <a:t>الشباب</a:t>
            </a:r>
            <a:endParaRPr lang="en-US" sz="2800" dirty="0">
              <a:solidFill>
                <a:srgbClr val="7030A0"/>
              </a:solidFill>
              <a:ea typeface="Calibri"/>
              <a:cs typeface="Arial"/>
            </a:endParaRPr>
          </a:p>
        </p:txBody>
      </p:sp>
      <p:sp>
        <p:nvSpPr>
          <p:cNvPr id="3" name="عنصر نائب للمحتوى 2"/>
          <p:cNvSpPr>
            <a:spLocks noGrp="1"/>
          </p:cNvSpPr>
          <p:nvPr>
            <p:ph idx="1"/>
          </p:nvPr>
        </p:nvSpPr>
        <p:spPr/>
        <p:txBody>
          <a:bodyPr/>
          <a:lstStyle/>
          <a:p>
            <a:pPr lvl="0" algn="just" rtl="1">
              <a:lnSpc>
                <a:spcPct val="115000"/>
              </a:lnSpc>
              <a:spcAft>
                <a:spcPts val="0"/>
              </a:spcAft>
              <a:buFont typeface="Simplified Arabic"/>
              <a:buChar char="-"/>
            </a:pPr>
            <a:r>
              <a:rPr lang="ar-EG" sz="2200" dirty="0">
                <a:solidFill>
                  <a:prstClr val="black"/>
                </a:solidFill>
                <a:ea typeface="Times New Roman"/>
                <a:cs typeface="Simplified Arabic"/>
              </a:rPr>
              <a:t> </a:t>
            </a:r>
            <a:r>
              <a:rPr lang="ar-EG" sz="2200" b="1" dirty="0">
                <a:solidFill>
                  <a:prstClr val="black"/>
                </a:solidFill>
                <a:ea typeface="Times New Roman"/>
                <a:cs typeface="Simplified Arabic"/>
              </a:rPr>
              <a:t>كما يعرفها البعض بانها </a:t>
            </a:r>
            <a:r>
              <a:rPr lang="ar-SA" sz="2200" b="1" dirty="0" smtClean="0">
                <a:solidFill>
                  <a:srgbClr val="7030A0"/>
                </a:solidFill>
                <a:ea typeface="Times New Roman"/>
                <a:cs typeface="Simplified Arabic"/>
              </a:rPr>
              <a:t>(</a:t>
            </a:r>
            <a:r>
              <a:rPr lang="ar-EG" sz="2200" dirty="0" smtClean="0">
                <a:solidFill>
                  <a:srgbClr val="7030A0"/>
                </a:solidFill>
                <a:ea typeface="Times New Roman"/>
                <a:cs typeface="Simplified Arabic"/>
              </a:rPr>
              <a:t>خدمات </a:t>
            </a:r>
            <a:r>
              <a:rPr lang="ar-EG" sz="2200" dirty="0">
                <a:solidFill>
                  <a:srgbClr val="7030A0"/>
                </a:solidFill>
                <a:ea typeface="Times New Roman"/>
                <a:cs typeface="Simplified Arabic"/>
              </a:rPr>
              <a:t>مهنية أو عمليات ومجهودات منظمة ذات صبغة وقائية وانشائية وعلاجية، تؤدى للشباب وتهدف الى مساعدتهم كأفراد وجماعات للوصول الى حياة تسودها علاقات طيبة ومستويات اجتماعية تتمشى مع رغباتهم وامكانياتهم، وتتوافق مع مستويات وأماني المجتمع الذى يعيشون </a:t>
            </a:r>
            <a:r>
              <a:rPr lang="ar-EG" sz="2200" dirty="0" smtClean="0">
                <a:solidFill>
                  <a:srgbClr val="7030A0"/>
                </a:solidFill>
                <a:ea typeface="Times New Roman"/>
                <a:cs typeface="Simplified Arabic"/>
              </a:rPr>
              <a:t>فيه</a:t>
            </a:r>
            <a:r>
              <a:rPr lang="ar-SA" sz="2200" dirty="0" smtClean="0">
                <a:solidFill>
                  <a:srgbClr val="7030A0"/>
                </a:solidFill>
                <a:ea typeface="Times New Roman"/>
                <a:cs typeface="Simplified Arabic"/>
              </a:rPr>
              <a:t>)</a:t>
            </a:r>
            <a:r>
              <a:rPr lang="ar-EG" sz="2200" dirty="0" smtClean="0">
                <a:solidFill>
                  <a:srgbClr val="7030A0"/>
                </a:solidFill>
                <a:ea typeface="Times New Roman"/>
                <a:cs typeface="Simplified Arabic"/>
              </a:rPr>
              <a:t> </a:t>
            </a:r>
            <a:r>
              <a:rPr lang="ar-EG" sz="2200" dirty="0">
                <a:solidFill>
                  <a:prstClr val="black"/>
                </a:solidFill>
                <a:ea typeface="Times New Roman"/>
                <a:cs typeface="Simplified Arabic"/>
              </a:rPr>
              <a:t>.</a:t>
            </a:r>
          </a:p>
          <a:p>
            <a:pPr lvl="0" algn="just" rtl="1">
              <a:lnSpc>
                <a:spcPct val="115000"/>
              </a:lnSpc>
              <a:spcAft>
                <a:spcPts val="0"/>
              </a:spcAft>
              <a:buFont typeface="Simplified Arabic"/>
              <a:buChar char="-"/>
            </a:pPr>
            <a:r>
              <a:rPr lang="ar-EG" sz="2200" dirty="0">
                <a:solidFill>
                  <a:prstClr val="black"/>
                </a:solidFill>
                <a:ea typeface="Times New Roman"/>
                <a:cs typeface="Simplified Arabic"/>
              </a:rPr>
              <a:t>   ويبرز هذا التعريف </a:t>
            </a:r>
            <a:r>
              <a:rPr lang="ar-SA" sz="2200" dirty="0" smtClean="0">
                <a:solidFill>
                  <a:prstClr val="black"/>
                </a:solidFill>
                <a:ea typeface="Times New Roman"/>
                <a:cs typeface="Simplified Arabic"/>
              </a:rPr>
              <a:t>أ</a:t>
            </a:r>
            <a:r>
              <a:rPr lang="ar-EG" sz="2200" dirty="0" smtClean="0">
                <a:solidFill>
                  <a:prstClr val="black"/>
                </a:solidFill>
                <a:ea typeface="Times New Roman"/>
                <a:cs typeface="Simplified Arabic"/>
              </a:rPr>
              <a:t>ن </a:t>
            </a:r>
            <a:r>
              <a:rPr lang="ar-EG" sz="2200" dirty="0">
                <a:solidFill>
                  <a:prstClr val="black"/>
                </a:solidFill>
                <a:ea typeface="Times New Roman"/>
                <a:cs typeface="Simplified Arabic"/>
              </a:rPr>
              <a:t>رعاية الشباب هى خدمات مهنية يمارسها متخصصون فى كل المجالات الاجتماعية منها او التربوية ، كما اكد التعريف على ان تلك الخدمات وقائية، انشائية، وعلاجية، وفى هذا اظهار للدور الايجابى لتلك الخدمات بما تتضمنه من انشطة تهدف للوقاية والتنمية والصلاح للشباب، لكنه اغفل دور الشباب وفاعليتهم وتفاعلهم مع تلك الخدمات واشتراكهم فى وصفها وتنفيذها، بل جعلهم فى اطار المتلقين للخدمة وليس المشارك، كما لم يبرز التعريف طبيعة وهوية تلك الخدمات وهل تقوم بها مهن او تخصصات مختلفة تسهم فى تحقيق الخدمات للشباب </a:t>
            </a:r>
            <a:endParaRPr lang="en-US" sz="2200" dirty="0">
              <a:solidFill>
                <a:prstClr val="black"/>
              </a:solidFill>
              <a:ea typeface="Times New Roman"/>
              <a:cs typeface="Arial"/>
            </a:endParaRPr>
          </a:p>
        </p:txBody>
      </p:sp>
    </p:spTree>
    <p:extLst>
      <p:ext uri="{BB962C8B-B14F-4D97-AF65-F5344CB8AC3E}">
        <p14:creationId xmlns:p14="http://schemas.microsoft.com/office/powerpoint/2010/main" val="40147168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EG" sz="3200" b="1" dirty="0">
                <a:solidFill>
                  <a:srgbClr val="FF0000"/>
                </a:solidFill>
                <a:ea typeface="Calibri"/>
                <a:cs typeface="Simplified Arabic"/>
              </a:rPr>
              <a:t> مفهوم رعاية الشباب من وجهة نظر الخدمة الاجتماعية :-</a:t>
            </a:r>
            <a:r>
              <a:rPr lang="ar-EG" sz="3200" dirty="0">
                <a:solidFill>
                  <a:srgbClr val="FF0000"/>
                </a:solidFill>
                <a:ea typeface="Calibri"/>
                <a:cs typeface="Simplified Arabic"/>
              </a:rPr>
              <a:t> </a:t>
            </a:r>
            <a:endParaRPr lang="en-US" sz="3200" dirty="0">
              <a:solidFill>
                <a:srgbClr val="FF0000"/>
              </a:solidFill>
              <a:ea typeface="Calibri"/>
              <a:cs typeface="Arial"/>
            </a:endParaRPr>
          </a:p>
        </p:txBody>
      </p:sp>
      <p:sp>
        <p:nvSpPr>
          <p:cNvPr id="3" name="عنصر نائب للمحتوى 2"/>
          <p:cNvSpPr>
            <a:spLocks noGrp="1"/>
          </p:cNvSpPr>
          <p:nvPr>
            <p:ph idx="1"/>
          </p:nvPr>
        </p:nvSpPr>
        <p:spPr/>
        <p:txBody>
          <a:bodyPr/>
          <a:lstStyle/>
          <a:p>
            <a:pPr lvl="0" algn="just" rtl="1">
              <a:lnSpc>
                <a:spcPct val="115000"/>
              </a:lnSpc>
              <a:spcAft>
                <a:spcPts val="0"/>
              </a:spcAft>
              <a:buFont typeface="Simplified Arabic"/>
              <a:buChar char="-"/>
            </a:pPr>
            <a:r>
              <a:rPr lang="ar-EG" sz="2600" dirty="0">
                <a:solidFill>
                  <a:prstClr val="black"/>
                </a:solidFill>
                <a:ea typeface="Times New Roman"/>
                <a:cs typeface="Simplified Arabic"/>
              </a:rPr>
              <a:t> رعاية الشباب تعرف علي أنها طريقة وعمليات وجهود مهنية منظمه تمارس بمعرفة متخصصين مع الشباب ,والمؤسسات المختلفة وتهدف إلي تلبية احتياجات الشباب في كافة أشكالها كأفراد وجماعات ومجتمعات .</a:t>
            </a:r>
          </a:p>
          <a:p>
            <a:pPr lvl="0" algn="just" rtl="1">
              <a:lnSpc>
                <a:spcPct val="115000"/>
              </a:lnSpc>
              <a:spcAft>
                <a:spcPts val="0"/>
              </a:spcAft>
              <a:buFont typeface="Simplified Arabic"/>
              <a:buChar char="-"/>
            </a:pPr>
            <a:r>
              <a:rPr lang="ar-EG" sz="2600" dirty="0">
                <a:solidFill>
                  <a:prstClr val="black"/>
                </a:solidFill>
                <a:ea typeface="Times New Roman"/>
                <a:cs typeface="Simplified Arabic"/>
              </a:rPr>
              <a:t>  كما يعرفها البعض </a:t>
            </a:r>
            <a:r>
              <a:rPr lang="ar-EG" sz="2600" dirty="0" smtClean="0">
                <a:solidFill>
                  <a:prstClr val="black"/>
                </a:solidFill>
                <a:ea typeface="Times New Roman"/>
                <a:cs typeface="Simplified Arabic"/>
              </a:rPr>
              <a:t>ب</a:t>
            </a:r>
            <a:r>
              <a:rPr lang="ar-SA" sz="2600" dirty="0" smtClean="0">
                <a:solidFill>
                  <a:prstClr val="black"/>
                </a:solidFill>
                <a:ea typeface="Times New Roman"/>
                <a:cs typeface="Simplified Arabic"/>
              </a:rPr>
              <a:t>أ</a:t>
            </a:r>
            <a:r>
              <a:rPr lang="ar-EG" sz="2600" dirty="0" smtClean="0">
                <a:solidFill>
                  <a:prstClr val="black"/>
                </a:solidFill>
                <a:ea typeface="Times New Roman"/>
                <a:cs typeface="Simplified Arabic"/>
              </a:rPr>
              <a:t>نها </a:t>
            </a:r>
            <a:r>
              <a:rPr lang="ar-EG" sz="2600" dirty="0">
                <a:solidFill>
                  <a:prstClr val="black"/>
                </a:solidFill>
                <a:ea typeface="Times New Roman"/>
                <a:cs typeface="Simplified Arabic"/>
              </a:rPr>
              <a:t>جهود مهنية ذات اهداف تنموية ووقائية وعلاجية، وتعتمد على خدمات وبرامج منظمة حكومية واهلية ودولية ، تؤدى مع الشباب بغرض مساعدتهم كأفراد وجماعات ومجتمعات، لمواجهة مشكلاتهم واشباع احتياجاتهم الضرورية لنموهم لتحقيق اقصى تكيف ممكن مع بيئاتهم الاجتماعية بما يتفق مع ثقافة المجتمع الذى يعيشون فيه .</a:t>
            </a:r>
            <a:endParaRPr lang="en-US" sz="2600" dirty="0">
              <a:solidFill>
                <a:prstClr val="black"/>
              </a:solidFill>
              <a:ea typeface="Calibri"/>
              <a:cs typeface="Arial"/>
            </a:endParaRPr>
          </a:p>
        </p:txBody>
      </p:sp>
    </p:spTree>
    <p:extLst>
      <p:ext uri="{BB962C8B-B14F-4D97-AF65-F5344CB8AC3E}">
        <p14:creationId xmlns:p14="http://schemas.microsoft.com/office/powerpoint/2010/main" val="42596010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EG" sz="3200" b="1" dirty="0">
                <a:solidFill>
                  <a:srgbClr val="FF0000"/>
                </a:solidFill>
                <a:ea typeface="Calibri"/>
                <a:cs typeface="Simplified Arabic"/>
              </a:rPr>
              <a:t> مفهوم رعاية الشباب من وجهة نظر الخدمة الاجتماعية :-</a:t>
            </a:r>
            <a:r>
              <a:rPr lang="ar-EG" sz="3200" dirty="0">
                <a:solidFill>
                  <a:srgbClr val="FF0000"/>
                </a:solidFill>
                <a:ea typeface="Calibri"/>
                <a:cs typeface="Simplified Arabic"/>
              </a:rPr>
              <a:t> </a:t>
            </a:r>
            <a:endParaRPr lang="en-US" sz="3200" dirty="0">
              <a:solidFill>
                <a:srgbClr val="FF0000"/>
              </a:solidFill>
              <a:ea typeface="Calibri"/>
              <a:cs typeface="Arial"/>
            </a:endParaRPr>
          </a:p>
        </p:txBody>
      </p:sp>
      <p:sp>
        <p:nvSpPr>
          <p:cNvPr id="3" name="عنصر نائب للمحتوى 2"/>
          <p:cNvSpPr>
            <a:spLocks noGrp="1"/>
          </p:cNvSpPr>
          <p:nvPr>
            <p:ph idx="1"/>
          </p:nvPr>
        </p:nvSpPr>
        <p:spPr/>
        <p:txBody>
          <a:bodyPr/>
          <a:lstStyle/>
          <a:p>
            <a:pPr lvl="0" algn="just" rtl="1">
              <a:lnSpc>
                <a:spcPct val="115000"/>
              </a:lnSpc>
              <a:spcAft>
                <a:spcPts val="0"/>
              </a:spcAft>
              <a:buFont typeface="Simplified Arabic"/>
              <a:buChar char="-"/>
            </a:pPr>
            <a:r>
              <a:rPr lang="ar-EG" sz="2600" b="1" dirty="0">
                <a:solidFill>
                  <a:prstClr val="black"/>
                </a:solidFill>
                <a:ea typeface="Times New Roman"/>
                <a:cs typeface="Simplified Arabic"/>
              </a:rPr>
              <a:t>وبالنظر الى التعريفين السابقين </a:t>
            </a:r>
            <a:r>
              <a:rPr lang="ar-EG" sz="2600" dirty="0">
                <a:solidFill>
                  <a:prstClr val="black"/>
                </a:solidFill>
                <a:ea typeface="Times New Roman"/>
                <a:cs typeface="Simplified Arabic"/>
              </a:rPr>
              <a:t>لتحديد ماهية رعاية الشباب يتضح لنا درجة عالية من التدقيق , حيث هناك اختلاف لتحديد مفهوم  رعاية الشباب , من وجهة نظر الخدمة الاجتماعية , وقد يرجع ذلك الى الالمام بالجانب </a:t>
            </a:r>
            <a:r>
              <a:rPr lang="ar-EG" sz="2600" dirty="0" err="1">
                <a:solidFill>
                  <a:prstClr val="black"/>
                </a:solidFill>
                <a:ea typeface="Times New Roman"/>
                <a:cs typeface="Simplified Arabic"/>
              </a:rPr>
              <a:t>النظرى</a:t>
            </a:r>
            <a:r>
              <a:rPr lang="ar-EG" sz="2600" dirty="0">
                <a:solidFill>
                  <a:prstClr val="black"/>
                </a:solidFill>
                <a:ea typeface="Times New Roman"/>
                <a:cs typeface="Simplified Arabic"/>
              </a:rPr>
              <a:t> </a:t>
            </a:r>
            <a:r>
              <a:rPr lang="ar-EG" sz="2600" dirty="0" err="1">
                <a:solidFill>
                  <a:prstClr val="black"/>
                </a:solidFill>
                <a:ea typeface="Times New Roman"/>
                <a:cs typeface="Simplified Arabic"/>
              </a:rPr>
              <a:t>والميدانى</a:t>
            </a:r>
            <a:r>
              <a:rPr lang="ar-EG" sz="2600" dirty="0">
                <a:solidFill>
                  <a:prstClr val="black"/>
                </a:solidFill>
                <a:ea typeface="Times New Roman"/>
                <a:cs typeface="Simplified Arabic"/>
              </a:rPr>
              <a:t> لرعاية الشباب وتعدد خبرات قائليها </a:t>
            </a:r>
            <a:r>
              <a:rPr lang="ar-EG" sz="2600" dirty="0" err="1">
                <a:solidFill>
                  <a:prstClr val="black"/>
                </a:solidFill>
                <a:ea typeface="Times New Roman"/>
                <a:cs typeface="Simplified Arabic"/>
              </a:rPr>
              <a:t>فى</a:t>
            </a:r>
            <a:r>
              <a:rPr lang="ar-EG" sz="2600" dirty="0">
                <a:solidFill>
                  <a:prstClr val="black"/>
                </a:solidFill>
                <a:ea typeface="Times New Roman"/>
                <a:cs typeface="Simplified Arabic"/>
              </a:rPr>
              <a:t> اطار العمل مع الشباب ويبرز هذين الرأيين السابقين </a:t>
            </a:r>
            <a:r>
              <a:rPr lang="ar-EG" sz="2600" b="1" dirty="0">
                <a:solidFill>
                  <a:prstClr val="black"/>
                </a:solidFill>
                <a:ea typeface="Times New Roman"/>
                <a:cs typeface="Simplified Arabic"/>
              </a:rPr>
              <a:t>ما يلى </a:t>
            </a:r>
            <a:r>
              <a:rPr lang="ar-EG" sz="2600" dirty="0">
                <a:solidFill>
                  <a:prstClr val="black"/>
                </a:solidFill>
                <a:ea typeface="Times New Roman"/>
                <a:cs typeface="Simplified Arabic"/>
              </a:rPr>
              <a:t>:-</a:t>
            </a:r>
          </a:p>
          <a:p>
            <a:pPr lvl="0" algn="just" rtl="1">
              <a:lnSpc>
                <a:spcPct val="115000"/>
              </a:lnSpc>
              <a:spcAft>
                <a:spcPts val="0"/>
              </a:spcAft>
              <a:buFont typeface="Simplified Arabic"/>
              <a:buChar char="-"/>
            </a:pPr>
            <a:r>
              <a:rPr lang="ar-EG" sz="2600" dirty="0">
                <a:solidFill>
                  <a:prstClr val="black"/>
                </a:solidFill>
                <a:ea typeface="Times New Roman"/>
                <a:cs typeface="Simplified Arabic"/>
              </a:rPr>
              <a:t>•	</a:t>
            </a:r>
            <a:r>
              <a:rPr lang="ar-SA" sz="2600" dirty="0" smtClean="0">
                <a:solidFill>
                  <a:prstClr val="black"/>
                </a:solidFill>
                <a:ea typeface="Times New Roman"/>
                <a:cs typeface="Simplified Arabic"/>
              </a:rPr>
              <a:t>أ</a:t>
            </a:r>
            <a:r>
              <a:rPr lang="ar-EG" sz="2600" dirty="0" smtClean="0">
                <a:solidFill>
                  <a:prstClr val="black"/>
                </a:solidFill>
                <a:ea typeface="Times New Roman"/>
                <a:cs typeface="Simplified Arabic"/>
              </a:rPr>
              <a:t>ن </a:t>
            </a:r>
            <a:r>
              <a:rPr lang="ar-EG" sz="2600" dirty="0">
                <a:solidFill>
                  <a:prstClr val="black"/>
                </a:solidFill>
                <a:ea typeface="Times New Roman"/>
                <a:cs typeface="Simplified Arabic"/>
              </a:rPr>
              <a:t>رعاية الشباب طرق وعمليات وجهود مهنية منظمة ويعنى بذلك ان رعاية الشباب وسيلة لعمل </a:t>
            </a:r>
            <a:r>
              <a:rPr lang="ar-EG" sz="2600" dirty="0" err="1">
                <a:solidFill>
                  <a:prstClr val="black"/>
                </a:solidFill>
                <a:ea typeface="Times New Roman"/>
                <a:cs typeface="Simplified Arabic"/>
              </a:rPr>
              <a:t>شىء</a:t>
            </a:r>
            <a:r>
              <a:rPr lang="ar-EG" sz="2600" dirty="0">
                <a:solidFill>
                  <a:prstClr val="black"/>
                </a:solidFill>
                <a:ea typeface="Times New Roman"/>
                <a:cs typeface="Simplified Arabic"/>
              </a:rPr>
              <a:t> بل وسائل لتحقيق اهداف مرغوبة، والعديد من الجهود المهنية من التخصصات المختلفة ( رياضية، ثقافية، اجتماعية، الخ) وهذه الجهود منظمة قائمة على  اساس </a:t>
            </a:r>
            <a:r>
              <a:rPr lang="ar-EG" sz="2600" dirty="0" err="1">
                <a:solidFill>
                  <a:prstClr val="black"/>
                </a:solidFill>
                <a:ea typeface="Times New Roman"/>
                <a:cs typeface="Simplified Arabic"/>
              </a:rPr>
              <a:t>علمى</a:t>
            </a:r>
            <a:r>
              <a:rPr lang="ar-EG" sz="2600" dirty="0">
                <a:solidFill>
                  <a:prstClr val="black"/>
                </a:solidFill>
                <a:ea typeface="Times New Roman"/>
                <a:cs typeface="Simplified Arabic"/>
              </a:rPr>
              <a:t> </a:t>
            </a:r>
            <a:r>
              <a:rPr lang="ar-EG" sz="2600" dirty="0" smtClean="0">
                <a:solidFill>
                  <a:prstClr val="black"/>
                </a:solidFill>
                <a:ea typeface="Times New Roman"/>
                <a:cs typeface="Simplified Arabic"/>
              </a:rPr>
              <a:t>.</a:t>
            </a:r>
            <a:endParaRPr lang="ar-EG" sz="2600" dirty="0">
              <a:solidFill>
                <a:prstClr val="black"/>
              </a:solidFill>
              <a:ea typeface="Times New Roman"/>
              <a:cs typeface="Simplified Arabic"/>
            </a:endParaRPr>
          </a:p>
        </p:txBody>
      </p:sp>
    </p:spTree>
    <p:extLst>
      <p:ext uri="{BB962C8B-B14F-4D97-AF65-F5344CB8AC3E}">
        <p14:creationId xmlns:p14="http://schemas.microsoft.com/office/powerpoint/2010/main" val="20536197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EG" sz="3200" b="1" dirty="0">
                <a:solidFill>
                  <a:srgbClr val="FF0000"/>
                </a:solidFill>
                <a:ea typeface="Calibri"/>
                <a:cs typeface="Simplified Arabic"/>
              </a:rPr>
              <a:t> مفهوم رعاية الشباب من وجهة نظر الخدمة الاجتماعية :-</a:t>
            </a:r>
            <a:r>
              <a:rPr lang="ar-EG" sz="3200" dirty="0">
                <a:solidFill>
                  <a:srgbClr val="FF0000"/>
                </a:solidFill>
                <a:ea typeface="Calibri"/>
                <a:cs typeface="Simplified Arabic"/>
              </a:rPr>
              <a:t> </a:t>
            </a:r>
            <a:endParaRPr lang="en-US" sz="3200" dirty="0">
              <a:solidFill>
                <a:srgbClr val="FF0000"/>
              </a:solidFill>
              <a:ea typeface="Calibri"/>
              <a:cs typeface="Arial"/>
            </a:endParaRPr>
          </a:p>
        </p:txBody>
      </p:sp>
      <p:sp>
        <p:nvSpPr>
          <p:cNvPr id="3" name="عنصر نائب للمحتوى 2"/>
          <p:cNvSpPr>
            <a:spLocks noGrp="1"/>
          </p:cNvSpPr>
          <p:nvPr>
            <p:ph idx="1"/>
          </p:nvPr>
        </p:nvSpPr>
        <p:spPr/>
        <p:txBody>
          <a:bodyPr/>
          <a:lstStyle/>
          <a:p>
            <a:pPr lvl="0" algn="just" rtl="1">
              <a:lnSpc>
                <a:spcPct val="115000"/>
              </a:lnSpc>
              <a:spcAft>
                <a:spcPts val="0"/>
              </a:spcAft>
              <a:buFont typeface="Simplified Arabic"/>
              <a:buChar char="-"/>
            </a:pPr>
            <a:r>
              <a:rPr lang="ar-EG" sz="2600" dirty="0">
                <a:solidFill>
                  <a:prstClr val="black"/>
                </a:solidFill>
                <a:ea typeface="Times New Roman"/>
                <a:cs typeface="Simplified Arabic"/>
              </a:rPr>
              <a:t>•	ان رعاية الشباب تمارس مع الشباب </a:t>
            </a:r>
            <a:r>
              <a:rPr lang="ar-EG" sz="2600" dirty="0" err="1">
                <a:solidFill>
                  <a:prstClr val="black"/>
                </a:solidFill>
                <a:ea typeface="Times New Roman"/>
                <a:cs typeface="Simplified Arabic"/>
              </a:rPr>
              <a:t>فى</a:t>
            </a:r>
            <a:r>
              <a:rPr lang="ar-EG" sz="2600" dirty="0">
                <a:solidFill>
                  <a:prstClr val="black"/>
                </a:solidFill>
                <a:ea typeface="Times New Roman"/>
                <a:cs typeface="Simplified Arabic"/>
              </a:rPr>
              <a:t> مؤسسات مختلفة ( مراكز شباب، </a:t>
            </a:r>
            <a:r>
              <a:rPr lang="ar-EG" sz="2600" dirty="0" err="1">
                <a:solidFill>
                  <a:prstClr val="black"/>
                </a:solidFill>
                <a:ea typeface="Times New Roman"/>
                <a:cs typeface="Simplified Arabic"/>
              </a:rPr>
              <a:t>استادات</a:t>
            </a:r>
            <a:r>
              <a:rPr lang="ar-EG" sz="2600" dirty="0">
                <a:solidFill>
                  <a:prstClr val="black"/>
                </a:solidFill>
                <a:ea typeface="Times New Roman"/>
                <a:cs typeface="Simplified Arabic"/>
              </a:rPr>
              <a:t>، مدارس، جامعات... الخ) .</a:t>
            </a:r>
          </a:p>
          <a:p>
            <a:pPr lvl="0" algn="just" rtl="1">
              <a:lnSpc>
                <a:spcPct val="115000"/>
              </a:lnSpc>
              <a:spcAft>
                <a:spcPts val="0"/>
              </a:spcAft>
              <a:buFont typeface="Simplified Arabic"/>
              <a:buChar char="-"/>
            </a:pPr>
            <a:r>
              <a:rPr lang="ar-EG" sz="2600" dirty="0">
                <a:solidFill>
                  <a:prstClr val="black"/>
                </a:solidFill>
                <a:ea typeface="Times New Roman"/>
                <a:cs typeface="Simplified Arabic"/>
              </a:rPr>
              <a:t>•	ان رعاية الشباب مجموعة من البرامج المتعددة المتنوعة الشاملة( </a:t>
            </a:r>
            <a:r>
              <a:rPr lang="ar-EG" sz="2600" dirty="0" err="1">
                <a:solidFill>
                  <a:prstClr val="black"/>
                </a:solidFill>
                <a:ea typeface="Times New Roman"/>
                <a:cs typeface="Simplified Arabic"/>
              </a:rPr>
              <a:t>اجتماعى</a:t>
            </a:r>
            <a:r>
              <a:rPr lang="ar-EG" sz="2600" dirty="0">
                <a:solidFill>
                  <a:prstClr val="black"/>
                </a:solidFill>
                <a:ea typeface="Times New Roman"/>
                <a:cs typeface="Simplified Arabic"/>
              </a:rPr>
              <a:t>، </a:t>
            </a:r>
            <a:r>
              <a:rPr lang="ar-EG" sz="2600" dirty="0" err="1">
                <a:solidFill>
                  <a:prstClr val="black"/>
                </a:solidFill>
                <a:ea typeface="Times New Roman"/>
                <a:cs typeface="Simplified Arabic"/>
              </a:rPr>
              <a:t>ثقافى،رياضى</a:t>
            </a:r>
            <a:r>
              <a:rPr lang="ar-EG" sz="2600" dirty="0">
                <a:solidFill>
                  <a:prstClr val="black"/>
                </a:solidFill>
                <a:ea typeface="Times New Roman"/>
                <a:cs typeface="Simplified Arabic"/>
              </a:rPr>
              <a:t>...الخ ) تهدف </a:t>
            </a:r>
            <a:r>
              <a:rPr lang="ar-EG" sz="2600" dirty="0" err="1">
                <a:solidFill>
                  <a:prstClr val="black"/>
                </a:solidFill>
                <a:ea typeface="Times New Roman"/>
                <a:cs typeface="Simplified Arabic"/>
              </a:rPr>
              <a:t>لاشباع</a:t>
            </a:r>
            <a:r>
              <a:rPr lang="ar-EG" sz="2600" dirty="0">
                <a:solidFill>
                  <a:prstClr val="black"/>
                </a:solidFill>
                <a:ea typeface="Times New Roman"/>
                <a:cs typeface="Simplified Arabic"/>
              </a:rPr>
              <a:t> الاحتياجات .</a:t>
            </a:r>
          </a:p>
          <a:p>
            <a:pPr lvl="0" algn="just" rtl="1">
              <a:lnSpc>
                <a:spcPct val="115000"/>
              </a:lnSpc>
              <a:spcAft>
                <a:spcPts val="0"/>
              </a:spcAft>
              <a:buFont typeface="Simplified Arabic"/>
              <a:buChar char="-"/>
            </a:pPr>
            <a:r>
              <a:rPr lang="ar-EG" sz="2600" dirty="0">
                <a:solidFill>
                  <a:prstClr val="black"/>
                </a:solidFill>
                <a:ea typeface="Times New Roman"/>
                <a:cs typeface="Simplified Arabic"/>
              </a:rPr>
              <a:t>•	ان رعاية الشباب تحقق النمو المتكامل المتوازن </a:t>
            </a:r>
            <a:r>
              <a:rPr lang="ar-EG" sz="2600" dirty="0" err="1">
                <a:solidFill>
                  <a:prstClr val="black"/>
                </a:solidFill>
                <a:ea typeface="Times New Roman"/>
                <a:cs typeface="Simplified Arabic"/>
              </a:rPr>
              <a:t>فى</a:t>
            </a:r>
            <a:r>
              <a:rPr lang="ar-EG" sz="2600" dirty="0">
                <a:solidFill>
                  <a:prstClr val="black"/>
                </a:solidFill>
                <a:ea typeface="Times New Roman"/>
                <a:cs typeface="Simplified Arabic"/>
              </a:rPr>
              <a:t> الجوانب ( الدينية، الاجتماعية، الثقافية، النفسية... الخ ) وذلك </a:t>
            </a:r>
            <a:r>
              <a:rPr lang="ar-EG" sz="2600" dirty="0" err="1">
                <a:solidFill>
                  <a:prstClr val="black"/>
                </a:solidFill>
                <a:ea typeface="Times New Roman"/>
                <a:cs typeface="Simplified Arabic"/>
              </a:rPr>
              <a:t>فى</a:t>
            </a:r>
            <a:r>
              <a:rPr lang="ar-EG" sz="2600" dirty="0">
                <a:solidFill>
                  <a:prstClr val="black"/>
                </a:solidFill>
                <a:ea typeface="Times New Roman"/>
                <a:cs typeface="Simplified Arabic"/>
              </a:rPr>
              <a:t> شكل متوازن دون طفيا من جانب على جانب اخر.</a:t>
            </a:r>
          </a:p>
        </p:txBody>
      </p:sp>
    </p:spTree>
    <p:extLst>
      <p:ext uri="{BB962C8B-B14F-4D97-AF65-F5344CB8AC3E}">
        <p14:creationId xmlns:p14="http://schemas.microsoft.com/office/powerpoint/2010/main" val="20274298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EG" sz="3200" b="1" dirty="0">
                <a:solidFill>
                  <a:srgbClr val="FF0000"/>
                </a:solidFill>
                <a:ea typeface="Calibri"/>
                <a:cs typeface="Simplified Arabic"/>
              </a:rPr>
              <a:t> مفهوم رعاية الشباب من وجهة نظر الخدمة الاجتماعية :-</a:t>
            </a:r>
            <a:r>
              <a:rPr lang="ar-EG" sz="3200" dirty="0">
                <a:solidFill>
                  <a:srgbClr val="FF0000"/>
                </a:solidFill>
                <a:ea typeface="Calibri"/>
                <a:cs typeface="Simplified Arabic"/>
              </a:rPr>
              <a:t> </a:t>
            </a:r>
            <a:endParaRPr lang="en-US" sz="3200" dirty="0">
              <a:solidFill>
                <a:srgbClr val="FF0000"/>
              </a:solidFill>
              <a:ea typeface="Calibri"/>
              <a:cs typeface="Arial"/>
            </a:endParaRPr>
          </a:p>
        </p:txBody>
      </p:sp>
      <p:sp>
        <p:nvSpPr>
          <p:cNvPr id="3" name="عنصر نائب للمحتوى 2"/>
          <p:cNvSpPr>
            <a:spLocks noGrp="1"/>
          </p:cNvSpPr>
          <p:nvPr>
            <p:ph idx="1"/>
          </p:nvPr>
        </p:nvSpPr>
        <p:spPr/>
        <p:txBody>
          <a:bodyPr/>
          <a:lstStyle/>
          <a:p>
            <a:pPr lvl="0" algn="just" rtl="1">
              <a:lnSpc>
                <a:spcPct val="115000"/>
              </a:lnSpc>
              <a:spcAft>
                <a:spcPts val="0"/>
              </a:spcAft>
              <a:buFont typeface="Simplified Arabic"/>
              <a:buChar char="-"/>
            </a:pPr>
            <a:r>
              <a:rPr lang="ar-EG" sz="2400" b="1" dirty="0">
                <a:solidFill>
                  <a:srgbClr val="7030A0"/>
                </a:solidFill>
                <a:ea typeface="Times New Roman"/>
                <a:cs typeface="Simplified Arabic"/>
              </a:rPr>
              <a:t>كما يلاحظ  على هذين التعريفين ، أنهما يبرزان ما يلى :- </a:t>
            </a:r>
          </a:p>
          <a:p>
            <a:pPr lvl="0" algn="just" rtl="1">
              <a:lnSpc>
                <a:spcPct val="115000"/>
              </a:lnSpc>
              <a:spcAft>
                <a:spcPts val="0"/>
              </a:spcAft>
              <a:buFont typeface="Simplified Arabic"/>
              <a:buChar char="-"/>
            </a:pPr>
            <a:r>
              <a:rPr lang="ar-EG" sz="2400" dirty="0">
                <a:solidFill>
                  <a:prstClr val="black"/>
                </a:solidFill>
                <a:ea typeface="Times New Roman"/>
                <a:cs typeface="Simplified Arabic"/>
              </a:rPr>
              <a:t>- رعاية الشباب ميدان </a:t>
            </a:r>
            <a:r>
              <a:rPr lang="ar-SA" sz="2400" dirty="0" smtClean="0">
                <a:solidFill>
                  <a:prstClr val="black"/>
                </a:solidFill>
                <a:ea typeface="Times New Roman"/>
                <a:cs typeface="Simplified Arabic"/>
              </a:rPr>
              <a:t>أ</a:t>
            </a:r>
            <a:r>
              <a:rPr lang="ar-EG" sz="2400" dirty="0" smtClean="0">
                <a:solidFill>
                  <a:prstClr val="black"/>
                </a:solidFill>
                <a:ea typeface="Times New Roman"/>
                <a:cs typeface="Simplified Arabic"/>
              </a:rPr>
              <a:t>و </a:t>
            </a:r>
            <a:r>
              <a:rPr lang="ar-EG" sz="2400" dirty="0">
                <a:solidFill>
                  <a:prstClr val="black"/>
                </a:solidFill>
                <a:ea typeface="Times New Roman"/>
                <a:cs typeface="Simplified Arabic"/>
              </a:rPr>
              <a:t>مجال تتعاون فيه المهن والتخصصات المختلفة.</a:t>
            </a:r>
          </a:p>
          <a:p>
            <a:pPr lvl="0" algn="just" rtl="1">
              <a:lnSpc>
                <a:spcPct val="115000"/>
              </a:lnSpc>
              <a:spcAft>
                <a:spcPts val="0"/>
              </a:spcAft>
              <a:buFont typeface="Simplified Arabic"/>
              <a:buChar char="-"/>
            </a:pPr>
            <a:r>
              <a:rPr lang="ar-EG" sz="2400" dirty="0">
                <a:solidFill>
                  <a:prstClr val="black"/>
                </a:solidFill>
                <a:ea typeface="Times New Roman"/>
                <a:cs typeface="Simplified Arabic"/>
              </a:rPr>
              <a:t>- رعاية الشباب نسق منظم من الخدمات .</a:t>
            </a:r>
          </a:p>
          <a:p>
            <a:pPr lvl="0" algn="just" rtl="1">
              <a:lnSpc>
                <a:spcPct val="115000"/>
              </a:lnSpc>
              <a:spcAft>
                <a:spcPts val="0"/>
              </a:spcAft>
              <a:buFont typeface="Simplified Arabic"/>
              <a:buChar char="-"/>
            </a:pPr>
            <a:r>
              <a:rPr lang="ar-EG" sz="2400" dirty="0">
                <a:solidFill>
                  <a:prstClr val="black"/>
                </a:solidFill>
                <a:ea typeface="Times New Roman"/>
                <a:cs typeface="Simplified Arabic"/>
              </a:rPr>
              <a:t>- رعاية الشباب تقدم للأفراد والجماعات والمجتمعات . </a:t>
            </a:r>
          </a:p>
          <a:p>
            <a:pPr lvl="0" algn="just" rtl="1">
              <a:lnSpc>
                <a:spcPct val="115000"/>
              </a:lnSpc>
              <a:spcAft>
                <a:spcPts val="0"/>
              </a:spcAft>
              <a:buFont typeface="Simplified Arabic"/>
              <a:buChar char="-"/>
            </a:pPr>
            <a:r>
              <a:rPr lang="ar-EG" sz="2400" dirty="0">
                <a:solidFill>
                  <a:prstClr val="black"/>
                </a:solidFill>
                <a:ea typeface="Times New Roman"/>
                <a:cs typeface="Simplified Arabic"/>
              </a:rPr>
              <a:t>- رعاية الشباب تقدم من خلال مؤسسات متعددة </a:t>
            </a:r>
            <a:r>
              <a:rPr lang="ar-EG" sz="2400" dirty="0" err="1">
                <a:solidFill>
                  <a:prstClr val="black"/>
                </a:solidFill>
                <a:ea typeface="Times New Roman"/>
                <a:cs typeface="Simplified Arabic"/>
              </a:rPr>
              <a:t>فى</a:t>
            </a:r>
            <a:r>
              <a:rPr lang="ar-EG" sz="2400" dirty="0">
                <a:solidFill>
                  <a:prstClr val="black"/>
                </a:solidFill>
                <a:ea typeface="Times New Roman"/>
                <a:cs typeface="Simplified Arabic"/>
              </a:rPr>
              <a:t> كافة الميادين .</a:t>
            </a:r>
          </a:p>
          <a:p>
            <a:pPr lvl="0" algn="just" rtl="1">
              <a:lnSpc>
                <a:spcPct val="115000"/>
              </a:lnSpc>
              <a:spcAft>
                <a:spcPts val="0"/>
              </a:spcAft>
              <a:buFont typeface="Simplified Arabic"/>
              <a:buChar char="-"/>
            </a:pPr>
            <a:r>
              <a:rPr lang="ar-EG" sz="2400" dirty="0">
                <a:solidFill>
                  <a:prstClr val="black"/>
                </a:solidFill>
                <a:ea typeface="Times New Roman"/>
                <a:cs typeface="Simplified Arabic"/>
              </a:rPr>
              <a:t>- رعاية الشباب ذات </a:t>
            </a:r>
            <a:r>
              <a:rPr lang="ar-SA" sz="2400" dirty="0" smtClean="0">
                <a:solidFill>
                  <a:prstClr val="black"/>
                </a:solidFill>
                <a:ea typeface="Times New Roman"/>
                <a:cs typeface="Simplified Arabic"/>
              </a:rPr>
              <a:t>أ</a:t>
            </a:r>
            <a:r>
              <a:rPr lang="ar-EG" sz="2400" dirty="0" smtClean="0">
                <a:solidFill>
                  <a:prstClr val="black"/>
                </a:solidFill>
                <a:ea typeface="Times New Roman"/>
                <a:cs typeface="Simplified Arabic"/>
              </a:rPr>
              <a:t>هداف </a:t>
            </a:r>
            <a:r>
              <a:rPr lang="ar-EG" sz="2400" dirty="0">
                <a:solidFill>
                  <a:prstClr val="black"/>
                </a:solidFill>
                <a:ea typeface="Times New Roman"/>
                <a:cs typeface="Simplified Arabic"/>
              </a:rPr>
              <a:t>وقائية وعلاجية وتنموية .</a:t>
            </a:r>
          </a:p>
          <a:p>
            <a:pPr lvl="0" algn="just" rtl="1">
              <a:lnSpc>
                <a:spcPct val="115000"/>
              </a:lnSpc>
              <a:spcAft>
                <a:spcPts val="0"/>
              </a:spcAft>
              <a:buFont typeface="Simplified Arabic"/>
              <a:buChar char="-"/>
            </a:pPr>
            <a:r>
              <a:rPr lang="ar-EG" sz="2400" dirty="0">
                <a:solidFill>
                  <a:prstClr val="black"/>
                </a:solidFill>
                <a:ea typeface="Times New Roman"/>
                <a:cs typeface="Simplified Arabic"/>
              </a:rPr>
              <a:t>- رعاية الشباب مناهج للعمل مع الشباب وليس من </a:t>
            </a:r>
            <a:r>
              <a:rPr lang="ar-SA" sz="2400" dirty="0" smtClean="0">
                <a:solidFill>
                  <a:prstClr val="black"/>
                </a:solidFill>
                <a:ea typeface="Times New Roman"/>
                <a:cs typeface="Simplified Arabic"/>
              </a:rPr>
              <a:t>أ</a:t>
            </a:r>
            <a:r>
              <a:rPr lang="ar-EG" sz="2400" dirty="0" err="1" smtClean="0">
                <a:solidFill>
                  <a:prstClr val="black"/>
                </a:solidFill>
                <a:ea typeface="Times New Roman"/>
                <a:cs typeface="Simplified Arabic"/>
              </a:rPr>
              <a:t>جله </a:t>
            </a:r>
            <a:r>
              <a:rPr lang="ar-EG" sz="2400" dirty="0">
                <a:solidFill>
                  <a:prstClr val="black"/>
                </a:solidFill>
                <a:ea typeface="Times New Roman"/>
                <a:cs typeface="Simplified Arabic"/>
              </a:rPr>
              <a:t>.</a:t>
            </a:r>
          </a:p>
          <a:p>
            <a:pPr lvl="0" algn="just" rtl="1">
              <a:lnSpc>
                <a:spcPct val="115000"/>
              </a:lnSpc>
              <a:spcAft>
                <a:spcPts val="0"/>
              </a:spcAft>
              <a:buFont typeface="Simplified Arabic"/>
              <a:buChar char="-"/>
            </a:pPr>
            <a:r>
              <a:rPr lang="ar-EG" sz="2400" dirty="0">
                <a:solidFill>
                  <a:prstClr val="black"/>
                </a:solidFill>
                <a:ea typeface="Times New Roman"/>
                <a:cs typeface="Simplified Arabic"/>
              </a:rPr>
              <a:t>- رعاية الشباب خدمات وبرامج منظمة حكومية </a:t>
            </a:r>
            <a:r>
              <a:rPr lang="ar-EG" sz="2400" dirty="0" smtClean="0">
                <a:solidFill>
                  <a:prstClr val="black"/>
                </a:solidFill>
                <a:ea typeface="Times New Roman"/>
                <a:cs typeface="Simplified Arabic"/>
              </a:rPr>
              <a:t>و</a:t>
            </a:r>
            <a:r>
              <a:rPr lang="ar-SA" sz="2400" dirty="0" smtClean="0">
                <a:solidFill>
                  <a:prstClr val="black"/>
                </a:solidFill>
                <a:ea typeface="Times New Roman"/>
                <a:cs typeface="Simplified Arabic"/>
              </a:rPr>
              <a:t>أ</a:t>
            </a:r>
            <a:r>
              <a:rPr lang="ar-EG" sz="2400" dirty="0" err="1" smtClean="0">
                <a:solidFill>
                  <a:prstClr val="black"/>
                </a:solidFill>
                <a:ea typeface="Times New Roman"/>
                <a:cs typeface="Simplified Arabic"/>
              </a:rPr>
              <a:t>هلية</a:t>
            </a:r>
            <a:r>
              <a:rPr lang="ar-EG" sz="2400" dirty="0" smtClean="0">
                <a:solidFill>
                  <a:prstClr val="black"/>
                </a:solidFill>
                <a:ea typeface="Times New Roman"/>
                <a:cs typeface="Simplified Arabic"/>
              </a:rPr>
              <a:t> </a:t>
            </a:r>
            <a:r>
              <a:rPr lang="ar-EG" sz="2400" dirty="0">
                <a:solidFill>
                  <a:prstClr val="black"/>
                </a:solidFill>
                <a:ea typeface="Times New Roman"/>
                <a:cs typeface="Simplified Arabic"/>
              </a:rPr>
              <a:t>ودولية .</a:t>
            </a:r>
          </a:p>
          <a:p>
            <a:pPr lvl="0" algn="just" rtl="1">
              <a:lnSpc>
                <a:spcPct val="115000"/>
              </a:lnSpc>
              <a:spcAft>
                <a:spcPts val="0"/>
              </a:spcAft>
              <a:buFont typeface="Simplified Arabic"/>
              <a:buChar char="-"/>
            </a:pPr>
            <a:r>
              <a:rPr lang="ar-EG" sz="2400" dirty="0">
                <a:solidFill>
                  <a:prstClr val="black"/>
                </a:solidFill>
                <a:ea typeface="Times New Roman"/>
                <a:cs typeface="Simplified Arabic"/>
              </a:rPr>
              <a:t>- رعاية الشباب تهدف لمساعدة الشباب على مواجهة مشكلاتهم واشباع احتياجاتهم </a:t>
            </a:r>
          </a:p>
        </p:txBody>
      </p:sp>
    </p:spTree>
    <p:extLst>
      <p:ext uri="{BB962C8B-B14F-4D97-AF65-F5344CB8AC3E}">
        <p14:creationId xmlns:p14="http://schemas.microsoft.com/office/powerpoint/2010/main" val="27593789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2246</TotalTime>
  <Words>1140</Words>
  <Application>Microsoft Office PowerPoint</Application>
  <PresentationFormat>A4 Paper (210x297 mm)</PresentationFormat>
  <Paragraphs>95</Paragraphs>
  <Slides>20</Slides>
  <Notes>0</Notes>
  <HiddenSlides>0</HiddenSlides>
  <MMClips>0</MMClips>
  <ScaleCrop>false</ScaleCrop>
  <HeadingPairs>
    <vt:vector size="4" baseType="variant">
      <vt:variant>
        <vt:lpstr>نسق</vt:lpstr>
      </vt:variant>
      <vt:variant>
        <vt:i4>1</vt:i4>
      </vt:variant>
      <vt:variant>
        <vt:lpstr>عناوين الشرائح</vt:lpstr>
      </vt:variant>
      <vt:variant>
        <vt:i4>20</vt:i4>
      </vt:variant>
    </vt:vector>
  </HeadingPairs>
  <TitlesOfParts>
    <vt:vector size="21" baseType="lpstr">
      <vt:lpstr>Office Theme</vt:lpstr>
      <vt:lpstr>عرض تقديمي في PowerPoint</vt:lpstr>
      <vt:lpstr>المحاضرة الثالثة </vt:lpstr>
      <vt:lpstr>عناصر المحاضرة:</vt:lpstr>
      <vt:lpstr>مفهوم الشباب</vt:lpstr>
      <vt:lpstr>مفهوم الشباب</vt:lpstr>
      <vt:lpstr>مفهوم الشباب</vt:lpstr>
      <vt:lpstr>مفهوم الشباب</vt:lpstr>
      <vt:lpstr>مفهوم الشباب</vt:lpstr>
      <vt:lpstr>خصائص مرحلة الشباب</vt:lpstr>
      <vt:lpstr>خصائص مرحلة الشباب</vt:lpstr>
      <vt:lpstr>أهمية الشباب</vt:lpstr>
      <vt:lpstr>مفهوم رعاية الشباب</vt:lpstr>
      <vt:lpstr>مفهوم رعاية الشباب</vt:lpstr>
      <vt:lpstr>مفهوم رعاية الشباب</vt:lpstr>
      <vt:lpstr>مفهوم رعاية الشباب</vt:lpstr>
      <vt:lpstr> مفهوم رعاية الشباب من وجهة نظر الخدمة الاجتماعية :- </vt:lpstr>
      <vt:lpstr> مفهوم رعاية الشباب من وجهة نظر الخدمة الاجتماعية :- </vt:lpstr>
      <vt:lpstr> مفهوم رعاية الشباب من وجهة نظر الخدمة الاجتماعية :- </vt:lpstr>
      <vt:lpstr> مفهوم رعاية الشباب من وجهة نظر الخدمة الاجتماعية :-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299</cp:revision>
  <dcterms:created xsi:type="dcterms:W3CDTF">2009-10-14T19:14:34Z</dcterms:created>
  <dcterms:modified xsi:type="dcterms:W3CDTF">2012-09-27T08:50:38Z</dcterms:modified>
</cp:coreProperties>
</file>