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88" r:id="rId4"/>
    <p:sldId id="290" r:id="rId5"/>
    <p:sldId id="297" r:id="rId6"/>
    <p:sldId id="292" r:id="rId7"/>
    <p:sldId id="294" r:id="rId8"/>
    <p:sldId id="295" r:id="rId9"/>
    <p:sldId id="296" r:id="rId10"/>
    <p:sldId id="298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76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57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الخدمة الاجتماعية ورعاية الشباب</a:t>
            </a:r>
          </a:p>
          <a:p>
            <a:pPr algn="ctr"/>
            <a:r>
              <a:rPr lang="ar-SA" sz="2800" b="1" dirty="0" smtClean="0">
                <a:solidFill>
                  <a:srgbClr val="00B050"/>
                </a:solidFill>
                <a:latin typeface="Calibri" pitchFamily="34" charset="0"/>
                <a:cs typeface="Times New Roman" pitchFamily="18" charset="0"/>
              </a:rPr>
              <a:t>المستوي السابع</a:t>
            </a:r>
            <a:endParaRPr lang="en-US" sz="2800" b="1" dirty="0" smtClean="0">
              <a:solidFill>
                <a:srgbClr val="00B050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د. أيمن محمود عبد العال</a:t>
            </a:r>
            <a:endParaRPr lang="en-US" sz="26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48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 عشر</a:t>
            </a:r>
            <a: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48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indent="457200" rtl="1">
              <a:lnSpc>
                <a:spcPct val="115000"/>
              </a:lnSpc>
              <a:spcAft>
                <a:spcPts val="1000"/>
              </a:spcAft>
            </a:pPr>
            <a:r>
              <a:rPr lang="ar-SA" sz="6000" b="1" dirty="0" smtClean="0">
                <a:solidFill>
                  <a:srgbClr val="FF0000"/>
                </a:solidFill>
                <a:ea typeface="Calibri"/>
                <a:cs typeface="Arial"/>
              </a:rPr>
              <a:t>الفصل الرابع</a:t>
            </a:r>
            <a:endParaRPr lang="en-US" sz="60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 smtClean="0">
                <a:ea typeface="Calibri"/>
                <a:cs typeface="Arial"/>
              </a:rPr>
              <a:t>عناصر المحاضرة:</a:t>
            </a:r>
            <a:endParaRPr lang="en-US" sz="4000" b="1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0" indent="0" algn="ctr" rtl="1">
              <a:lnSpc>
                <a:spcPct val="115000"/>
              </a:lnSpc>
              <a:spcAft>
                <a:spcPts val="1000"/>
              </a:spcAft>
            </a:pPr>
            <a:r>
              <a:rPr lang="ar-EG" b="1" dirty="0">
                <a:ea typeface="Calibri"/>
                <a:cs typeface="Simplified Arabic"/>
              </a:rPr>
              <a:t>الممارسة العامة للخدمة الاجتماعية في مجال رعاية </a:t>
            </a:r>
            <a:r>
              <a:rPr lang="ar-EG" b="1" dirty="0" smtClean="0">
                <a:ea typeface="Calibri"/>
                <a:cs typeface="Simplified Arabic"/>
              </a:rPr>
              <a:t>الشباب</a:t>
            </a:r>
            <a:endParaRPr lang="ar-SA" b="1" dirty="0" smtClean="0">
              <a:ea typeface="Calibri"/>
              <a:cs typeface="Simplified Arabic"/>
            </a:endParaRPr>
          </a:p>
          <a:p>
            <a:pPr marL="0" indent="0" rtl="1">
              <a:lnSpc>
                <a:spcPct val="115000"/>
              </a:lnSpc>
              <a:spcAft>
                <a:spcPts val="1000"/>
              </a:spcAft>
            </a:pPr>
            <a:endParaRPr lang="ar-SA" b="1" dirty="0" smtClean="0">
              <a:ea typeface="Calibri"/>
              <a:cs typeface="Simplified Arabic"/>
            </a:endParaRPr>
          </a:p>
          <a:p>
            <a:pPr marL="0" indent="0"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 smtClean="0">
                <a:ea typeface="Calibri"/>
                <a:cs typeface="Arial"/>
              </a:rPr>
              <a:t>-  </a:t>
            </a:r>
            <a:r>
              <a:rPr lang="ar-SA" sz="2800" dirty="0" smtClean="0">
                <a:ea typeface="Calibri"/>
                <a:cs typeface="Arial"/>
              </a:rPr>
              <a:t>أنساق </a:t>
            </a:r>
            <a:r>
              <a:rPr lang="ar-SA" sz="2800" dirty="0">
                <a:ea typeface="Calibri"/>
                <a:cs typeface="Arial"/>
              </a:rPr>
              <a:t>التعامل </a:t>
            </a:r>
            <a:r>
              <a:rPr lang="ar-SA" sz="2800" dirty="0" err="1">
                <a:ea typeface="Calibri"/>
                <a:cs typeface="Arial"/>
              </a:rPr>
              <a:t>المهنى</a:t>
            </a:r>
            <a:r>
              <a:rPr lang="ar-SA" sz="2800" dirty="0">
                <a:ea typeface="Calibri"/>
                <a:cs typeface="Arial"/>
              </a:rPr>
              <a:t>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اطار الممارسة العامة للخدمة الاجتماعية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مجال العمل مع الشباب </a:t>
            </a:r>
            <a:endParaRPr lang="ar-SA" sz="2800" dirty="0" smtClean="0">
              <a:ea typeface="Calibri"/>
              <a:cs typeface="Arial"/>
            </a:endParaRPr>
          </a:p>
          <a:p>
            <a:pPr marL="0" indent="0" rtl="1">
              <a:lnSpc>
                <a:spcPct val="115000"/>
              </a:lnSpc>
              <a:spcAft>
                <a:spcPts val="1000"/>
              </a:spcAft>
            </a:pPr>
            <a:endParaRPr lang="ar-SA" sz="2800" dirty="0" smtClean="0">
              <a:ea typeface="Calibri"/>
              <a:cs typeface="Arial"/>
            </a:endParaRPr>
          </a:p>
          <a:p>
            <a:pPr marL="0" indent="0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 smtClean="0">
                <a:ea typeface="Calibri"/>
                <a:cs typeface="Arial"/>
              </a:rPr>
              <a:t>-   أدوار </a:t>
            </a:r>
            <a:r>
              <a:rPr lang="ar-SA" sz="2800" dirty="0">
                <a:ea typeface="Calibri"/>
                <a:cs typeface="Arial"/>
              </a:rPr>
              <a:t>الممارس العام للخدمة الاجتماعية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مجال رعاية الشباب </a:t>
            </a:r>
            <a:endParaRPr lang="ar-SA" sz="2800" dirty="0" smtClean="0">
              <a:ea typeface="Calibri"/>
              <a:cs typeface="Arial"/>
            </a:endParaRPr>
          </a:p>
          <a:p>
            <a:pPr marL="0" indent="0" rtl="1">
              <a:lnSpc>
                <a:spcPct val="115000"/>
              </a:lnSpc>
              <a:spcAft>
                <a:spcPts val="1000"/>
              </a:spcAft>
            </a:pPr>
            <a:endParaRPr lang="ar-SA" sz="2800" dirty="0" smtClean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ar-SA" b="1" dirty="0" smtClean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ar-SA" b="1" dirty="0" smtClean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12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pPr marL="342900" lvl="0" indent="-342900" rt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SA" sz="3200" b="1" dirty="0" smtClean="0">
                <a:solidFill>
                  <a:schemeClr val="accent1"/>
                </a:solidFill>
                <a:ea typeface="Calibri"/>
                <a:cs typeface="Simplified Arabic"/>
              </a:rPr>
              <a:t>أنساق </a:t>
            </a:r>
            <a:r>
              <a:rPr lang="ar-SA" sz="3200" b="1" dirty="0">
                <a:solidFill>
                  <a:schemeClr val="accent1"/>
                </a:solidFill>
                <a:ea typeface="Calibri"/>
                <a:cs typeface="Simplified Arabic"/>
              </a:rPr>
              <a:t>التعامل </a:t>
            </a:r>
            <a:r>
              <a:rPr lang="ar-SA" sz="3200" b="1" dirty="0" err="1">
                <a:solidFill>
                  <a:schemeClr val="accent1"/>
                </a:solidFill>
                <a:ea typeface="Calibri"/>
                <a:cs typeface="Simplified Arabic"/>
              </a:rPr>
              <a:t>المهنى</a:t>
            </a:r>
            <a:r>
              <a:rPr lang="ar-SA" sz="3200" b="1" dirty="0">
                <a:solidFill>
                  <a:schemeClr val="accent1"/>
                </a:solidFill>
                <a:ea typeface="Calibri"/>
                <a:cs typeface="Simplified Arabic"/>
              </a:rPr>
              <a:t> </a:t>
            </a:r>
            <a:r>
              <a:rPr lang="ar-SA" sz="3200" b="1" dirty="0" err="1">
                <a:solidFill>
                  <a:schemeClr val="accent1"/>
                </a:solidFill>
                <a:ea typeface="Calibri"/>
                <a:cs typeface="Simplified Arabic"/>
              </a:rPr>
              <a:t>فى</a:t>
            </a:r>
            <a:r>
              <a:rPr lang="ar-SA" sz="3200" b="1" dirty="0">
                <a:solidFill>
                  <a:schemeClr val="accent1"/>
                </a:solidFill>
                <a:ea typeface="Calibri"/>
                <a:cs typeface="Simplified Arabic"/>
              </a:rPr>
              <a:t> اطار الممارسة العامة للخدمة الاجتماعية </a:t>
            </a:r>
            <a:r>
              <a:rPr lang="ar-SA" sz="3200" b="1" dirty="0" err="1">
                <a:solidFill>
                  <a:schemeClr val="accent1"/>
                </a:solidFill>
                <a:ea typeface="Calibri"/>
                <a:cs typeface="Simplified Arabic"/>
              </a:rPr>
              <a:t>فى</a:t>
            </a:r>
            <a:r>
              <a:rPr lang="ar-SA" sz="3200" b="1" dirty="0">
                <a:solidFill>
                  <a:schemeClr val="accent1"/>
                </a:solidFill>
                <a:ea typeface="Calibri"/>
                <a:cs typeface="Simplified Arabic"/>
              </a:rPr>
              <a:t> مجال العمل مع الشباب </a:t>
            </a:r>
            <a:endParaRPr lang="ar-SA" sz="3200" b="1" dirty="0">
              <a:solidFill>
                <a:schemeClr val="accent1"/>
              </a:solidFill>
              <a:ea typeface="Calibri"/>
              <a:cs typeface="Simplified Arabic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 تستند الخدمة الاجتماعية كمهنة متخصصه لتحقيق أهداف الممارسة العامة </a:t>
            </a:r>
            <a:r>
              <a:rPr lang="ar-EG" sz="2800" dirty="0" err="1" smtClean="0">
                <a:ea typeface="Calibri"/>
                <a:cs typeface="Simplified Arabic"/>
              </a:rPr>
              <a:t>فى</a:t>
            </a:r>
            <a:r>
              <a:rPr lang="ar-EG" sz="2800" dirty="0" smtClean="0">
                <a:ea typeface="Calibri"/>
                <a:cs typeface="Simplified Arabic"/>
              </a:rPr>
              <a:t> مجال </a:t>
            </a:r>
            <a:r>
              <a:rPr lang="ar-EG" sz="2800" dirty="0">
                <a:ea typeface="Calibri"/>
                <a:cs typeface="Simplified Arabic"/>
              </a:rPr>
              <a:t>رعاية الشباب على مجموعة من </a:t>
            </a:r>
            <a:r>
              <a:rPr lang="ar-EG" sz="2800" dirty="0" err="1">
                <a:ea typeface="Calibri"/>
                <a:cs typeface="Simplified Arabic"/>
              </a:rPr>
              <a:t>الأنساق</a:t>
            </a:r>
            <a:r>
              <a:rPr lang="ar-EG" sz="2800" dirty="0">
                <a:ea typeface="Calibri"/>
                <a:cs typeface="Simplified Arabic"/>
              </a:rPr>
              <a:t> بما ينمى من قدراتها على </a:t>
            </a:r>
            <a:r>
              <a:rPr lang="ar-EG" sz="2800" dirty="0" smtClean="0">
                <a:ea typeface="Calibri"/>
                <a:cs typeface="Simplified Arabic"/>
              </a:rPr>
              <a:t>المواجهة </a:t>
            </a:r>
            <a:r>
              <a:rPr lang="ar-EG" sz="2800" dirty="0">
                <a:ea typeface="Calibri"/>
                <a:cs typeface="Simplified Arabic"/>
              </a:rPr>
              <a:t>الفعالة للمشكلات وتنميه المجتمع , ومن أهم هذه </a:t>
            </a:r>
            <a:r>
              <a:rPr lang="ar-EG" sz="2800" dirty="0" err="1">
                <a:ea typeface="Calibri"/>
                <a:cs typeface="Simplified Arabic"/>
              </a:rPr>
              <a:t>الأنساق</a:t>
            </a:r>
            <a:r>
              <a:rPr lang="ar-EG" sz="2800" dirty="0">
                <a:ea typeface="Calibri"/>
                <a:cs typeface="Simplified Arabic"/>
              </a:rPr>
              <a:t> ما </a:t>
            </a:r>
            <a:r>
              <a:rPr lang="ar-EG" sz="2800" dirty="0" smtClean="0">
                <a:ea typeface="Calibri"/>
                <a:cs typeface="Simplified Arabic"/>
              </a:rPr>
              <a:t>يلى</a:t>
            </a:r>
            <a:r>
              <a:rPr lang="ar-SA" sz="2800" dirty="0" smtClean="0">
                <a:ea typeface="Calibri"/>
                <a:cs typeface="Simplified Arabic"/>
              </a:rPr>
              <a:t>:</a:t>
            </a:r>
          </a:p>
          <a:p>
            <a:pPr rtl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ar-EG" sz="2400" b="1" dirty="0" smtClean="0">
                <a:ea typeface="Calibri"/>
                <a:cs typeface="Simplified Arabic"/>
              </a:rPr>
              <a:t>نسق </a:t>
            </a:r>
            <a:r>
              <a:rPr lang="ar-EG" sz="2400" b="1" dirty="0">
                <a:ea typeface="Calibri"/>
                <a:cs typeface="Simplified Arabic"/>
              </a:rPr>
              <a:t>العميل ( </a:t>
            </a:r>
            <a:r>
              <a:rPr lang="ar-EG" sz="2400" b="1" dirty="0" err="1">
                <a:ea typeface="Calibri"/>
                <a:cs typeface="Simplified Arabic"/>
              </a:rPr>
              <a:t>النشئ</a:t>
            </a:r>
            <a:r>
              <a:rPr lang="ar-EG" sz="2400" b="1" dirty="0">
                <a:ea typeface="Calibri"/>
                <a:cs typeface="Simplified Arabic"/>
              </a:rPr>
              <a:t> والشباب </a:t>
            </a:r>
            <a:r>
              <a:rPr lang="ar-EG" sz="2400" b="1" dirty="0" smtClean="0">
                <a:ea typeface="Calibri"/>
                <a:cs typeface="Simplified Arabic"/>
              </a:rPr>
              <a:t>)</a:t>
            </a:r>
            <a:endParaRPr lang="ar-SA" sz="2400" b="1" dirty="0" smtClean="0">
              <a:ea typeface="Calibri"/>
              <a:cs typeface="Simplified Arabic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ar-EG" sz="2400" b="1" dirty="0" smtClean="0">
                <a:ea typeface="Calibri"/>
                <a:cs typeface="Simplified Arabic"/>
              </a:rPr>
              <a:t>نسق </a:t>
            </a:r>
            <a:r>
              <a:rPr lang="ar-EG" sz="2400" b="1" dirty="0">
                <a:ea typeface="Calibri"/>
                <a:cs typeface="Simplified Arabic"/>
              </a:rPr>
              <a:t>محدث التغيير </a:t>
            </a:r>
            <a:endParaRPr lang="ar-SA" sz="2400" b="1" dirty="0" smtClean="0">
              <a:ea typeface="Calibri"/>
              <a:cs typeface="Simplified Arabic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ar-SA" sz="2400" b="1" dirty="0">
                <a:ea typeface="Calibri"/>
                <a:cs typeface="Simplified Arabic"/>
              </a:rPr>
              <a:t>نسق جهاز العمل </a:t>
            </a:r>
            <a:endParaRPr lang="ar-SA" sz="2400" b="1" dirty="0" smtClean="0">
              <a:ea typeface="Calibri"/>
              <a:cs typeface="Simplified Arabic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ar-SA" sz="2400" b="1" dirty="0" smtClean="0">
                <a:ea typeface="Calibri"/>
                <a:cs typeface="Simplified Arabic"/>
              </a:rPr>
              <a:t>النسق المهني</a:t>
            </a:r>
          </a:p>
          <a:p>
            <a:pPr rtl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ar-SA" sz="2400" b="1" dirty="0" smtClean="0">
              <a:ea typeface="Calibri"/>
              <a:cs typeface="Simplified Arabic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400" b="1" dirty="0" smtClean="0">
                <a:ea typeface="Calibri"/>
                <a:cs typeface="Simplified Arabic"/>
              </a:rPr>
              <a:t>:</a:t>
            </a:r>
            <a:endParaRPr lang="en-US" sz="16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en-US" sz="2400" b="1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83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نسق العميل ( </a:t>
            </a:r>
            <a:r>
              <a:rPr lang="ar-EG" sz="3200" b="1" dirty="0" err="1">
                <a:solidFill>
                  <a:srgbClr val="FF0000"/>
                </a:solidFill>
                <a:ea typeface="Calibri"/>
                <a:cs typeface="Simplified Arabic"/>
              </a:rPr>
              <a:t>النشئ</a:t>
            </a: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 والشباب )</a:t>
            </a:r>
            <a:endParaRPr lang="ar-SA" sz="3200" b="1" dirty="0">
              <a:solidFill>
                <a:srgbClr val="FF0000"/>
              </a:solidFill>
              <a:ea typeface="Calibri"/>
              <a:cs typeface="Simplified Arabic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000" b="1" dirty="0">
                <a:ea typeface="Calibri"/>
                <a:cs typeface="Simplified Arabic"/>
              </a:rPr>
              <a:t>تعترى مرحلة نمو </a:t>
            </a:r>
            <a:r>
              <a:rPr lang="ar-EG" sz="2000" b="1" dirty="0" err="1">
                <a:ea typeface="Calibri"/>
                <a:cs typeface="Simplified Arabic"/>
              </a:rPr>
              <a:t>النشئ</a:t>
            </a:r>
            <a:r>
              <a:rPr lang="ar-EG" sz="2000" b="1" dirty="0">
                <a:ea typeface="Calibri"/>
                <a:cs typeface="Simplified Arabic"/>
              </a:rPr>
              <a:t> والشباب , العديد من مظاهر النمو </a:t>
            </a:r>
            <a:r>
              <a:rPr lang="ar-EG" sz="2000" b="1" dirty="0" smtClean="0">
                <a:ea typeface="Calibri"/>
                <a:cs typeface="Simplified Arabic"/>
              </a:rPr>
              <a:t>والنضج </a:t>
            </a:r>
            <a:r>
              <a:rPr lang="ar-EG" sz="2000" b="1" dirty="0">
                <a:ea typeface="Calibri"/>
                <a:cs typeface="Simplified Arabic"/>
              </a:rPr>
              <a:t>، وهى مظاهر طبيعية ، تتضح </a:t>
            </a:r>
            <a:r>
              <a:rPr lang="ar-EG" sz="2000" b="1" dirty="0" err="1">
                <a:ea typeface="Calibri"/>
                <a:cs typeface="Simplified Arabic"/>
              </a:rPr>
              <a:t>فى</a:t>
            </a:r>
            <a:r>
              <a:rPr lang="ar-EG" sz="2000" b="1" dirty="0">
                <a:ea typeface="Calibri"/>
                <a:cs typeface="Simplified Arabic"/>
              </a:rPr>
              <a:t> النضج </a:t>
            </a:r>
            <a:r>
              <a:rPr lang="ar-EG" sz="2000" b="1" dirty="0" err="1">
                <a:ea typeface="Calibri"/>
                <a:cs typeface="Simplified Arabic"/>
              </a:rPr>
              <a:t>العضوى</a:t>
            </a:r>
            <a:r>
              <a:rPr lang="ar-EG" sz="2000" b="1" dirty="0">
                <a:ea typeface="Calibri"/>
                <a:cs typeface="Simplified Arabic"/>
              </a:rPr>
              <a:t> </a:t>
            </a:r>
            <a:r>
              <a:rPr lang="ar-EG" sz="2000" b="1" dirty="0" err="1">
                <a:ea typeface="Calibri"/>
                <a:cs typeface="Simplified Arabic"/>
              </a:rPr>
              <a:t>والانفعالى</a:t>
            </a:r>
            <a:r>
              <a:rPr lang="ar-EG" sz="2000" b="1" dirty="0">
                <a:ea typeface="Calibri"/>
                <a:cs typeface="Simplified Arabic"/>
              </a:rPr>
              <a:t> </a:t>
            </a:r>
            <a:r>
              <a:rPr lang="ar-EG" sz="2000" b="1" dirty="0" err="1">
                <a:ea typeface="Calibri"/>
                <a:cs typeface="Simplified Arabic"/>
              </a:rPr>
              <a:t>والعقلى</a:t>
            </a:r>
            <a:r>
              <a:rPr lang="ar-EG" sz="2000" b="1" dirty="0">
                <a:ea typeface="Calibri"/>
                <a:cs typeface="Simplified Arabic"/>
              </a:rPr>
              <a:t> </a:t>
            </a:r>
            <a:r>
              <a:rPr lang="ar-EG" sz="2000" b="1" dirty="0" err="1">
                <a:ea typeface="Calibri"/>
                <a:cs typeface="Simplified Arabic"/>
              </a:rPr>
              <a:t>والمعرفى</a:t>
            </a:r>
            <a:r>
              <a:rPr lang="ar-EG" sz="2000" b="1" dirty="0">
                <a:ea typeface="Calibri"/>
                <a:cs typeface="Simplified Arabic"/>
              </a:rPr>
              <a:t> ، ويمكننا توضيح مظاهر النضج فيما يلى :</a:t>
            </a:r>
            <a:endParaRPr lang="en-US" sz="2000" b="1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الاهتمام بالجنس الاخر ، القدرة على تحمل المسؤولية , والنضج </a:t>
            </a:r>
            <a:r>
              <a:rPr lang="ar-EG" sz="2000" dirty="0" err="1">
                <a:ea typeface="Times New Roman"/>
                <a:cs typeface="Simplified Arabic"/>
              </a:rPr>
              <a:t>الجنسى</a:t>
            </a:r>
            <a:r>
              <a:rPr lang="ar-EG" sz="2000" dirty="0">
                <a:ea typeface="Times New Roman"/>
                <a:cs typeface="Simplified Arabic"/>
              </a:rPr>
              <a:t> .</a:t>
            </a:r>
            <a:endParaRPr lang="en-US" sz="2000" dirty="0">
              <a:ea typeface="Times New Roman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الانتقال من الانفعالية الحادة </a:t>
            </a:r>
            <a:r>
              <a:rPr lang="ar-SA" sz="2000" dirty="0" smtClean="0">
                <a:ea typeface="Times New Roman"/>
                <a:cs typeface="Simplified Arabic"/>
              </a:rPr>
              <a:t>إ</a:t>
            </a:r>
            <a:r>
              <a:rPr lang="ar-EG" sz="2000" dirty="0" err="1" smtClean="0">
                <a:ea typeface="Times New Roman"/>
                <a:cs typeface="Simplified Arabic"/>
              </a:rPr>
              <a:t>لى</a:t>
            </a:r>
            <a:r>
              <a:rPr lang="ar-EG" sz="2000" dirty="0" smtClean="0">
                <a:ea typeface="Times New Roman"/>
                <a:cs typeface="Simplified Arabic"/>
              </a:rPr>
              <a:t> </a:t>
            </a:r>
            <a:r>
              <a:rPr lang="ar-EG" sz="2000" dirty="0">
                <a:ea typeface="Times New Roman"/>
                <a:cs typeface="Simplified Arabic"/>
              </a:rPr>
              <a:t>الاتزان </a:t>
            </a:r>
            <a:r>
              <a:rPr lang="ar-EG" sz="2000" dirty="0" smtClean="0">
                <a:ea typeface="Times New Roman"/>
                <a:cs typeface="Simplified Arabic"/>
              </a:rPr>
              <a:t>الانفعالي </a:t>
            </a:r>
            <a:r>
              <a:rPr lang="ar-EG" sz="2000" dirty="0">
                <a:ea typeface="Times New Roman"/>
                <a:cs typeface="Simplified Arabic"/>
              </a:rPr>
              <a:t>.</a:t>
            </a:r>
            <a:endParaRPr lang="en-US" sz="2000" dirty="0">
              <a:ea typeface="Times New Roman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التطور من عدم الشك </a:t>
            </a:r>
            <a:r>
              <a:rPr lang="ar-EG" sz="2000" dirty="0" err="1">
                <a:ea typeface="Times New Roman"/>
                <a:cs typeface="Simplified Arabic"/>
              </a:rPr>
              <a:t>فى</a:t>
            </a:r>
            <a:r>
              <a:rPr lang="ar-EG" sz="2000" dirty="0">
                <a:ea typeface="Times New Roman"/>
                <a:cs typeface="Simplified Arabic"/>
              </a:rPr>
              <a:t> </a:t>
            </a:r>
            <a:r>
              <a:rPr lang="ar-EG" sz="2000" dirty="0" smtClean="0">
                <a:ea typeface="Times New Roman"/>
                <a:cs typeface="Simplified Arabic"/>
              </a:rPr>
              <a:t>ال</a:t>
            </a:r>
            <a:r>
              <a:rPr lang="ar-SA" sz="2000" dirty="0" smtClean="0">
                <a:ea typeface="Times New Roman"/>
                <a:cs typeface="Simplified Arabic"/>
              </a:rPr>
              <a:t>آ</a:t>
            </a:r>
            <a:r>
              <a:rPr lang="ar-EG" sz="2000" dirty="0" smtClean="0">
                <a:ea typeface="Times New Roman"/>
                <a:cs typeface="Simplified Arabic"/>
              </a:rPr>
              <a:t>خريين </a:t>
            </a:r>
            <a:r>
              <a:rPr lang="ar-EG" sz="2000" dirty="0">
                <a:ea typeface="Times New Roman"/>
                <a:cs typeface="Simplified Arabic"/>
              </a:rPr>
              <a:t>وعدم تقبلهم الى مصاحبه </a:t>
            </a:r>
            <a:r>
              <a:rPr lang="ar-EG" sz="2000" dirty="0" smtClean="0">
                <a:ea typeface="Times New Roman"/>
                <a:cs typeface="Simplified Arabic"/>
              </a:rPr>
              <a:t>ال</a:t>
            </a:r>
            <a:r>
              <a:rPr lang="ar-SA" sz="2000" dirty="0" smtClean="0">
                <a:ea typeface="Times New Roman"/>
                <a:cs typeface="Simplified Arabic"/>
              </a:rPr>
              <a:t>أ</a:t>
            </a:r>
            <a:r>
              <a:rPr lang="ar-EG" sz="2000" dirty="0" smtClean="0">
                <a:ea typeface="Times New Roman"/>
                <a:cs typeface="Simplified Arabic"/>
              </a:rPr>
              <a:t>قران </a:t>
            </a:r>
            <a:r>
              <a:rPr lang="ar-EG" sz="2000" dirty="0">
                <a:ea typeface="Times New Roman"/>
                <a:cs typeface="Simplified Arabic"/>
              </a:rPr>
              <a:t>وتقبلهم ، والميل الى تحقيق الذات والاستقلالية </a:t>
            </a:r>
            <a:endParaRPr lang="en-US" sz="2000" dirty="0">
              <a:ea typeface="Times New Roman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الميل </a:t>
            </a:r>
            <a:r>
              <a:rPr lang="ar-SA" sz="2000" dirty="0" smtClean="0">
                <a:ea typeface="Times New Roman"/>
                <a:cs typeface="Simplified Arabic"/>
              </a:rPr>
              <a:t>إ</a:t>
            </a:r>
            <a:r>
              <a:rPr lang="ar-EG" sz="2000" dirty="0" err="1" smtClean="0">
                <a:ea typeface="Times New Roman"/>
                <a:cs typeface="Simplified Arabic"/>
              </a:rPr>
              <a:t>لى</a:t>
            </a:r>
            <a:r>
              <a:rPr lang="ar-EG" sz="2000" dirty="0" smtClean="0">
                <a:ea typeface="Times New Roman"/>
                <a:cs typeface="Simplified Arabic"/>
              </a:rPr>
              <a:t> </a:t>
            </a:r>
            <a:r>
              <a:rPr lang="ar-EG" sz="2000" dirty="0">
                <a:ea typeface="Times New Roman"/>
                <a:cs typeface="Simplified Arabic"/>
              </a:rPr>
              <a:t>المناقشة والحوار وتفسير الحقائق </a:t>
            </a:r>
            <a:endParaRPr lang="en-US" sz="2000" dirty="0">
              <a:ea typeface="Times New Roman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البحث عن </a:t>
            </a:r>
            <a:r>
              <a:rPr lang="ar-EG" sz="2000" dirty="0" smtClean="0">
                <a:ea typeface="Times New Roman"/>
                <a:cs typeface="Simplified Arabic"/>
              </a:rPr>
              <a:t>ال</a:t>
            </a:r>
            <a:r>
              <a:rPr lang="ar-SA" sz="2000" dirty="0" smtClean="0">
                <a:ea typeface="Times New Roman"/>
                <a:cs typeface="Simplified Arabic"/>
              </a:rPr>
              <a:t>أ</a:t>
            </a:r>
            <a:r>
              <a:rPr lang="ar-EG" sz="2000" dirty="0" smtClean="0">
                <a:ea typeface="Times New Roman"/>
                <a:cs typeface="Simplified Arabic"/>
              </a:rPr>
              <a:t>من </a:t>
            </a:r>
            <a:r>
              <a:rPr lang="ar-EG" sz="2000" dirty="0">
                <a:ea typeface="Times New Roman"/>
                <a:cs typeface="Simplified Arabic"/>
              </a:rPr>
              <a:t>والطمأنينة من خلال تدعيم علاقاته بالآخرين </a:t>
            </a:r>
            <a:endParaRPr lang="en-US" sz="2000" dirty="0">
              <a:ea typeface="Times New Roman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الميل </a:t>
            </a:r>
            <a:r>
              <a:rPr lang="ar-SA" sz="2000" dirty="0" smtClean="0">
                <a:ea typeface="Times New Roman"/>
                <a:cs typeface="Simplified Arabic"/>
              </a:rPr>
              <a:t>إ</a:t>
            </a:r>
            <a:r>
              <a:rPr lang="ar-EG" sz="2000" dirty="0" err="1" smtClean="0">
                <a:ea typeface="Times New Roman"/>
                <a:cs typeface="Simplified Arabic"/>
              </a:rPr>
              <a:t>لى</a:t>
            </a:r>
            <a:r>
              <a:rPr lang="ar-EG" sz="2000" dirty="0" smtClean="0">
                <a:ea typeface="Times New Roman"/>
                <a:cs typeface="Simplified Arabic"/>
              </a:rPr>
              <a:t> </a:t>
            </a:r>
            <a:r>
              <a:rPr lang="ar-EG" sz="2000" dirty="0">
                <a:ea typeface="Times New Roman"/>
                <a:cs typeface="Simplified Arabic"/>
              </a:rPr>
              <a:t>الاختيار </a:t>
            </a:r>
            <a:r>
              <a:rPr lang="ar-EG" sz="2000" dirty="0" err="1">
                <a:ea typeface="Times New Roman"/>
                <a:cs typeface="Simplified Arabic"/>
              </a:rPr>
              <a:t>المهنى</a:t>
            </a:r>
            <a:r>
              <a:rPr lang="ar-EG" sz="2000" dirty="0">
                <a:ea typeface="Times New Roman"/>
                <a:cs typeface="Simplified Arabic"/>
              </a:rPr>
              <a:t> والاهتمام بالقدرات والميول </a:t>
            </a:r>
            <a:endParaRPr lang="en-US" sz="2000" dirty="0">
              <a:ea typeface="Times New Roman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تطور مفهوم الذات لديه بموضوعية .</a:t>
            </a:r>
            <a:endParaRPr lang="en-US" sz="2000" dirty="0">
              <a:ea typeface="Times New Roman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Simplified Arabic"/>
              <a:buChar char="-"/>
            </a:pPr>
            <a:r>
              <a:rPr lang="ar-EG" sz="2000" dirty="0">
                <a:ea typeface="Times New Roman"/>
                <a:cs typeface="Simplified Arabic"/>
              </a:rPr>
              <a:t>تطور فلسفته نحو الحياة والاهتمام بالمبادئ العامة والالتزام بالقيم والمعايير .</a:t>
            </a:r>
            <a:endParaRPr lang="en-US" sz="2000" dirty="0">
              <a:ea typeface="Times New Roman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latin typeface="Simplified Arabic"/>
                <a:ea typeface="Calibri"/>
                <a:cs typeface="Arial"/>
              </a:rPr>
              <a:t> 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9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نسق العميل ( </a:t>
            </a:r>
            <a:r>
              <a:rPr lang="ar-EG" sz="3200" b="1" dirty="0" err="1">
                <a:solidFill>
                  <a:srgbClr val="FF0000"/>
                </a:solidFill>
                <a:ea typeface="Calibri"/>
                <a:cs typeface="Simplified Arabic"/>
              </a:rPr>
              <a:t>النشئ</a:t>
            </a: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 والشباب )</a:t>
            </a:r>
            <a:endParaRPr lang="ar-SA" sz="3200" b="1" dirty="0">
              <a:solidFill>
                <a:srgbClr val="0070C0"/>
              </a:solidFill>
              <a:ea typeface="Calibri"/>
              <a:cs typeface="Simplified Arabic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 ويقصد بنسق العميل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اطار الممارسة العامة للخدمة الاجتماعية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مجال رعاية الشباب  "الشباب أو مجموعة  الشباب أو أسرة أو مجتمع </a:t>
            </a:r>
            <a:r>
              <a:rPr lang="ar-EG" sz="2800" dirty="0" err="1">
                <a:ea typeface="Calibri"/>
                <a:cs typeface="Simplified Arabic"/>
              </a:rPr>
              <a:t>كأنساق</a:t>
            </a:r>
            <a:r>
              <a:rPr lang="ar-EG" sz="2800" dirty="0">
                <a:ea typeface="Calibri"/>
                <a:cs typeface="Simplified Arabic"/>
              </a:rPr>
              <a:t> تتجه الى طلب المساعدة من الممارس العام ، وذلك بما يهيئ لهم من الفرص الملائمة , لمساعدتهم على التعامل الجيد مع مشكلاتهم سواء ما يرتبط منها بذاتهم واحتياجاتهم ورغباتهم ، ومدى انسجامهم مع البرامج والأنشطة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يمارسونها ، كذلك اتجاهاتهم نحو المؤسسة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تقدم لهم الخدمة ،ونظم وشروط الاستفادة من الخدمة ".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98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نسق العميل ( </a:t>
            </a:r>
            <a:r>
              <a:rPr lang="ar-EG" sz="3200" b="1" dirty="0" err="1">
                <a:solidFill>
                  <a:srgbClr val="FF0000"/>
                </a:solidFill>
                <a:ea typeface="Calibri"/>
                <a:cs typeface="Simplified Arabic"/>
              </a:rPr>
              <a:t>النشئ</a:t>
            </a: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 والشباب )</a:t>
            </a:r>
            <a:endParaRPr lang="en-US" sz="3200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8006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400" dirty="0">
                <a:ea typeface="Calibri"/>
                <a:cs typeface="Simplified Arabic"/>
              </a:rPr>
              <a:t> وذلك يتطلب التعامل الجيد من الأخصائيين الاجتماعيين مع الشباب وغيرهم ممن تستهدفهم عملية التغيير, وضرورة الفهم لسمات وخصائص مرحلة النمو ومراعاة أن مرحلة الشباب تتسم بما يلى :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Symbol"/>
              <a:buChar char=""/>
              <a:tabLst>
                <a:tab pos="457200" algn="l"/>
              </a:tabLst>
            </a:pPr>
            <a:r>
              <a:rPr lang="ar-EG" sz="2300" dirty="0">
                <a:ea typeface="Times New Roman"/>
                <a:cs typeface="Simplified Arabic"/>
              </a:rPr>
              <a:t>الدينامية والغموض والتوترات وذلك طبقا لطبيعة التكوين </a:t>
            </a:r>
            <a:r>
              <a:rPr lang="ar-EG" sz="2300" dirty="0" err="1">
                <a:ea typeface="Times New Roman"/>
                <a:cs typeface="Simplified Arabic"/>
              </a:rPr>
              <a:t>البيولوجى</a:t>
            </a:r>
            <a:r>
              <a:rPr lang="ar-EG" sz="2300" dirty="0">
                <a:ea typeface="Times New Roman"/>
                <a:cs typeface="Simplified Arabic"/>
              </a:rPr>
              <a:t> الاجتماعي وميولهم للتغيير.</a:t>
            </a:r>
            <a:endParaRPr lang="en-US" sz="2300" dirty="0">
              <a:ea typeface="Times New Roman"/>
              <a:cs typeface="Times New Roman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Symbol"/>
              <a:buChar char=""/>
              <a:tabLst>
                <a:tab pos="457200" algn="l"/>
              </a:tabLst>
            </a:pPr>
            <a:r>
              <a:rPr lang="ar-EG" sz="2300" dirty="0">
                <a:ea typeface="Times New Roman"/>
                <a:cs typeface="Simplified Arabic"/>
              </a:rPr>
              <a:t>قابلية شخصية الشباب للتشكل، وميولهم إلى رفض ما هو قائم بالمجتمع وذلك لسيادة مشاعر الانفعال والقلق والخوف.</a:t>
            </a:r>
            <a:endParaRPr lang="en-US" sz="2300" dirty="0">
              <a:ea typeface="Times New Roman"/>
              <a:cs typeface="Times New Roman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Symbol"/>
              <a:buChar char=""/>
              <a:tabLst>
                <a:tab pos="457200" algn="l"/>
              </a:tabLst>
            </a:pPr>
            <a:r>
              <a:rPr lang="ar-EG" sz="2300" dirty="0">
                <a:ea typeface="Times New Roman"/>
                <a:cs typeface="Simplified Arabic"/>
              </a:rPr>
              <a:t>ميل شخصية الشباب إلى التجديد ورفض القديم، ويتأثر بدرجة كبيرة بالثقافات الجديدة حوله.</a:t>
            </a:r>
            <a:endParaRPr lang="en-US" sz="2300" dirty="0">
              <a:ea typeface="Times New Roman"/>
              <a:cs typeface="Times New Roman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Symbol"/>
              <a:buChar char=""/>
              <a:tabLst>
                <a:tab pos="457200" algn="l"/>
              </a:tabLst>
            </a:pPr>
            <a:r>
              <a:rPr lang="ar-EG" sz="2300" dirty="0">
                <a:ea typeface="Times New Roman"/>
                <a:cs typeface="Simplified Arabic"/>
              </a:rPr>
              <a:t>ميل الشباب إلى النقد والتقويم.</a:t>
            </a:r>
            <a:endParaRPr lang="en-US" sz="23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92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 نسق محدث التغيير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300" dirty="0">
                <a:ea typeface="Calibri"/>
                <a:cs typeface="Simplified Arabic"/>
              </a:rPr>
              <a:t> ويقصد به الممارس العام من الأخصائيين الاجتماعيين أو المؤسسة </a:t>
            </a:r>
            <a:r>
              <a:rPr lang="ar-EG" sz="2300" dirty="0" err="1">
                <a:ea typeface="Calibri"/>
                <a:cs typeface="Simplified Arabic"/>
              </a:rPr>
              <a:t>التى</a:t>
            </a:r>
            <a:r>
              <a:rPr lang="ar-EG" sz="2300" dirty="0">
                <a:ea typeface="Calibri"/>
                <a:cs typeface="Simplified Arabic"/>
              </a:rPr>
              <a:t> يمارسون فيها  </a:t>
            </a:r>
            <a:r>
              <a:rPr lang="ar-SA" sz="2300" dirty="0" smtClean="0">
                <a:ea typeface="Calibri"/>
                <a:cs typeface="Simplified Arabic"/>
              </a:rPr>
              <a:t>أ</a:t>
            </a:r>
            <a:r>
              <a:rPr lang="ar-EG" sz="2300" dirty="0" smtClean="0">
                <a:ea typeface="Calibri"/>
                <a:cs typeface="Simplified Arabic"/>
              </a:rPr>
              <a:t>دوارهم </a:t>
            </a:r>
            <a:r>
              <a:rPr lang="ar-EG" sz="2300" dirty="0">
                <a:ea typeface="Calibri"/>
                <a:cs typeface="Simplified Arabic"/>
              </a:rPr>
              <a:t>بالتعاون مع التخصصات المختلفة ، وهم مسؤولون عن مساعدة  نسق العميل ( الشباب ) وفقاً لطبيعة المؤسسة والخدمات </a:t>
            </a:r>
            <a:r>
              <a:rPr lang="ar-EG" sz="2300" dirty="0" err="1">
                <a:ea typeface="Calibri"/>
                <a:cs typeface="Simplified Arabic"/>
              </a:rPr>
              <a:t>التى</a:t>
            </a:r>
            <a:r>
              <a:rPr lang="ar-EG" sz="2300" dirty="0">
                <a:ea typeface="Calibri"/>
                <a:cs typeface="Simplified Arabic"/>
              </a:rPr>
              <a:t> تقدم لهم لإشباع احتياجاتهم ورغباتهم .</a:t>
            </a:r>
            <a:endParaRPr lang="en-US" sz="23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300" dirty="0">
                <a:ea typeface="Calibri"/>
                <a:cs typeface="Simplified Arabic"/>
              </a:rPr>
              <a:t>   ونسق محدث التغيير, يتولى مسؤولية القيام بأدواره مع أنساق متعددة , لتحقيق الأهداف الوقائية والعلاجية والتنموية ,</a:t>
            </a:r>
            <a:r>
              <a:rPr lang="ar-EG" sz="2300" dirty="0" err="1">
                <a:ea typeface="Calibri"/>
                <a:cs typeface="Simplified Arabic"/>
              </a:rPr>
              <a:t>فى</a:t>
            </a:r>
            <a:r>
              <a:rPr lang="ar-EG" sz="2300" dirty="0">
                <a:ea typeface="Calibri"/>
                <a:cs typeface="Simplified Arabic"/>
              </a:rPr>
              <a:t> إطار الممارسة العامة للخدمة الاجتماعية </a:t>
            </a:r>
            <a:r>
              <a:rPr lang="ar-EG" sz="2300" dirty="0" err="1">
                <a:ea typeface="Calibri"/>
                <a:cs typeface="Simplified Arabic"/>
              </a:rPr>
              <a:t>فى</a:t>
            </a:r>
            <a:r>
              <a:rPr lang="ar-EG" sz="2300" dirty="0">
                <a:ea typeface="Calibri"/>
                <a:cs typeface="Simplified Arabic"/>
              </a:rPr>
              <a:t> مجال العمل مع </a:t>
            </a:r>
            <a:r>
              <a:rPr lang="ar-EG" sz="2300" dirty="0" err="1">
                <a:ea typeface="Calibri"/>
                <a:cs typeface="Simplified Arabic"/>
              </a:rPr>
              <a:t>النشئ</a:t>
            </a:r>
            <a:r>
              <a:rPr lang="ar-EG" sz="2300" dirty="0">
                <a:ea typeface="Calibri"/>
                <a:cs typeface="Simplified Arabic"/>
              </a:rPr>
              <a:t> والشباب .</a:t>
            </a:r>
            <a:endParaRPr lang="en-US" sz="23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300" dirty="0">
                <a:ea typeface="Calibri"/>
                <a:cs typeface="Simplified Arabic"/>
              </a:rPr>
              <a:t>   ولكى يقوم الممارس العام بمسئوليته المهنية </a:t>
            </a:r>
            <a:r>
              <a:rPr lang="ar-EG" sz="2300" dirty="0" err="1">
                <a:ea typeface="Calibri"/>
                <a:cs typeface="Simplified Arabic"/>
              </a:rPr>
              <a:t>فى</a:t>
            </a:r>
            <a:r>
              <a:rPr lang="ar-EG" sz="2300" dirty="0">
                <a:ea typeface="Calibri"/>
                <a:cs typeface="Simplified Arabic"/>
              </a:rPr>
              <a:t> مؤسسات رعاية الشباب ,يتطلب ذلك الالمام بقاعدة عريضة من </a:t>
            </a:r>
            <a:r>
              <a:rPr lang="ar-EG" sz="2300" dirty="0" smtClean="0">
                <a:ea typeface="Calibri"/>
                <a:cs typeface="Simplified Arabic"/>
              </a:rPr>
              <a:t>ال</a:t>
            </a:r>
            <a:r>
              <a:rPr lang="ar-SA" sz="2300" dirty="0" smtClean="0">
                <a:ea typeface="Calibri"/>
                <a:cs typeface="Simplified Arabic"/>
              </a:rPr>
              <a:t>أ</a:t>
            </a:r>
            <a:r>
              <a:rPr lang="ar-EG" sz="2300" dirty="0" err="1" smtClean="0">
                <a:ea typeface="Calibri"/>
                <a:cs typeface="Simplified Arabic"/>
              </a:rPr>
              <a:t>سس</a:t>
            </a:r>
            <a:r>
              <a:rPr lang="ar-EG" sz="2300" dirty="0" smtClean="0">
                <a:ea typeface="Calibri"/>
                <a:cs typeface="Simplified Arabic"/>
              </a:rPr>
              <a:t> </a:t>
            </a:r>
            <a:r>
              <a:rPr lang="ar-EG" sz="2300" dirty="0">
                <a:ea typeface="Calibri"/>
                <a:cs typeface="Simplified Arabic"/>
              </a:rPr>
              <a:t>ومبادئ العمل ، مهارات فنية ،واستراتيجيات ، وأدوار مهنية يسعى بصفة مستمرة , لاستخدامها , ليحقق الأهداف المراد الوصول اليها , بالتركيز على </a:t>
            </a:r>
            <a:r>
              <a:rPr lang="ar-SA" sz="2300" dirty="0" smtClean="0">
                <a:ea typeface="Calibri"/>
                <a:cs typeface="Simplified Arabic"/>
              </a:rPr>
              <a:t>إ</a:t>
            </a:r>
            <a:r>
              <a:rPr lang="ar-EG" sz="2300" dirty="0" smtClean="0">
                <a:ea typeface="Calibri"/>
                <a:cs typeface="Simplified Arabic"/>
              </a:rPr>
              <a:t>حداث </a:t>
            </a:r>
            <a:r>
              <a:rPr lang="ar-EG" sz="2300" dirty="0">
                <a:ea typeface="Calibri"/>
                <a:cs typeface="Simplified Arabic"/>
              </a:rPr>
              <a:t>التغيير </a:t>
            </a:r>
            <a:r>
              <a:rPr lang="ar-EG" sz="2300" dirty="0" err="1">
                <a:ea typeface="Calibri"/>
                <a:cs typeface="Simplified Arabic"/>
              </a:rPr>
              <a:t>فى</a:t>
            </a:r>
            <a:r>
              <a:rPr lang="ar-EG" sz="2300" dirty="0">
                <a:ea typeface="Calibri"/>
                <a:cs typeface="Simplified Arabic"/>
              </a:rPr>
              <a:t> القيم والاتجاهات والسلوكيات ، ومقابله الاحتياجات والرغبات لدى الشباب .</a:t>
            </a:r>
            <a:endParaRPr lang="en-US" sz="23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231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 نسق جهاز العمل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76400"/>
            <a:ext cx="8915400" cy="47244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600" dirty="0">
                <a:ea typeface="Calibri"/>
                <a:cs typeface="Simplified Arabic"/>
              </a:rPr>
              <a:t> ويتمثل ذلك النسق </a:t>
            </a:r>
            <a:r>
              <a:rPr lang="ar-EG" sz="2600" dirty="0" err="1">
                <a:ea typeface="Calibri"/>
                <a:cs typeface="Simplified Arabic"/>
              </a:rPr>
              <a:t>فى</a:t>
            </a:r>
            <a:r>
              <a:rPr lang="ar-EG" sz="2600" dirty="0">
                <a:ea typeface="Calibri"/>
                <a:cs typeface="Simplified Arabic"/>
              </a:rPr>
              <a:t> الأشخاص أو المؤسسات </a:t>
            </a:r>
            <a:r>
              <a:rPr lang="ar-EG" sz="2600" dirty="0" err="1">
                <a:ea typeface="Calibri"/>
                <a:cs typeface="Simplified Arabic"/>
              </a:rPr>
              <a:t>التى</a:t>
            </a:r>
            <a:r>
              <a:rPr lang="ar-EG" sz="2600" dirty="0">
                <a:ea typeface="Calibri"/>
                <a:cs typeface="Simplified Arabic"/>
              </a:rPr>
              <a:t> يتعاون معها الأخصائيون </a:t>
            </a:r>
            <a:r>
              <a:rPr lang="ar-EG" sz="2600" dirty="0" smtClean="0">
                <a:ea typeface="Calibri"/>
                <a:cs typeface="Simplified Arabic"/>
              </a:rPr>
              <a:t>الاجتماعي</a:t>
            </a:r>
            <a:r>
              <a:rPr lang="ar-SA" sz="2600" dirty="0" err="1" smtClean="0">
                <a:ea typeface="Calibri"/>
                <a:cs typeface="Simplified Arabic"/>
              </a:rPr>
              <a:t>ون</a:t>
            </a:r>
            <a:r>
              <a:rPr lang="ar-EG" sz="2600" dirty="0" smtClean="0">
                <a:ea typeface="Calibri"/>
                <a:cs typeface="Simplified Arabic"/>
              </a:rPr>
              <a:t> </a:t>
            </a:r>
            <a:r>
              <a:rPr lang="ar-EG" sz="2600" dirty="0">
                <a:ea typeface="Calibri"/>
                <a:cs typeface="Simplified Arabic"/>
              </a:rPr>
              <a:t>أثناء عملهم كممارسين , لتحقيق أهداف التدخل </a:t>
            </a:r>
            <a:r>
              <a:rPr lang="ar-EG" sz="2600" dirty="0" err="1">
                <a:ea typeface="Calibri"/>
                <a:cs typeface="Simplified Arabic"/>
              </a:rPr>
              <a:t>المهنى</a:t>
            </a:r>
            <a:r>
              <a:rPr lang="ar-EG" sz="2600" dirty="0">
                <a:ea typeface="Calibri"/>
                <a:cs typeface="Simplified Arabic"/>
              </a:rPr>
              <a:t>.</a:t>
            </a:r>
            <a:endParaRPr lang="en-US" sz="26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600" dirty="0">
                <a:ea typeface="Calibri"/>
                <a:cs typeface="Simplified Arabic"/>
              </a:rPr>
              <a:t>   ويتكون نسق العمل </a:t>
            </a:r>
            <a:r>
              <a:rPr lang="ar-EG" sz="2600" dirty="0" err="1">
                <a:ea typeface="Calibri"/>
                <a:cs typeface="Simplified Arabic"/>
              </a:rPr>
              <a:t>فى</a:t>
            </a:r>
            <a:r>
              <a:rPr lang="ar-EG" sz="2600" dirty="0">
                <a:ea typeface="Calibri"/>
                <a:cs typeface="Simplified Arabic"/>
              </a:rPr>
              <a:t> مجال رعاية الشباب من ( الأخصائي الاجتماعي ، الأخصائي </a:t>
            </a:r>
            <a:r>
              <a:rPr lang="ar-EG" sz="2600" dirty="0" err="1">
                <a:ea typeface="Calibri"/>
                <a:cs typeface="Simplified Arabic"/>
              </a:rPr>
              <a:t>الرياضى</a:t>
            </a:r>
            <a:r>
              <a:rPr lang="ar-EG" sz="2600" dirty="0">
                <a:ea typeface="Calibri"/>
                <a:cs typeface="Simplified Arabic"/>
              </a:rPr>
              <a:t> ، رجل الدين ، الطبيب ، </a:t>
            </a:r>
            <a:r>
              <a:rPr lang="ar-EG" sz="2600" dirty="0" err="1">
                <a:ea typeface="Calibri"/>
                <a:cs typeface="Simplified Arabic"/>
              </a:rPr>
              <a:t>مشرفى</a:t>
            </a:r>
            <a:r>
              <a:rPr lang="ar-EG" sz="2600" dirty="0">
                <a:ea typeface="Calibri"/>
                <a:cs typeface="Simplified Arabic"/>
              </a:rPr>
              <a:t> </a:t>
            </a:r>
            <a:r>
              <a:rPr lang="ar-EG" sz="2600" dirty="0" smtClean="0">
                <a:ea typeface="Calibri"/>
                <a:cs typeface="Simplified Arabic"/>
              </a:rPr>
              <a:t>ال</a:t>
            </a:r>
            <a:r>
              <a:rPr lang="ar-SA" sz="2600" dirty="0" smtClean="0">
                <a:ea typeface="Calibri"/>
                <a:cs typeface="Simplified Arabic"/>
              </a:rPr>
              <a:t>أ</a:t>
            </a:r>
            <a:r>
              <a:rPr lang="ar-EG" sz="2600" dirty="0" smtClean="0">
                <a:ea typeface="Calibri"/>
                <a:cs typeface="Simplified Arabic"/>
              </a:rPr>
              <a:t>نشطة </a:t>
            </a:r>
            <a:r>
              <a:rPr lang="ar-EG" sz="2600" dirty="0">
                <a:ea typeface="Calibri"/>
                <a:cs typeface="Simplified Arabic"/>
              </a:rPr>
              <a:t>المكتبية والهوايات ، ........ الخ )</a:t>
            </a:r>
            <a:endParaRPr lang="en-US" sz="26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600" dirty="0">
                <a:ea typeface="Calibri"/>
                <a:cs typeface="Simplified Arabic"/>
              </a:rPr>
              <a:t>   وكل هؤلاء يتعاونون معاً ويشاركون </a:t>
            </a:r>
            <a:r>
              <a:rPr lang="ar-EG" sz="2600" dirty="0" err="1">
                <a:ea typeface="Calibri"/>
                <a:cs typeface="Simplified Arabic"/>
              </a:rPr>
              <a:t>فى</a:t>
            </a:r>
            <a:r>
              <a:rPr lang="ar-EG" sz="2600" dirty="0">
                <a:ea typeface="Calibri"/>
                <a:cs typeface="Simplified Arabic"/>
              </a:rPr>
              <a:t> تنفيذ البرامج والأنشطة بدرجة عالية من التنسيق والتكامل , لتحقيق أقصى استفادة </a:t>
            </a:r>
            <a:r>
              <a:rPr lang="ar-EG" sz="2600" dirty="0" err="1">
                <a:ea typeface="Calibri"/>
                <a:cs typeface="Simplified Arabic"/>
              </a:rPr>
              <a:t>للنشئ</a:t>
            </a:r>
            <a:r>
              <a:rPr lang="ar-EG" sz="2600" dirty="0">
                <a:ea typeface="Calibri"/>
                <a:cs typeface="Simplified Arabic"/>
              </a:rPr>
              <a:t> والشباب بمؤسساته المختلفة المنتشرة </a:t>
            </a:r>
            <a:r>
              <a:rPr lang="ar-EG" sz="2600" dirty="0" err="1">
                <a:ea typeface="Calibri"/>
                <a:cs typeface="Simplified Arabic"/>
              </a:rPr>
              <a:t>فى</a:t>
            </a:r>
            <a:r>
              <a:rPr lang="ar-EG" sz="2600" dirty="0">
                <a:ea typeface="Calibri"/>
                <a:cs typeface="Simplified Arabic"/>
              </a:rPr>
              <a:t> </a:t>
            </a:r>
            <a:r>
              <a:rPr lang="ar-SA" sz="2600" dirty="0" smtClean="0">
                <a:ea typeface="Calibri"/>
                <a:cs typeface="Simplified Arabic"/>
              </a:rPr>
              <a:t>المجتمع</a:t>
            </a:r>
            <a:r>
              <a:rPr lang="ar-EG" sz="2600" dirty="0" smtClean="0">
                <a:ea typeface="Calibri"/>
                <a:cs typeface="Simplified Arabic"/>
              </a:rPr>
              <a:t>، </a:t>
            </a:r>
            <a:r>
              <a:rPr lang="ar-EG" sz="2600" dirty="0">
                <a:ea typeface="Calibri"/>
                <a:cs typeface="Simplified Arabic"/>
              </a:rPr>
              <a:t>أو من الدول العربية </a:t>
            </a:r>
            <a:r>
              <a:rPr lang="ar-EG" sz="2600" dirty="0" err="1">
                <a:ea typeface="Calibri"/>
                <a:cs typeface="Simplified Arabic"/>
              </a:rPr>
              <a:t>التى</a:t>
            </a:r>
            <a:r>
              <a:rPr lang="ar-EG" sz="2600" dirty="0">
                <a:ea typeface="Calibri"/>
                <a:cs typeface="Simplified Arabic"/>
              </a:rPr>
              <a:t> تهتم برعاية الشباب . </a:t>
            </a:r>
            <a:endParaRPr lang="en-US" sz="2600" dirty="0"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047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 النسق </a:t>
            </a:r>
            <a:r>
              <a:rPr lang="ar-EG" sz="3200" b="1" dirty="0" err="1">
                <a:solidFill>
                  <a:srgbClr val="FF0000"/>
                </a:solidFill>
                <a:ea typeface="Calibri"/>
                <a:cs typeface="Simplified Arabic"/>
              </a:rPr>
              <a:t>المهنى</a:t>
            </a: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Simplified Arabic"/>
              <a:buChar char="-"/>
            </a:pPr>
            <a:r>
              <a:rPr lang="ar-EG" sz="2800" dirty="0">
                <a:ea typeface="Calibri"/>
                <a:cs typeface="Simplified Arabic"/>
              </a:rPr>
              <a:t> ويشتمل على القائمين على تعليم الخدمة الاجتماعية بالجامعات المختلفة وكلياتها المتخصصة وفى المعاهد العليا ، بحيث يعلمون النماذج والأساليب المختلفة ، والقيم ، والمهارات والمعارف المرتبطة بالممارسة العامة للخدمة الاجتماعية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مجال رعاية الشباب , ومن الجدير بالذكر أن نؤكد تطور تلك الممارسات وتزايد الجهود لتدعيم سبل الممارسة العامة للخدمة الاجتماعية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مجال رعاية الشباب من خلال المؤلفات والمراجع العلمية ، والدراسات والبحوث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تطبق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هذا المجال </a:t>
            </a:r>
            <a:r>
              <a:rPr lang="ar-EG" sz="2800" dirty="0" err="1">
                <a:ea typeface="Calibri"/>
                <a:cs typeface="Simplified Arabic"/>
              </a:rPr>
              <a:t>الحيوى</a:t>
            </a:r>
            <a:r>
              <a:rPr lang="ar-EG" sz="2800" dirty="0">
                <a:ea typeface="Calibri"/>
                <a:cs typeface="Simplified Arabic"/>
              </a:rPr>
              <a:t> .</a:t>
            </a:r>
            <a:endParaRPr lang="en-US" sz="2800" dirty="0"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65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600" b="1" dirty="0">
                <a:ea typeface="Calibri"/>
                <a:cs typeface="Simplified Arabic"/>
              </a:rPr>
              <a:t> أدوار الممارس العام للخدمة الاجتماعية </a:t>
            </a:r>
            <a:r>
              <a:rPr lang="ar-EG" sz="3600" b="1" dirty="0" err="1">
                <a:ea typeface="Calibri"/>
                <a:cs typeface="Simplified Arabic"/>
              </a:rPr>
              <a:t>فى</a:t>
            </a:r>
            <a:r>
              <a:rPr lang="ar-EG" sz="3600" b="1" dirty="0">
                <a:ea typeface="Calibri"/>
                <a:cs typeface="Simplified Arabic"/>
              </a:rPr>
              <a:t> مجال رعاية الشباب     </a:t>
            </a:r>
            <a:endParaRPr lang="en-US" sz="3600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800600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800" dirty="0">
                <a:ea typeface="Calibri"/>
                <a:cs typeface="Simplified Arabic"/>
              </a:rPr>
              <a:t> انطلاقا من أهمية وثقل مجال رعاية الشباب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مجتمعنا ، العربي , باعتباره يتعامل مع فئه لا يستهان بها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المجتمع , ولها أهميتها وسماتها وخصائصها,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تؤهلها للقيام بالمسؤوليات المستقبلية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المجتمع ، وتحقيق </a:t>
            </a:r>
            <a:r>
              <a:rPr lang="ar-EG" sz="2800" dirty="0" smtClean="0">
                <a:ea typeface="Calibri"/>
                <a:cs typeface="Simplified Arabic"/>
              </a:rPr>
              <a:t>ال</a:t>
            </a:r>
            <a:r>
              <a:rPr lang="ar-SA" sz="2800" dirty="0" smtClean="0">
                <a:ea typeface="Calibri"/>
                <a:cs typeface="Simplified Arabic"/>
              </a:rPr>
              <a:t>أ</a:t>
            </a:r>
            <a:r>
              <a:rPr lang="ar-EG" sz="2800" dirty="0" smtClean="0">
                <a:ea typeface="Calibri"/>
                <a:cs typeface="Simplified Arabic"/>
              </a:rPr>
              <a:t>هداف </a:t>
            </a:r>
            <a:r>
              <a:rPr lang="ar-EG" sz="2800" dirty="0">
                <a:ea typeface="Calibri"/>
                <a:cs typeface="Simplified Arabic"/>
              </a:rPr>
              <a:t>المراد الوصول اليها , يمارس </a:t>
            </a:r>
            <a:r>
              <a:rPr lang="ar-EG" sz="2800" dirty="0" smtClean="0">
                <a:ea typeface="Calibri"/>
                <a:cs typeface="Simplified Arabic"/>
              </a:rPr>
              <a:t>ال</a:t>
            </a:r>
            <a:r>
              <a:rPr lang="ar-SA" sz="2800" dirty="0" smtClean="0">
                <a:ea typeface="Calibri"/>
                <a:cs typeface="Simplified Arabic"/>
              </a:rPr>
              <a:t>أ</a:t>
            </a:r>
            <a:r>
              <a:rPr lang="ar-EG" sz="2800" dirty="0" err="1" smtClean="0">
                <a:ea typeface="Calibri"/>
                <a:cs typeface="Simplified Arabic"/>
              </a:rPr>
              <a:t>خصائيون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r>
              <a:rPr lang="ar-EG" sz="2800" dirty="0">
                <a:ea typeface="Calibri"/>
                <a:cs typeface="Simplified Arabic"/>
              </a:rPr>
              <a:t>الاجتماعيون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</a:t>
            </a:r>
            <a:r>
              <a:rPr lang="ar-SA" sz="2800" dirty="0" smtClean="0">
                <a:ea typeface="Calibri"/>
                <a:cs typeface="Simplified Arabic"/>
              </a:rPr>
              <a:t>ا</a:t>
            </a:r>
            <a:r>
              <a:rPr lang="ar-EG" sz="2800" dirty="0" smtClean="0">
                <a:ea typeface="Calibri"/>
                <a:cs typeface="Simplified Arabic"/>
              </a:rPr>
              <a:t>طار </a:t>
            </a:r>
            <a:r>
              <a:rPr lang="ar-EG" sz="2800" dirty="0">
                <a:ea typeface="Calibri"/>
                <a:cs typeface="Simplified Arabic"/>
              </a:rPr>
              <a:t>الممارسة العامة للخدمة الاجتماعية أدواراً متعددة نشير اليها فيما يلى :-</a:t>
            </a:r>
            <a:endParaRPr lang="en-US" sz="2800" dirty="0">
              <a:solidFill>
                <a:prstClr val="black"/>
              </a:solidFill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18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0070C0"/>
                </a:solidFill>
                <a:ea typeface="Calibri"/>
                <a:cs typeface="Simplified Arabic"/>
              </a:rPr>
              <a:t> دور </a:t>
            </a:r>
            <a:r>
              <a:rPr lang="ar-EG" sz="3200" b="1" dirty="0" smtClean="0">
                <a:solidFill>
                  <a:srgbClr val="0070C0"/>
                </a:solidFill>
                <a:ea typeface="Calibri"/>
                <a:cs typeface="Simplified Arabic"/>
              </a:rPr>
              <a:t>المنظم</a:t>
            </a: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 يمارس </a:t>
            </a:r>
            <a:r>
              <a:rPr lang="ar-EG" sz="2800" dirty="0" smtClean="0">
                <a:ea typeface="Calibri"/>
                <a:cs typeface="Simplified Arabic"/>
              </a:rPr>
              <a:t>ال</a:t>
            </a:r>
            <a:r>
              <a:rPr lang="ar-SA" sz="2800" dirty="0">
                <a:ea typeface="Calibri"/>
                <a:cs typeface="Simplified Arabic"/>
              </a:rPr>
              <a:t>أ</a:t>
            </a:r>
            <a:r>
              <a:rPr lang="ar-EG" sz="2800" dirty="0" err="1" smtClean="0">
                <a:ea typeface="Calibri"/>
                <a:cs typeface="Simplified Arabic"/>
              </a:rPr>
              <a:t>خصائيون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r>
              <a:rPr lang="ar-EG" sz="2800" dirty="0">
                <a:ea typeface="Calibri"/>
                <a:cs typeface="Simplified Arabic"/>
              </a:rPr>
              <a:t>الاجتماعيون, هذا الدور مع الشباب من خلال ما يتحلون به من قيم وأخلاقيات مهنية, ومهارات، ومعارف علمية، وذلك لمساعدة أنساق التعامل </a:t>
            </a:r>
            <a:r>
              <a:rPr lang="ar-EG" sz="2800" dirty="0" err="1">
                <a:ea typeface="Calibri"/>
                <a:cs typeface="Simplified Arabic"/>
              </a:rPr>
              <a:t>والأنساق</a:t>
            </a:r>
            <a:r>
              <a:rPr lang="ar-EG" sz="2800" dirty="0">
                <a:ea typeface="Calibri"/>
                <a:cs typeface="Simplified Arabic"/>
              </a:rPr>
              <a:t> الاجتماعية المختلفة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إطار العمل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المؤسسات المختلفة ليعملا معا، وللتواصل مع بعضهما بطريقة أكثر واقعية وبطريقة </a:t>
            </a:r>
            <a:r>
              <a:rPr lang="ar-EG" sz="2800" dirty="0" smtClean="0">
                <a:ea typeface="Calibri"/>
                <a:cs typeface="Simplified Arabic"/>
              </a:rPr>
              <a:t>أ</a:t>
            </a:r>
            <a:r>
              <a:rPr lang="ar-SA" sz="2800" dirty="0" smtClean="0">
                <a:ea typeface="Calibri"/>
                <a:cs typeface="Simplified Arabic"/>
              </a:rPr>
              <a:t>ك</a:t>
            </a:r>
            <a:r>
              <a:rPr lang="ar-EG" sz="2800" dirty="0" smtClean="0">
                <a:ea typeface="Calibri"/>
                <a:cs typeface="Simplified Arabic"/>
              </a:rPr>
              <a:t>ثر </a:t>
            </a:r>
            <a:r>
              <a:rPr lang="ar-EG" sz="2800" dirty="0">
                <a:ea typeface="Calibri"/>
                <a:cs typeface="Simplified Arabic"/>
              </a:rPr>
              <a:t>فائدة، وتحقيق التفاهم والمفاوضات بين جميع الأطراف بما يحقق الأهداف المنشودة، ويسعى لتحقيق أقصى درجة من التواصل بين كافة </a:t>
            </a:r>
            <a:r>
              <a:rPr lang="ar-EG" sz="2800" dirty="0" err="1">
                <a:ea typeface="Calibri"/>
                <a:cs typeface="Simplified Arabic"/>
              </a:rPr>
              <a:t>الأنساق</a:t>
            </a:r>
            <a:r>
              <a:rPr lang="ar-EG" sz="2800" dirty="0">
                <a:ea typeface="Calibri"/>
                <a:cs typeface="Simplified Arabic"/>
              </a:rPr>
              <a:t> من خلال الحوار والمناقشة، وكذلك تنظيم الجهود وتوجيهها لما يحقق ما يرغب به مجتمعهم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298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solidFill>
                  <a:srgbClr val="0070C0"/>
                </a:solidFill>
                <a:latin typeface="Simplified Arabic"/>
                <a:ea typeface="Calibri"/>
              </a:rPr>
              <a:t> </a:t>
            </a:r>
            <a:r>
              <a:rPr lang="ar-EG" sz="3200" b="1" dirty="0">
                <a:solidFill>
                  <a:srgbClr val="0070C0"/>
                </a:solidFill>
                <a:latin typeface="Simplified Arabic"/>
                <a:ea typeface="Calibri"/>
              </a:rPr>
              <a:t>دور المستشار </a:t>
            </a: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>
              <a:lnSpc>
                <a:spcPct val="115000"/>
              </a:lnSpc>
              <a:spcAft>
                <a:spcPts val="0"/>
              </a:spcAft>
              <a:buFont typeface="Simplified Arabic"/>
              <a:buChar char="-"/>
            </a:pPr>
            <a:r>
              <a:rPr lang="ar-EG" sz="2800" dirty="0">
                <a:ea typeface="Calibri"/>
                <a:cs typeface="Simplified Arabic"/>
              </a:rPr>
              <a:t> يملك </a:t>
            </a:r>
            <a:r>
              <a:rPr lang="ar-EG" sz="2800" dirty="0" smtClean="0">
                <a:ea typeface="Calibri"/>
                <a:cs typeface="Simplified Arabic"/>
              </a:rPr>
              <a:t>ال</a:t>
            </a:r>
            <a:r>
              <a:rPr lang="ar-SA" sz="2800" dirty="0">
                <a:ea typeface="Calibri"/>
                <a:cs typeface="Simplified Arabic"/>
              </a:rPr>
              <a:t>أ</a:t>
            </a:r>
            <a:r>
              <a:rPr lang="ar-EG" sz="2800" dirty="0" err="1" smtClean="0">
                <a:ea typeface="Calibri"/>
                <a:cs typeface="Simplified Arabic"/>
              </a:rPr>
              <a:t>خصائيون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r>
              <a:rPr lang="ar-EG" sz="2800" dirty="0">
                <a:ea typeface="Calibri"/>
                <a:cs typeface="Simplified Arabic"/>
              </a:rPr>
              <a:t>الاجتماعيون</a:t>
            </a:r>
            <a:r>
              <a:rPr lang="ar-EG" sz="2800" b="1" dirty="0">
                <a:ea typeface="Calibri"/>
                <a:cs typeface="Simplified Arabic"/>
              </a:rPr>
              <a:t> </a:t>
            </a:r>
            <a:r>
              <a:rPr lang="ar-EG" sz="2800" dirty="0">
                <a:ea typeface="Calibri"/>
                <a:cs typeface="Simplified Arabic"/>
              </a:rPr>
              <a:t>من المعارف والمعلومات والمهارات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تؤهلهم لتقديم النصح والتوجيه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كل ما يرتبط بمتطلبات العمل مع الشباب احتياجاتهم ورغباتهم، مشكلاتهم، وكيفية مواجهتها والتعامل معها، ويقدم المشورة والنصح ليس للشباب فحسب بل للعاملين بالمؤسسات، والزملاء من تخصصات المهن الأخرى المشاركين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رعاية الشباب، كما يمكن أن يستشار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سياسات وخطط  وبرامج العمل مع الشباب للأجهزة المعنية بهذا الأمر.</a:t>
            </a:r>
            <a:endParaRPr lang="en-US" sz="1800" dirty="0"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527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EG" sz="3200" b="1" dirty="0">
                <a:solidFill>
                  <a:srgbClr val="0070C0"/>
                </a:solidFill>
                <a:ea typeface="Calibri"/>
                <a:cs typeface="Simplified Arabic"/>
              </a:rPr>
              <a:t> دور </a:t>
            </a:r>
            <a:r>
              <a:rPr lang="ar-SA" sz="3200" b="1" dirty="0" smtClean="0">
                <a:solidFill>
                  <a:srgbClr val="0070C0"/>
                </a:solidFill>
                <a:ea typeface="Calibri"/>
                <a:cs typeface="Simplified Arabic"/>
              </a:rPr>
              <a:t>الوسيط</a:t>
            </a: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828800"/>
            <a:ext cx="8915400" cy="4297363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Simplified Arabic"/>
              <a:buChar char="-"/>
            </a:pPr>
            <a:r>
              <a:rPr lang="ar-EG" sz="2800" dirty="0">
                <a:ea typeface="Calibri"/>
                <a:cs typeface="Simplified Arabic"/>
              </a:rPr>
              <a:t> يعتبر </a:t>
            </a:r>
            <a:r>
              <a:rPr lang="ar-EG" sz="2800" dirty="0" err="1">
                <a:ea typeface="Calibri"/>
                <a:cs typeface="Simplified Arabic"/>
              </a:rPr>
              <a:t>الأخصائى</a:t>
            </a:r>
            <a:r>
              <a:rPr lang="ar-EG" sz="2800" dirty="0">
                <a:ea typeface="Calibri"/>
                <a:cs typeface="Simplified Arabic"/>
              </a:rPr>
              <a:t> </a:t>
            </a:r>
            <a:r>
              <a:rPr lang="ar-EG" sz="2800" dirty="0" err="1">
                <a:ea typeface="Calibri"/>
                <a:cs typeface="Simplified Arabic"/>
              </a:rPr>
              <a:t>الاجتماعى</a:t>
            </a:r>
            <a:r>
              <a:rPr lang="ar-EG" sz="2800" dirty="0">
                <a:ea typeface="Calibri"/>
                <a:cs typeface="Simplified Arabic"/>
              </a:rPr>
              <a:t> كممارس عام وسيط يهيئ الفرصة للشباب </a:t>
            </a:r>
            <a:r>
              <a:rPr lang="ar-EG" sz="2800" dirty="0" err="1">
                <a:ea typeface="Calibri"/>
                <a:cs typeface="Simplified Arabic"/>
              </a:rPr>
              <a:t>ومتخذى</a:t>
            </a:r>
            <a:r>
              <a:rPr lang="ar-EG" sz="2800" dirty="0">
                <a:ea typeface="Calibri"/>
                <a:cs typeface="Simplified Arabic"/>
              </a:rPr>
              <a:t> القرار للمناقشة والحوار، يتيح الفرصة للشباب للتعبير عما يدور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تفكيرهم، وما يواجهون من مشكلات، فالأخصائيون الاجتماعيون يتحملون مسئولية توصيل الخدمات للشباب، وحلقة الوصل بين الشباب الآخرين، ويوجه الشباب إلى ما يشبع رغباتهم واحتياجاتهم.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180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0070C0"/>
                </a:solidFill>
                <a:ea typeface="Calibri"/>
                <a:cs typeface="Simplified Arabic"/>
              </a:rPr>
              <a:t>دور المعالج </a:t>
            </a: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905000"/>
            <a:ext cx="8915400" cy="42211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يسعى الأخصائيون الاجتماعيون من خلال ممارسة هذا الدور إلى مساعدة الشباب لمواجهة مشكلاتهم، وإيجاد الحلول المناسبة لتلك المشكلات، ويستعين </a:t>
            </a:r>
            <a:r>
              <a:rPr lang="ar-EG" sz="2800" dirty="0" err="1">
                <a:ea typeface="Calibri"/>
                <a:cs typeface="Simplified Arabic"/>
              </a:rPr>
              <a:t>الأخصائى</a:t>
            </a:r>
            <a:r>
              <a:rPr lang="ar-EG" sz="2800" dirty="0">
                <a:ea typeface="Calibri"/>
                <a:cs typeface="Simplified Arabic"/>
              </a:rPr>
              <a:t> </a:t>
            </a:r>
            <a:r>
              <a:rPr lang="ar-EG" sz="2800" dirty="0" err="1">
                <a:ea typeface="Calibri"/>
                <a:cs typeface="Simplified Arabic"/>
              </a:rPr>
              <a:t>الاجتماعى</a:t>
            </a:r>
            <a:r>
              <a:rPr lang="ar-EG" sz="2800" dirty="0">
                <a:ea typeface="Calibri"/>
                <a:cs typeface="Simplified Arabic"/>
              </a:rPr>
              <a:t> بمدخل حل المشكلة وما يملكه من مهارات وخبرات، ويهيئ الفرصة للشباب لمعالجة ما يعانون من مشكلات على كافة المستويات الشخصية وعلاقتها بالمؤسسة وزملاؤه والمجتمع.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156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0070C0"/>
                </a:solidFill>
                <a:ea typeface="Calibri"/>
                <a:cs typeface="Simplified Arabic"/>
              </a:rPr>
              <a:t> دور المدافع </a:t>
            </a: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006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حيث يعتبر الأخصائيون الاجتماعيون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مؤسسات العمل مع الشباب , بمثابه مدافعين عن حقوق الشباب ومتطلباتهم وذلك للتأثير على المنظمات , لكى تكون اكثر استجابة لهذه المتطلبات ، ويعتمد الأخصائي الاجتماعي كممارس عام على ما يملك من مهارات المدافعة ( الضغوط ، التصحيح ، استخدام طرف ثالث مثل وسائل الاعلام ، تعبئه الجماهير ) أو التدخل مع المؤسسات التشريعية والقانونية وصولاً الى أقصر الطرق لتحقيق الأهداف .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471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006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 وتتعدد الأدوار التي </a:t>
            </a:r>
            <a:r>
              <a:rPr lang="ar-SA" sz="2800" dirty="0" smtClean="0">
                <a:ea typeface="Calibri"/>
                <a:cs typeface="Simplified Arabic"/>
              </a:rPr>
              <a:t>ي</a:t>
            </a:r>
            <a:r>
              <a:rPr lang="ar-EG" sz="2800" dirty="0" smtClean="0">
                <a:ea typeface="Calibri"/>
                <a:cs typeface="Simplified Arabic"/>
              </a:rPr>
              <a:t>مارسها </a:t>
            </a:r>
            <a:r>
              <a:rPr lang="ar-EG" sz="2800" dirty="0">
                <a:ea typeface="Calibri"/>
                <a:cs typeface="Simplified Arabic"/>
              </a:rPr>
              <a:t>الأخصائيون الاجتماعيون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مؤسسات العمل مع الشباب وذلك وفقاً لطبيعة الموقف ، ووفقاً لطبيعة تلك المؤسسات ، ومن بين هذه الأدوار أيضاً على سبيل المثال لا الحصر :-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- </a:t>
            </a:r>
            <a:r>
              <a:rPr lang="ar-EG" sz="2400" dirty="0" smtClean="0">
                <a:ea typeface="Calibri"/>
                <a:cs typeface="Simplified Arabic"/>
              </a:rPr>
              <a:t>دور </a:t>
            </a:r>
            <a:r>
              <a:rPr lang="ar-EG" sz="2400" dirty="0" err="1" smtClean="0">
                <a:ea typeface="Calibri"/>
                <a:cs typeface="Simplified Arabic"/>
              </a:rPr>
              <a:t>التربوى</a:t>
            </a:r>
            <a:endParaRPr lang="en-US" sz="2400" dirty="0" smtClean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400" dirty="0" smtClean="0">
                <a:ea typeface="Calibri"/>
                <a:cs typeface="Simplified Arabic"/>
              </a:rPr>
              <a:t>- دور الممكن</a:t>
            </a:r>
            <a:endParaRPr lang="en-US" sz="2400" dirty="0" smtClean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400" dirty="0" smtClean="0">
                <a:ea typeface="Calibri"/>
                <a:cs typeface="Simplified Arabic"/>
              </a:rPr>
              <a:t>- دور مانح القوة </a:t>
            </a:r>
            <a:endParaRPr lang="en-US" sz="2400" dirty="0" smtClean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400" dirty="0" smtClean="0">
                <a:ea typeface="Calibri"/>
                <a:cs typeface="Simplified Arabic"/>
              </a:rPr>
              <a:t>- دور مقدم التسهيلات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endParaRPr lang="en-US" sz="1800" dirty="0" smtClean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 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 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 </a:t>
            </a:r>
            <a:endParaRPr lang="en-US" sz="1800" dirty="0"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509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2835</TotalTime>
  <Words>1193</Words>
  <Application>Microsoft Office PowerPoint</Application>
  <PresentationFormat>A4 Paper (210x297 mm)</PresentationFormat>
  <Paragraphs>78</Paragraphs>
  <Slides>18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المحاضرة الثالثة عشر </vt:lpstr>
      <vt:lpstr>عناصر المحاضرة:</vt:lpstr>
      <vt:lpstr>أنساق التعامل المهنى فى اطار الممارسة العامة للخدمة الاجتماعية فى مجال العمل مع الشباب </vt:lpstr>
      <vt:lpstr>نسق العميل ( النشئ والشباب )</vt:lpstr>
      <vt:lpstr>نسق العميل ( النشئ والشباب )</vt:lpstr>
      <vt:lpstr>نسق العميل ( النشئ والشباب )</vt:lpstr>
      <vt:lpstr> نسق محدث التغيير </vt:lpstr>
      <vt:lpstr> نسق جهاز العمل </vt:lpstr>
      <vt:lpstr> النسق المهنى </vt:lpstr>
      <vt:lpstr> أدوار الممارس العام للخدمة الاجتماعية فى مجال رعاية الشباب     </vt:lpstr>
      <vt:lpstr> دور المنظم</vt:lpstr>
      <vt:lpstr> دور المستشار </vt:lpstr>
      <vt:lpstr> دور الوسيط</vt:lpstr>
      <vt:lpstr>دور المعالج </vt:lpstr>
      <vt:lpstr> دور المدافع 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491</cp:revision>
  <dcterms:created xsi:type="dcterms:W3CDTF">2009-10-14T19:14:34Z</dcterms:created>
  <dcterms:modified xsi:type="dcterms:W3CDTF">2012-10-18T11:51:37Z</dcterms:modified>
</cp:coreProperties>
</file>