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88" r:id="rId4"/>
    <p:sldId id="290" r:id="rId5"/>
    <p:sldId id="297" r:id="rId6"/>
    <p:sldId id="292" r:id="rId7"/>
    <p:sldId id="294" r:id="rId8"/>
    <p:sldId id="295" r:id="rId9"/>
    <p:sldId id="296" r:id="rId10"/>
    <p:sldId id="298" r:id="rId11"/>
    <p:sldId id="302" r:id="rId12"/>
    <p:sldId id="309" r:id="rId13"/>
    <p:sldId id="303" r:id="rId14"/>
    <p:sldId id="310" r:id="rId15"/>
    <p:sldId id="304" r:id="rId16"/>
    <p:sldId id="311" r:id="rId17"/>
    <p:sldId id="312" r:id="rId18"/>
    <p:sldId id="313" r:id="rId19"/>
    <p:sldId id="314" r:id="rId20"/>
    <p:sldId id="315" r:id="rId21"/>
    <p:sldId id="316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4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76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57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الخدمة الاجتماعية ورعاية الشباب</a:t>
            </a:r>
          </a:p>
          <a:p>
            <a:pPr algn="ctr"/>
            <a:r>
              <a:rPr lang="ar-SA" sz="2800" b="1" dirty="0" smtClean="0">
                <a:solidFill>
                  <a:srgbClr val="00B050"/>
                </a:solidFill>
                <a:latin typeface="Calibri" pitchFamily="34" charset="0"/>
                <a:cs typeface="Times New Roman" pitchFamily="18" charset="0"/>
              </a:rPr>
              <a:t>المستوي السابع</a:t>
            </a:r>
            <a:endParaRPr lang="en-US" sz="2800" b="1" dirty="0" smtClean="0">
              <a:solidFill>
                <a:srgbClr val="00B050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د. أيمن محمود عبد العال</a:t>
            </a:r>
            <a:endParaRPr lang="en-US" sz="26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4800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48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الرابعة عشر</a:t>
            </a:r>
            <a:r>
              <a:rPr lang="ar-SA" sz="4800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z="4800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48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indent="457200" rtl="1">
              <a:lnSpc>
                <a:spcPct val="115000"/>
              </a:lnSpc>
              <a:spcAft>
                <a:spcPts val="1000"/>
              </a:spcAft>
            </a:pPr>
            <a:r>
              <a:rPr lang="ar-SA" sz="6000" b="1" dirty="0" smtClean="0">
                <a:solidFill>
                  <a:srgbClr val="FF0000"/>
                </a:solidFill>
                <a:ea typeface="Calibri"/>
                <a:cs typeface="Arial"/>
              </a:rPr>
              <a:t>الفصل الرابع</a:t>
            </a:r>
            <a:endParaRPr lang="en-US" sz="6000" b="1" dirty="0">
              <a:solidFill>
                <a:srgbClr val="FF0000"/>
              </a:solidFill>
              <a:ea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4000" b="1" dirty="0" smtClean="0">
                <a:ea typeface="Calibri"/>
                <a:cs typeface="Arial"/>
              </a:rPr>
              <a:t>عناصر المحاضرة:</a:t>
            </a:r>
            <a:endParaRPr lang="en-US" sz="4000" b="1" dirty="0"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marL="0" indent="0" algn="ctr" rtl="1">
              <a:lnSpc>
                <a:spcPct val="115000"/>
              </a:lnSpc>
              <a:spcAft>
                <a:spcPts val="1000"/>
              </a:spcAft>
            </a:pPr>
            <a:r>
              <a:rPr lang="ar-EG" b="1" dirty="0">
                <a:ea typeface="Calibri"/>
                <a:cs typeface="Simplified Arabic"/>
              </a:rPr>
              <a:t>الممارسة العامة للخدمة الاجتماعية في مجال رعاية </a:t>
            </a:r>
            <a:r>
              <a:rPr lang="ar-EG" b="1" dirty="0" smtClean="0">
                <a:ea typeface="Calibri"/>
                <a:cs typeface="Simplified Arabic"/>
              </a:rPr>
              <a:t>الشباب</a:t>
            </a:r>
            <a:endParaRPr lang="ar-SA" b="1" dirty="0" smtClean="0">
              <a:ea typeface="Calibri"/>
              <a:cs typeface="Simplified Arabic"/>
            </a:endParaRPr>
          </a:p>
          <a:p>
            <a:pPr marL="0" indent="0" rtl="1">
              <a:lnSpc>
                <a:spcPct val="115000"/>
              </a:lnSpc>
              <a:spcAft>
                <a:spcPts val="1000"/>
              </a:spcAft>
            </a:pPr>
            <a:endParaRPr lang="ar-SA" b="1" dirty="0" smtClean="0">
              <a:ea typeface="Calibri"/>
              <a:cs typeface="Simplified Arabic"/>
            </a:endParaRPr>
          </a:p>
          <a:p>
            <a:pPr marL="0" indent="0"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 smtClean="0">
                <a:ea typeface="Calibri"/>
                <a:cs typeface="Arial"/>
              </a:rPr>
              <a:t> -  استراتيجيات </a:t>
            </a:r>
            <a:r>
              <a:rPr lang="ar-SA" sz="2800" dirty="0">
                <a:ea typeface="Calibri"/>
                <a:cs typeface="Arial"/>
              </a:rPr>
              <a:t>الممارسة العامة للعمل </a:t>
            </a:r>
            <a:r>
              <a:rPr lang="ar-SA" sz="2800" dirty="0" err="1">
                <a:ea typeface="Calibri"/>
                <a:cs typeface="Arial"/>
              </a:rPr>
              <a:t>فى</a:t>
            </a:r>
            <a:r>
              <a:rPr lang="ar-SA" sz="2800" dirty="0">
                <a:ea typeface="Calibri"/>
                <a:cs typeface="Arial"/>
              </a:rPr>
              <a:t> مجال رعاية الشباب </a:t>
            </a:r>
            <a:endParaRPr lang="ar-SA" sz="2800" dirty="0" smtClean="0">
              <a:ea typeface="Calibri"/>
              <a:cs typeface="Arial"/>
            </a:endParaRPr>
          </a:p>
          <a:p>
            <a:pPr marL="457200" indent="-457200" rtl="1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ar-SA" sz="2800" dirty="0" smtClean="0">
                <a:ea typeface="Calibri"/>
                <a:cs typeface="Arial"/>
              </a:rPr>
              <a:t>أدوات </a:t>
            </a:r>
            <a:r>
              <a:rPr lang="ar-SA" sz="2800" dirty="0">
                <a:ea typeface="Calibri"/>
                <a:cs typeface="Arial"/>
              </a:rPr>
              <a:t>ووسائل الخدمة الاجتماعية </a:t>
            </a:r>
            <a:r>
              <a:rPr lang="ar-SA" sz="2800" dirty="0" err="1">
                <a:ea typeface="Calibri"/>
                <a:cs typeface="Arial"/>
              </a:rPr>
              <a:t>التى</a:t>
            </a:r>
            <a:r>
              <a:rPr lang="ar-SA" sz="2800" dirty="0">
                <a:ea typeface="Calibri"/>
                <a:cs typeface="Arial"/>
              </a:rPr>
              <a:t> تستخدم بأجهزة رعاية الشباب </a:t>
            </a:r>
            <a:endParaRPr lang="ar-SA" sz="2800" dirty="0" smtClean="0">
              <a:ea typeface="Calibri"/>
              <a:cs typeface="Arial"/>
            </a:endParaRPr>
          </a:p>
          <a:p>
            <a:pPr marL="0" indent="0" rtl="1">
              <a:lnSpc>
                <a:spcPct val="115000"/>
              </a:lnSpc>
              <a:spcAft>
                <a:spcPts val="1000"/>
              </a:spcAft>
            </a:pPr>
            <a:endParaRPr lang="ar-SA" sz="2800" dirty="0" smtClean="0">
              <a:ea typeface="Calibri"/>
              <a:cs typeface="Arial"/>
            </a:endParaRPr>
          </a:p>
          <a:p>
            <a:pPr marL="0" indent="0" rtl="1">
              <a:lnSpc>
                <a:spcPct val="115000"/>
              </a:lnSpc>
              <a:spcAft>
                <a:spcPts val="1000"/>
              </a:spcAft>
            </a:pPr>
            <a:endParaRPr lang="ar-SA" sz="2800" dirty="0" smtClean="0">
              <a:ea typeface="Calibri"/>
              <a:cs typeface="Arial"/>
            </a:endParaRPr>
          </a:p>
          <a:p>
            <a:pPr marL="457200" indent="-457200" rtl="1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ar-SA" b="1" dirty="0" smtClean="0">
              <a:ea typeface="Calibri"/>
              <a:cs typeface="Arial"/>
            </a:endParaRPr>
          </a:p>
          <a:p>
            <a:pPr marL="457200" indent="-457200" rtl="1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ar-SA" b="1" dirty="0" smtClean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12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txBody>
          <a:bodyPr/>
          <a:lstStyle/>
          <a:p>
            <a:pPr marL="342900" lvl="0" indent="-342900" rt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ar-SA" sz="3200" b="1" dirty="0">
                <a:solidFill>
                  <a:schemeClr val="accent1"/>
                </a:solidFill>
                <a:ea typeface="Calibri"/>
                <a:cs typeface="Simplified Arabic"/>
              </a:rPr>
              <a:t> </a:t>
            </a:r>
            <a:r>
              <a:rPr lang="ar-SA" sz="3200" b="1" dirty="0" smtClean="0">
                <a:solidFill>
                  <a:schemeClr val="accent1"/>
                </a:solidFill>
                <a:ea typeface="Calibri"/>
                <a:cs typeface="Simplified Arabic"/>
              </a:rPr>
              <a:t>استراتيجيات </a:t>
            </a:r>
            <a:r>
              <a:rPr lang="ar-SA" sz="3200" b="1" dirty="0">
                <a:solidFill>
                  <a:schemeClr val="accent1"/>
                </a:solidFill>
                <a:ea typeface="Calibri"/>
                <a:cs typeface="Simplified Arabic"/>
              </a:rPr>
              <a:t>الممارسة العامة للعمل </a:t>
            </a:r>
            <a:r>
              <a:rPr lang="ar-SA" sz="3200" b="1" dirty="0" err="1">
                <a:solidFill>
                  <a:schemeClr val="accent1"/>
                </a:solidFill>
                <a:ea typeface="Calibri"/>
                <a:cs typeface="Simplified Arabic"/>
              </a:rPr>
              <a:t>فى</a:t>
            </a:r>
            <a:r>
              <a:rPr lang="ar-SA" sz="3200" b="1" dirty="0">
                <a:solidFill>
                  <a:schemeClr val="accent1"/>
                </a:solidFill>
                <a:ea typeface="Calibri"/>
                <a:cs typeface="Simplified Arabic"/>
              </a:rPr>
              <a:t> مجال رعاية الشباب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 تمثل الاستراتيجية منهجاً للعمل لتحقيق </a:t>
            </a:r>
            <a:r>
              <a:rPr lang="ar-EG" sz="2800" dirty="0" smtClean="0">
                <a:ea typeface="Calibri"/>
                <a:cs typeface="Simplified Arabic"/>
              </a:rPr>
              <a:t>ال</a:t>
            </a:r>
            <a:r>
              <a:rPr lang="ar-SA" sz="2800" dirty="0" smtClean="0">
                <a:ea typeface="Calibri"/>
                <a:cs typeface="Simplified Arabic"/>
              </a:rPr>
              <a:t>أ</a:t>
            </a:r>
            <a:r>
              <a:rPr lang="ar-EG" sz="2800" dirty="0" smtClean="0">
                <a:ea typeface="Calibri"/>
                <a:cs typeface="Simplified Arabic"/>
              </a:rPr>
              <a:t>هداف </a:t>
            </a:r>
            <a:r>
              <a:rPr lang="ar-EG" sz="2800" dirty="0">
                <a:ea typeface="Calibri"/>
                <a:cs typeface="Simplified Arabic"/>
              </a:rPr>
              <a:t>، وتعتبر إطاراً عاماً للممارسة المهنية ، ويعتمد على </a:t>
            </a:r>
            <a:r>
              <a:rPr lang="ar-EG" sz="2800" dirty="0" smtClean="0">
                <a:ea typeface="Calibri"/>
                <a:cs typeface="Simplified Arabic"/>
              </a:rPr>
              <a:t>ال</a:t>
            </a:r>
            <a:r>
              <a:rPr lang="ar-SA" sz="2800" dirty="0" smtClean="0">
                <a:ea typeface="Calibri"/>
                <a:cs typeface="Simplified Arabic"/>
              </a:rPr>
              <a:t>أ</a:t>
            </a:r>
            <a:r>
              <a:rPr lang="ar-EG" sz="2800" dirty="0" smtClean="0">
                <a:ea typeface="Calibri"/>
                <a:cs typeface="Simplified Arabic"/>
              </a:rPr>
              <a:t>سلوب </a:t>
            </a:r>
            <a:r>
              <a:rPr lang="ar-EG" sz="2800" dirty="0">
                <a:ea typeface="Calibri"/>
                <a:cs typeface="Simplified Arabic"/>
              </a:rPr>
              <a:t>الانتقالي للوصول </a:t>
            </a:r>
            <a:r>
              <a:rPr lang="ar-SA" sz="2800" dirty="0" smtClean="0">
                <a:ea typeface="Calibri"/>
                <a:cs typeface="Simplified Arabic"/>
              </a:rPr>
              <a:t>إ</a:t>
            </a:r>
            <a:r>
              <a:rPr lang="ar-EG" sz="2800" dirty="0" err="1" smtClean="0">
                <a:ea typeface="Calibri"/>
                <a:cs typeface="Simplified Arabic"/>
              </a:rPr>
              <a:t>لى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r>
              <a:rPr lang="ar-EG" sz="2800" dirty="0">
                <a:ea typeface="Calibri"/>
                <a:cs typeface="Simplified Arabic"/>
              </a:rPr>
              <a:t>أفضل القرارات المساعدة على اشباع الاحتياجات وحل مشكلات الشباب والوصول </a:t>
            </a:r>
            <a:r>
              <a:rPr lang="ar-SA" sz="2800" dirty="0" smtClean="0">
                <a:ea typeface="Calibri"/>
                <a:cs typeface="Simplified Arabic"/>
              </a:rPr>
              <a:t>إ</a:t>
            </a:r>
            <a:r>
              <a:rPr lang="ar-EG" sz="2800" dirty="0" err="1" smtClean="0">
                <a:ea typeface="Calibri"/>
                <a:cs typeface="Simplified Arabic"/>
              </a:rPr>
              <a:t>لى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r>
              <a:rPr lang="ar-EG" sz="2800" dirty="0">
                <a:ea typeface="Calibri"/>
                <a:cs typeface="Simplified Arabic"/>
              </a:rPr>
              <a:t>تقديم أفضل الخدمات .</a:t>
            </a:r>
            <a:endParaRPr lang="en-US" sz="18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ea typeface="Calibri"/>
                <a:cs typeface="Simplified Arabic"/>
              </a:rPr>
              <a:t>  ويستخدم الأخصائيون </a:t>
            </a:r>
            <a:r>
              <a:rPr lang="ar-EG" sz="2800" dirty="0" smtClean="0">
                <a:ea typeface="Calibri"/>
                <a:cs typeface="Simplified Arabic"/>
              </a:rPr>
              <a:t>الاجتماعي</a:t>
            </a:r>
            <a:r>
              <a:rPr lang="ar-SA" sz="2800" dirty="0" err="1" smtClean="0">
                <a:ea typeface="Calibri"/>
                <a:cs typeface="Simplified Arabic"/>
              </a:rPr>
              <a:t>ون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إطار الممارسة العامة للعمل مع الشباب استراتيجيات متعددة للتدخل </a:t>
            </a:r>
            <a:r>
              <a:rPr lang="ar-EG" sz="2800" dirty="0" err="1">
                <a:ea typeface="Calibri"/>
                <a:cs typeface="Simplified Arabic"/>
              </a:rPr>
              <a:t>المهنى</a:t>
            </a:r>
            <a:r>
              <a:rPr lang="ar-EG" sz="2800" dirty="0">
                <a:ea typeface="Calibri"/>
                <a:cs typeface="Simplified Arabic"/>
              </a:rPr>
              <a:t> مع أنساق التعامل لتحقيق الأهداف الوقائية والعلاجية والتنموية </a:t>
            </a:r>
            <a:r>
              <a:rPr lang="ar-EG" sz="2800" dirty="0" err="1">
                <a:ea typeface="Calibri"/>
                <a:cs typeface="Simplified Arabic"/>
              </a:rPr>
              <a:t>التى</a:t>
            </a:r>
            <a:r>
              <a:rPr lang="ar-EG" sz="2800" dirty="0">
                <a:ea typeface="Calibri"/>
                <a:cs typeface="Simplified Arabic"/>
              </a:rPr>
              <a:t> تستهدفها الممارسة العامة .</a:t>
            </a:r>
            <a:endParaRPr lang="en-US" sz="1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2800" u="sng" dirty="0">
                <a:ea typeface="Calibri"/>
                <a:cs typeface="Simplified Arabic"/>
              </a:rPr>
              <a:t>  ومن بين هذه الاستراتيجيات على سبيل المثال لا الحصر </a:t>
            </a:r>
            <a:endParaRPr lang="en-US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83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استراتيجية التدخل" استخدام البرنامج </a:t>
            </a:r>
            <a:r>
              <a:rPr lang="ar-EG" sz="3200" b="1" dirty="0" smtClean="0">
                <a:solidFill>
                  <a:srgbClr val="FF0000"/>
                </a:solidFill>
                <a:ea typeface="Calibri"/>
                <a:cs typeface="Simplified Arabic"/>
              </a:rPr>
              <a:t>"</a:t>
            </a:r>
            <a:endParaRPr lang="en-US" sz="20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 rtl="1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ar-EG" sz="2800" dirty="0" smtClean="0">
                <a:ea typeface="Calibri"/>
                <a:cs typeface="Simplified Arabic"/>
              </a:rPr>
              <a:t>تستند </a:t>
            </a:r>
            <a:r>
              <a:rPr lang="ar-EG" sz="2800" dirty="0">
                <a:ea typeface="Calibri"/>
                <a:cs typeface="Simplified Arabic"/>
              </a:rPr>
              <a:t>هذه الاستراتيجية على استخدام البرنامج والأنشطة </a:t>
            </a:r>
            <a:r>
              <a:rPr lang="ar-EG" sz="2800" dirty="0" err="1">
                <a:ea typeface="Calibri"/>
                <a:cs typeface="Simplified Arabic"/>
              </a:rPr>
              <a:t>التى</a:t>
            </a:r>
            <a:r>
              <a:rPr lang="ar-EG" sz="2800" dirty="0">
                <a:ea typeface="Calibri"/>
                <a:cs typeface="Simplified Arabic"/>
              </a:rPr>
              <a:t> تتضمنه </a:t>
            </a:r>
            <a:r>
              <a:rPr lang="ar-EG" sz="2800" dirty="0" err="1">
                <a:ea typeface="Calibri"/>
                <a:cs typeface="Simplified Arabic"/>
              </a:rPr>
              <a:t>والتى</a:t>
            </a:r>
            <a:r>
              <a:rPr lang="ar-EG" sz="2800" dirty="0">
                <a:ea typeface="Calibri"/>
                <a:cs typeface="Simplified Arabic"/>
              </a:rPr>
              <a:t> يمارسها </a:t>
            </a:r>
            <a:r>
              <a:rPr lang="ar-EG" sz="2800" dirty="0" err="1">
                <a:ea typeface="Calibri"/>
                <a:cs typeface="Simplified Arabic"/>
              </a:rPr>
              <a:t>النشئ</a:t>
            </a:r>
            <a:r>
              <a:rPr lang="ar-EG" sz="2800" dirty="0">
                <a:ea typeface="Calibri"/>
                <a:cs typeface="Simplified Arabic"/>
              </a:rPr>
              <a:t> والشباب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القطاعات المختلفة ، وذلك للتعليم والممارسة للأدوار الاجتماعية المترابطة المتكاملة لتحقيق الأهداف ، </a:t>
            </a:r>
            <a:endParaRPr lang="ar-SA" sz="2800" dirty="0" smtClean="0">
              <a:ea typeface="Calibri"/>
              <a:cs typeface="Simplified Arabic"/>
            </a:endParaRPr>
          </a:p>
          <a:p>
            <a:pPr marL="457200" indent="-457200" algn="just" rtl="1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ar-EG" sz="2800" dirty="0" smtClean="0">
                <a:ea typeface="Calibri"/>
                <a:cs typeface="Simplified Arabic"/>
              </a:rPr>
              <a:t>ويتدخل </a:t>
            </a:r>
            <a:r>
              <a:rPr lang="ar-EG" sz="2800" dirty="0">
                <a:ea typeface="Calibri"/>
                <a:cs typeface="Simplified Arabic"/>
              </a:rPr>
              <a:t>الأخصائي الاجتماعي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كافه مراحل وضع وتقييم البرنامج, باعتبار </a:t>
            </a:r>
            <a:r>
              <a:rPr lang="ar-SA" sz="2800" dirty="0" smtClean="0">
                <a:ea typeface="Calibri"/>
                <a:cs typeface="Simplified Arabic"/>
              </a:rPr>
              <a:t>أ</a:t>
            </a:r>
            <a:r>
              <a:rPr lang="ar-EG" sz="2800" dirty="0" smtClean="0">
                <a:ea typeface="Calibri"/>
                <a:cs typeface="Simplified Arabic"/>
              </a:rPr>
              <a:t>ن </a:t>
            </a:r>
            <a:r>
              <a:rPr lang="ar-EG" sz="2800" dirty="0">
                <a:ea typeface="Calibri"/>
                <a:cs typeface="Simplified Arabic"/>
              </a:rPr>
              <a:t>البرنامج وسيلة للتدريب على المهارات المختلفة كالمشاركة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اتخاذ القرارات، ووسيلة لاستثارة الطاقات الكامنة لدى الشباب واستثمارها ، وكذا وسيلة لاستثارة التفاعل بين الشباب ، ومحور تفاعلهم بما يهيئ الفرص والمواقف لمواجهة </a:t>
            </a:r>
            <a:r>
              <a:rPr lang="ar-EG" sz="2800" dirty="0" smtClean="0">
                <a:ea typeface="Calibri"/>
                <a:cs typeface="Simplified Arabic"/>
              </a:rPr>
              <a:t>مشكلاتهم</a:t>
            </a:r>
            <a:r>
              <a:rPr lang="ar-SA" sz="2800" dirty="0" smtClean="0">
                <a:ea typeface="Calibri"/>
                <a:cs typeface="Simplified Arabic"/>
              </a:rPr>
              <a:t>.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094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rt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استراتيجية تغيير الاتجاهات </a:t>
            </a:r>
            <a:endParaRPr lang="ar-SA" sz="3200" b="1" dirty="0">
              <a:solidFill>
                <a:srgbClr val="0070C0"/>
              </a:solidFill>
              <a:ea typeface="Calibri"/>
              <a:cs typeface="Simplified Arabic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marL="457200" indent="-457200" algn="just" rtl="1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ar-EG" sz="2800" dirty="0">
                <a:ea typeface="Calibri"/>
                <a:cs typeface="Simplified Arabic"/>
              </a:rPr>
              <a:t> </a:t>
            </a:r>
            <a:r>
              <a:rPr lang="ar-EG" sz="2800" dirty="0" err="1" smtClean="0">
                <a:ea typeface="Calibri"/>
                <a:cs typeface="Simplified Arabic"/>
              </a:rPr>
              <a:t>فى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r>
              <a:rPr lang="ar-SA" sz="2800" dirty="0" smtClean="0">
                <a:ea typeface="Calibri"/>
                <a:cs typeface="Simplified Arabic"/>
              </a:rPr>
              <a:t>إ</a:t>
            </a:r>
            <a:r>
              <a:rPr lang="ar-EG" sz="2800" dirty="0" smtClean="0">
                <a:ea typeface="Calibri"/>
                <a:cs typeface="Simplified Arabic"/>
              </a:rPr>
              <a:t>طار </a:t>
            </a:r>
            <a:r>
              <a:rPr lang="ar-EG" sz="2800" dirty="0">
                <a:ea typeface="Calibri"/>
                <a:cs typeface="Simplified Arabic"/>
              </a:rPr>
              <a:t>العمل مع الشباب , تتضح الكثير من الاتجاهات لدى </a:t>
            </a:r>
            <a:r>
              <a:rPr lang="ar-EG" sz="2800" dirty="0" err="1">
                <a:ea typeface="Calibri"/>
                <a:cs typeface="Simplified Arabic"/>
              </a:rPr>
              <a:t>النشئ</a:t>
            </a:r>
            <a:r>
              <a:rPr lang="ar-EG" sz="2800" dirty="0">
                <a:ea typeface="Calibri"/>
                <a:cs typeface="Simplified Arabic"/>
              </a:rPr>
              <a:t> والشباب منها ما يحتاج للتغيير أو التعديل لعدم مناسبته , أو لأنه اتجاه خاطئ ، ومنها ما يحتاج للتنمية، وقد يكون لدى الأطراف </a:t>
            </a:r>
            <a:r>
              <a:rPr lang="ar-EG" sz="2800" dirty="0" err="1">
                <a:ea typeface="Calibri"/>
                <a:cs typeface="Simplified Arabic"/>
              </a:rPr>
              <a:t>التى</a:t>
            </a:r>
            <a:r>
              <a:rPr lang="ar-EG" sz="2800" dirty="0">
                <a:ea typeface="Calibri"/>
                <a:cs typeface="Simplified Arabic"/>
              </a:rPr>
              <a:t> تتعامل مع الشباب اتجاهات تحتاج لمثل تلك العمليات من التغيير أو التعديل أو </a:t>
            </a:r>
            <a:r>
              <a:rPr lang="ar-EG" sz="2800" dirty="0" smtClean="0">
                <a:ea typeface="Calibri"/>
                <a:cs typeface="Simplified Arabic"/>
              </a:rPr>
              <a:t>التنمية</a:t>
            </a:r>
            <a:r>
              <a:rPr lang="ar-SA" sz="2800" dirty="0" smtClean="0">
                <a:ea typeface="Calibri"/>
                <a:cs typeface="Simplified Arabic"/>
              </a:rPr>
              <a:t>.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endParaRPr lang="en-US" sz="1800" dirty="0">
              <a:ea typeface="Calibri"/>
              <a:cs typeface="Arial"/>
            </a:endParaRPr>
          </a:p>
          <a:p>
            <a:pPr marL="457200" indent="-457200" algn="just" rtl="1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ar-EG" sz="2800" dirty="0">
                <a:ea typeface="Calibri"/>
                <a:cs typeface="Simplified Arabic"/>
              </a:rPr>
              <a:t>  </a:t>
            </a:r>
            <a:r>
              <a:rPr lang="ar-EG" sz="2800" dirty="0" smtClean="0">
                <a:ea typeface="Calibri"/>
                <a:cs typeface="Simplified Arabic"/>
              </a:rPr>
              <a:t>ولذا </a:t>
            </a:r>
            <a:r>
              <a:rPr lang="ar-EG" sz="2800" dirty="0">
                <a:ea typeface="Calibri"/>
                <a:cs typeface="Simplified Arabic"/>
              </a:rPr>
              <a:t>تستخدم تلك الاستراتيجية للإسهام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تحقيق ذلك </a:t>
            </a:r>
            <a:r>
              <a:rPr lang="ar-EG" sz="2800" dirty="0" smtClean="0">
                <a:ea typeface="Calibri"/>
                <a:cs typeface="Simplified Arabic"/>
              </a:rPr>
              <a:t>بما </a:t>
            </a:r>
            <a:r>
              <a:rPr lang="ar-EG" sz="2800" dirty="0">
                <a:ea typeface="Calibri"/>
                <a:cs typeface="Simplified Arabic"/>
              </a:rPr>
              <a:t>يتناسب مع الأهداف </a:t>
            </a:r>
            <a:r>
              <a:rPr lang="ar-EG" sz="2800" dirty="0" smtClean="0">
                <a:ea typeface="Calibri"/>
                <a:cs typeface="Simplified Arabic"/>
              </a:rPr>
              <a:t>المرغوبة</a:t>
            </a:r>
            <a:r>
              <a:rPr lang="ar-SA" sz="2800" dirty="0" smtClean="0">
                <a:ea typeface="Calibri"/>
                <a:cs typeface="Simplified Arabic"/>
              </a:rPr>
              <a:t>.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982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استراتيجية الاقناع </a:t>
            </a:r>
            <a:endParaRPr lang="en-US" sz="3200" dirty="0"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8006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ar-EG" sz="2400" dirty="0">
                <a:ea typeface="Calibri"/>
                <a:cs typeface="Simplified Arabic"/>
              </a:rPr>
              <a:t> </a:t>
            </a:r>
            <a:r>
              <a:rPr lang="ar-EG" sz="2800" dirty="0">
                <a:ea typeface="Calibri"/>
                <a:cs typeface="Simplified Arabic"/>
              </a:rPr>
              <a:t>يستخدم الأخصائيون الاجتماعيون , تلك الاستراتيجية مع </a:t>
            </a:r>
            <a:r>
              <a:rPr lang="ar-EG" sz="2800" dirty="0" err="1">
                <a:ea typeface="Calibri"/>
                <a:cs typeface="Simplified Arabic"/>
              </a:rPr>
              <a:t>النشئ</a:t>
            </a:r>
            <a:r>
              <a:rPr lang="ar-EG" sz="2800" dirty="0">
                <a:ea typeface="Calibri"/>
                <a:cs typeface="Simplified Arabic"/>
              </a:rPr>
              <a:t> والشباب للإقناع بإجراء عملية التغيير أو تنمية القيم والاتجاهات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المواقف المختلفة ، كذلك تزداد أهمية تلك الاستراتيجية </a:t>
            </a:r>
            <a:r>
              <a:rPr lang="ar-EG" sz="2800" dirty="0" err="1">
                <a:ea typeface="Calibri"/>
                <a:cs typeface="Simplified Arabic"/>
              </a:rPr>
              <a:t>فى</a:t>
            </a:r>
            <a:r>
              <a:rPr lang="ar-EG" sz="2800" dirty="0">
                <a:ea typeface="Calibri"/>
                <a:cs typeface="Simplified Arabic"/>
              </a:rPr>
              <a:t> تعليم الالتزام بالسلوك </a:t>
            </a:r>
            <a:r>
              <a:rPr lang="ar-EG" sz="2800" dirty="0" err="1">
                <a:ea typeface="Calibri"/>
                <a:cs typeface="Simplified Arabic"/>
              </a:rPr>
              <a:t>الديموقراطى</a:t>
            </a:r>
            <a:r>
              <a:rPr lang="ar-EG" sz="2800" dirty="0">
                <a:ea typeface="Calibri"/>
                <a:cs typeface="Simplified Arabic"/>
              </a:rPr>
              <a:t> خلال الحياه </a:t>
            </a:r>
            <a:r>
              <a:rPr lang="ar-EG" sz="2800" dirty="0" smtClean="0">
                <a:ea typeface="Calibri"/>
                <a:cs typeface="Simplified Arabic"/>
              </a:rPr>
              <a:t>الجماعية</a:t>
            </a:r>
            <a:r>
              <a:rPr lang="ar-SA" sz="2800" dirty="0" smtClean="0">
                <a:ea typeface="Calibri"/>
                <a:cs typeface="Simplified Arabic"/>
              </a:rPr>
              <a:t>.</a:t>
            </a:r>
            <a:r>
              <a:rPr lang="ar-EG" sz="2800" dirty="0" smtClean="0">
                <a:ea typeface="Calibri"/>
                <a:cs typeface="Simplified Arabic"/>
              </a:rPr>
              <a:t> </a:t>
            </a:r>
            <a:endParaRPr lang="en-US" sz="2800" dirty="0">
              <a:ea typeface="Calibri"/>
              <a:cs typeface="Arial"/>
            </a:endParaRPr>
          </a:p>
          <a:p>
            <a:pPr marL="457200" indent="-457200" algn="just" rtl="1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ar-EG" sz="2800" dirty="0">
                <a:ea typeface="Calibri"/>
                <a:cs typeface="Simplified Arabic"/>
              </a:rPr>
              <a:t> </a:t>
            </a:r>
            <a:r>
              <a:rPr lang="ar-EG" sz="2800" dirty="0" smtClean="0">
                <a:ea typeface="Calibri"/>
                <a:cs typeface="Simplified Arabic"/>
              </a:rPr>
              <a:t>ويتطلب </a:t>
            </a:r>
            <a:r>
              <a:rPr lang="ar-EG" sz="2800" dirty="0">
                <a:ea typeface="Calibri"/>
                <a:cs typeface="Simplified Arabic"/>
              </a:rPr>
              <a:t>استخدام تلك الاستراتيجية استخدام الثقة والعلاقات الإيجابية حتى </a:t>
            </a:r>
            <a:r>
              <a:rPr lang="ar-EG" sz="2800" dirty="0" err="1">
                <a:ea typeface="Calibri"/>
                <a:cs typeface="Simplified Arabic"/>
              </a:rPr>
              <a:t>تتحق</a:t>
            </a:r>
            <a:r>
              <a:rPr lang="ar-EG" sz="2800" dirty="0">
                <a:ea typeface="Calibri"/>
                <a:cs typeface="Simplified Arabic"/>
              </a:rPr>
              <a:t> الأهداف لدى الشباب .</a:t>
            </a:r>
            <a:endParaRPr lang="en-US" sz="28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400" dirty="0">
                <a:ea typeface="Calibri"/>
                <a:cs typeface="Simplified Arabic"/>
              </a:rPr>
              <a:t>   </a:t>
            </a:r>
            <a:endParaRPr lang="en-US" sz="23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592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lvl="0" algn="just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solidFill>
                  <a:prstClr val="black"/>
                </a:solidFill>
                <a:ea typeface="Calibri"/>
                <a:cs typeface="Simplified Arabic"/>
              </a:rPr>
              <a:t>كذلك يستخدم الأخصائيون الاجتماعيون </a:t>
            </a:r>
            <a:r>
              <a:rPr lang="ar-EG" sz="2800" dirty="0" err="1">
                <a:solidFill>
                  <a:prstClr val="black"/>
                </a:solidFill>
                <a:ea typeface="Calibri"/>
                <a:cs typeface="Simplified Arabic"/>
              </a:rPr>
              <a:t>فى</a:t>
            </a:r>
            <a:r>
              <a:rPr lang="ar-EG" sz="2800" dirty="0">
                <a:solidFill>
                  <a:prstClr val="black"/>
                </a:solidFill>
                <a:ea typeface="Calibri"/>
                <a:cs typeface="Simplified Arabic"/>
              </a:rPr>
              <a:t> ممارستهم لأدوارهم المتعددة استراتيجيات </a:t>
            </a:r>
            <a:r>
              <a:rPr lang="ar-SA" sz="2800" dirty="0" smtClean="0">
                <a:solidFill>
                  <a:prstClr val="black"/>
                </a:solidFill>
                <a:ea typeface="Calibri"/>
                <a:cs typeface="Simplified Arabic"/>
              </a:rPr>
              <a:t>أ</a:t>
            </a:r>
            <a:r>
              <a:rPr lang="ar-EG" sz="2800" dirty="0" smtClean="0">
                <a:solidFill>
                  <a:prstClr val="black"/>
                </a:solidFill>
                <a:ea typeface="Calibri"/>
                <a:cs typeface="Simplified Arabic"/>
              </a:rPr>
              <a:t>خرى </a:t>
            </a:r>
            <a:r>
              <a:rPr lang="ar-EG" sz="2800" dirty="0">
                <a:solidFill>
                  <a:prstClr val="black"/>
                </a:solidFill>
                <a:ea typeface="Calibri"/>
                <a:cs typeface="Simplified Arabic"/>
              </a:rPr>
              <a:t>منها :-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solidFill>
                  <a:prstClr val="black"/>
                </a:solidFill>
                <a:ea typeface="Calibri"/>
                <a:cs typeface="Simplified Arabic"/>
              </a:rPr>
              <a:t>- استراتيجية تدعيم المعرفة 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solidFill>
                  <a:prstClr val="black"/>
                </a:solidFill>
                <a:ea typeface="Calibri"/>
                <a:cs typeface="Simplified Arabic"/>
              </a:rPr>
              <a:t>- استراتيجية تغيير السلوك 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solidFill>
                  <a:prstClr val="black"/>
                </a:solidFill>
                <a:ea typeface="Calibri"/>
                <a:cs typeface="Simplified Arabic"/>
              </a:rPr>
              <a:t>- استراتيجية إعادة التنشئة الاجتماعية 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solidFill>
                  <a:prstClr val="black"/>
                </a:solidFill>
                <a:ea typeface="Calibri"/>
                <a:cs typeface="Simplified Arabic"/>
              </a:rPr>
              <a:t>- استراتيجية الاتصال    </a:t>
            </a:r>
            <a:endParaRPr lang="en-US" sz="2800" dirty="0">
              <a:solidFill>
                <a:prstClr val="black"/>
              </a:solidFill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231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latin typeface="Times New Roman"/>
                <a:ea typeface="Times New Roman"/>
                <a:cs typeface="Simplified Arabic"/>
              </a:rPr>
              <a:t>أدوات ووسائل الخدمة الاجتماعية </a:t>
            </a:r>
            <a:r>
              <a:rPr lang="ar-EG" sz="3200" b="1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3200" b="1" dirty="0">
                <a:latin typeface="Times New Roman"/>
                <a:ea typeface="Times New Roman"/>
                <a:cs typeface="Simplified Arabic"/>
              </a:rPr>
              <a:t> تستخدم بأجهزة رعاية الشباب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876800"/>
          </a:xfrm>
        </p:spPr>
        <p:txBody>
          <a:bodyPr/>
          <a:lstStyle/>
          <a:p>
            <a:pPr indent="457200" algn="just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لا يمكن لأى عمل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مهنى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أن يحقق الأهداف المرجوة دون انتقاء الأداة (الوسيلة) المناسبة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يمكن من خلالها تحقيق هذه الأهداف ، حيث تعرف الأداة 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800" u="sng" dirty="0" smtClean="0">
                <a:latin typeface="Times New Roman"/>
                <a:ea typeface="Times New Roman"/>
                <a:cs typeface="Simplified Arabic"/>
              </a:rPr>
              <a:t>بأنها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: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الوسيلة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يمكن من خلالها إحداث الاتصال بين مجموعة من الأفراد أو المؤسسات وقد تكون هذه الأداة مادية محسوسة ، أو غير مادية " لفظية " ، كما تستخدم هذه الوسيلة تدعيم العلاقة وإحداث التفاعل بين مستخدميها .</a:t>
            </a:r>
            <a:endParaRPr lang="en-US" sz="1800" dirty="0">
              <a:ea typeface="Calibri"/>
              <a:cs typeface="Arial"/>
            </a:endParaRPr>
          </a:p>
          <a:p>
            <a:pPr indent="457200" algn="justLow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ونجد أنه من الممكن أن يستخدم الأخصائي الاجتماعي أكثر من وسيلة خلال موقف واحد . فقد يبدأ بالمقابلة على عمل لجنة أو اجتماع أو مناقشة </a:t>
            </a:r>
            <a:endParaRPr lang="en-US" sz="1800" dirty="0">
              <a:ea typeface="Calibri"/>
              <a:cs typeface="Arial"/>
            </a:endParaRPr>
          </a:p>
          <a:p>
            <a:r>
              <a:rPr lang="ar-EG" sz="2800" b="1" u="sng" dirty="0">
                <a:latin typeface="Times New Roman"/>
                <a:ea typeface="Times New Roman"/>
                <a:cs typeface="Simplified Arabic"/>
              </a:rPr>
              <a:t>ومن الأدوات </a:t>
            </a:r>
            <a:r>
              <a:rPr lang="ar-EG" sz="2800" b="1" u="sng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b="1" u="sng" dirty="0">
                <a:latin typeface="Times New Roman"/>
                <a:ea typeface="Times New Roman"/>
                <a:cs typeface="Simplified Arabic"/>
              </a:rPr>
              <a:t> تستخدم بأجهزة رعاية الشباب :</a:t>
            </a:r>
            <a:endParaRPr lang="en-US" sz="2600" dirty="0">
              <a:ea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047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401762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ea typeface="Calibri"/>
                <a:cs typeface="Simplified Arabic"/>
              </a:rPr>
              <a:t>المقابلات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marL="685800" algn="justLow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300" dirty="0">
                <a:latin typeface="Times New Roman"/>
                <a:ea typeface="Times New Roman"/>
                <a:cs typeface="Simplified Arabic"/>
              </a:rPr>
              <a:t>تستخدم مؤسسات الخدمة الاجتماعية المقابلة بغرض توضيح الأمور </a:t>
            </a:r>
            <a:r>
              <a:rPr lang="ar-EG" sz="23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300" dirty="0">
                <a:latin typeface="Times New Roman"/>
                <a:ea typeface="Times New Roman"/>
                <a:cs typeface="Simplified Arabic"/>
              </a:rPr>
              <a:t> تتعلق بفهم المجتمع ، والعمل معه ككل حتى لو تمت على </a:t>
            </a:r>
            <a:r>
              <a:rPr lang="ar-EG" sz="2300" dirty="0" smtClean="0">
                <a:latin typeface="Times New Roman"/>
                <a:ea typeface="Times New Roman"/>
                <a:cs typeface="Simplified Arabic"/>
              </a:rPr>
              <a:t>المستوى </a:t>
            </a:r>
            <a:r>
              <a:rPr lang="ar-EG" sz="2300" dirty="0" err="1" smtClean="0">
                <a:latin typeface="Times New Roman"/>
                <a:ea typeface="Times New Roman"/>
                <a:cs typeface="Simplified Arabic"/>
              </a:rPr>
              <a:t>الفردى</a:t>
            </a:r>
            <a:r>
              <a:rPr lang="ar-SA" sz="2300" dirty="0" smtClean="0">
                <a:latin typeface="Times New Roman"/>
                <a:ea typeface="Times New Roman"/>
                <a:cs typeface="Simplified Arabic"/>
              </a:rPr>
              <a:t>.</a:t>
            </a:r>
          </a:p>
          <a:p>
            <a:pPr marL="685800" algn="justLow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300" dirty="0" smtClean="0">
                <a:latin typeface="Times New Roman"/>
                <a:ea typeface="Times New Roman"/>
                <a:cs typeface="Simplified Arabic"/>
              </a:rPr>
              <a:t>وتتم المقابلة عادة </a:t>
            </a:r>
            <a:r>
              <a:rPr lang="ar-EG" sz="2300" dirty="0" err="1" smtClean="0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EG" sz="2300" dirty="0" smtClean="0">
                <a:latin typeface="Times New Roman"/>
                <a:ea typeface="Times New Roman"/>
                <a:cs typeface="Simplified Arabic"/>
              </a:rPr>
              <a:t> مقر مؤسسة الخدمة الاجتماعية ( أندية الشباب مثلاً ) مع الأعضاء المترددين على النادي من الجمعية العمومية أو القيادات المحلية والخبراء لمناقشة بعض الأمور </a:t>
            </a:r>
            <a:r>
              <a:rPr lang="ar-EG" sz="2300" dirty="0" err="1" smtClean="0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300" dirty="0" smtClean="0">
                <a:latin typeface="Times New Roman"/>
                <a:ea typeface="Times New Roman"/>
                <a:cs typeface="Simplified Arabic"/>
              </a:rPr>
              <a:t> تتعلق بتنظيم العمل ، أو تنسيق الجهود ، أو الحصول على بيانات أو معلومات أو إحصاءات </a:t>
            </a:r>
            <a:r>
              <a:rPr lang="ar-EG" sz="2300" dirty="0" err="1" smtClean="0">
                <a:latin typeface="Times New Roman"/>
                <a:ea typeface="Times New Roman"/>
                <a:cs typeface="Simplified Arabic"/>
              </a:rPr>
              <a:t>تتطلبها</a:t>
            </a:r>
            <a:r>
              <a:rPr lang="ar-EG" sz="2300" dirty="0" smtClean="0">
                <a:latin typeface="Times New Roman"/>
                <a:ea typeface="Times New Roman"/>
                <a:cs typeface="Simplified Arabic"/>
              </a:rPr>
              <a:t> حاجة العمل</a:t>
            </a:r>
            <a:r>
              <a:rPr lang="ar-SA" sz="2300" dirty="0" smtClean="0">
                <a:latin typeface="Times New Roman"/>
                <a:ea typeface="Times New Roman"/>
                <a:cs typeface="Simplified Arabic"/>
              </a:rPr>
              <a:t>.</a:t>
            </a:r>
          </a:p>
          <a:p>
            <a:pPr marL="685800" algn="justLow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300" dirty="0" smtClean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300" dirty="0">
                <a:latin typeface="Times New Roman"/>
                <a:ea typeface="Times New Roman"/>
                <a:cs typeface="Simplified Arabic"/>
              </a:rPr>
              <a:t>وإما مع أعضاء آخرين يريدون الانضمام إلى عضوية نادي </a:t>
            </a:r>
            <a:r>
              <a:rPr lang="ar-EG" sz="2300" dirty="0" smtClean="0">
                <a:latin typeface="Times New Roman"/>
                <a:ea typeface="Times New Roman"/>
                <a:cs typeface="Simplified Arabic"/>
              </a:rPr>
              <a:t>الشباب</a:t>
            </a:r>
            <a:r>
              <a:rPr lang="ar-SA" sz="2300" dirty="0" smtClean="0">
                <a:latin typeface="Times New Roman"/>
                <a:ea typeface="Times New Roman"/>
                <a:cs typeface="Simplified Arabic"/>
              </a:rPr>
              <a:t>، </a:t>
            </a:r>
            <a:r>
              <a:rPr lang="ar-EG" sz="2300" dirty="0" smtClean="0">
                <a:latin typeface="Times New Roman"/>
                <a:ea typeface="Times New Roman"/>
                <a:cs typeface="Simplified Arabic"/>
              </a:rPr>
              <a:t>أو </a:t>
            </a:r>
            <a:r>
              <a:rPr lang="ar-EG" sz="2300" dirty="0">
                <a:latin typeface="Times New Roman"/>
                <a:ea typeface="Times New Roman"/>
                <a:cs typeface="Simplified Arabic"/>
              </a:rPr>
              <a:t>مع </a:t>
            </a:r>
            <a:r>
              <a:rPr lang="ar-EG" sz="2300" dirty="0" err="1">
                <a:latin typeface="Times New Roman"/>
                <a:ea typeface="Times New Roman"/>
                <a:cs typeface="Simplified Arabic"/>
              </a:rPr>
              <a:t>مندوبى</a:t>
            </a:r>
            <a:r>
              <a:rPr lang="ar-EG" sz="2300" dirty="0">
                <a:latin typeface="Times New Roman"/>
                <a:ea typeface="Times New Roman"/>
                <a:cs typeface="Simplified Arabic"/>
              </a:rPr>
              <a:t> أجهزة أخرى لتحديد العلاقة بين تلك الأجهزة ومؤسسة الخدمة الاجتماعية ( نوادي الشباب ) ليتعاون كل منهما مع الآخر </a:t>
            </a:r>
            <a:r>
              <a:rPr lang="ar-EG" sz="23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EG" sz="2300" dirty="0">
                <a:latin typeface="Times New Roman"/>
                <a:ea typeface="Times New Roman"/>
                <a:cs typeface="Simplified Arabic"/>
              </a:rPr>
              <a:t> ممارسة الأنشطة </a:t>
            </a:r>
            <a:r>
              <a:rPr lang="ar-EG" sz="2300" dirty="0" smtClean="0">
                <a:latin typeface="Times New Roman"/>
                <a:ea typeface="Times New Roman"/>
                <a:cs typeface="Simplified Arabic"/>
              </a:rPr>
              <a:t>المختلفة</a:t>
            </a:r>
            <a:r>
              <a:rPr lang="ar-SA" sz="2300" dirty="0" smtClean="0">
                <a:latin typeface="Times New Roman"/>
                <a:ea typeface="Times New Roman"/>
                <a:cs typeface="Simplified Arabic"/>
              </a:rPr>
              <a:t>.</a:t>
            </a:r>
          </a:p>
          <a:p>
            <a:pPr marL="685800" algn="justLow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300" dirty="0" smtClean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300" dirty="0">
                <a:latin typeface="Times New Roman"/>
                <a:ea typeface="Times New Roman"/>
                <a:cs typeface="Simplified Arabic"/>
              </a:rPr>
              <a:t>ويجب أن يكون للمقابلة غرض واضح تهدف الوصول إليه ولابد من تسجيل المقابلة والجو الذى تمت فيه ، وأهم وجهات النظر </a:t>
            </a:r>
            <a:r>
              <a:rPr lang="ar-EG" sz="23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300" dirty="0">
                <a:latin typeface="Times New Roman"/>
                <a:ea typeface="Times New Roman"/>
                <a:cs typeface="Simplified Arabic"/>
              </a:rPr>
              <a:t> طرحت خلالها .</a:t>
            </a:r>
            <a:endParaRPr lang="en-US" sz="23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659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المناقشات الجماعية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800600"/>
          </a:xfrm>
        </p:spPr>
        <p:txBody>
          <a:bodyPr/>
          <a:lstStyle/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600" dirty="0" smtClean="0">
                <a:latin typeface="Times New Roman"/>
                <a:ea typeface="Times New Roman"/>
                <a:cs typeface="Simplified Arabic"/>
              </a:rPr>
              <a:t>وهى </a:t>
            </a:r>
            <a:r>
              <a:rPr lang="ar-EG" sz="2600" dirty="0">
                <a:latin typeface="Times New Roman"/>
                <a:ea typeface="Times New Roman"/>
                <a:cs typeface="Simplified Arabic"/>
              </a:rPr>
              <a:t>أيضاً نشاط </a:t>
            </a:r>
            <a:r>
              <a:rPr lang="ar-EG" sz="2600" dirty="0" err="1">
                <a:latin typeface="Times New Roman"/>
                <a:ea typeface="Times New Roman"/>
                <a:cs typeface="Simplified Arabic"/>
              </a:rPr>
              <a:t>تعاونى</a:t>
            </a:r>
            <a:r>
              <a:rPr lang="ar-EG" sz="2600" dirty="0">
                <a:latin typeface="Times New Roman"/>
                <a:ea typeface="Times New Roman"/>
                <a:cs typeface="Simplified Arabic"/>
              </a:rPr>
              <a:t> يشترك فيه أعضاء الجماعة .. كما أنها فرصة لدى المؤسسات </a:t>
            </a:r>
            <a:r>
              <a:rPr lang="ar-EG" sz="26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600" dirty="0">
                <a:latin typeface="Times New Roman"/>
                <a:ea typeface="Times New Roman"/>
                <a:cs typeface="Simplified Arabic"/>
              </a:rPr>
              <a:t> يعمل </a:t>
            </a:r>
            <a:r>
              <a:rPr lang="ar-EG" sz="26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EG" sz="2600" dirty="0">
                <a:latin typeface="Times New Roman"/>
                <a:ea typeface="Times New Roman"/>
                <a:cs typeface="Simplified Arabic"/>
              </a:rPr>
              <a:t> إطارها </a:t>
            </a:r>
            <a:r>
              <a:rPr lang="ar-EG" sz="2600" dirty="0" err="1">
                <a:latin typeface="Times New Roman"/>
                <a:ea typeface="Times New Roman"/>
                <a:cs typeface="Simplified Arabic"/>
              </a:rPr>
              <a:t>الأخصائى</a:t>
            </a:r>
            <a:r>
              <a:rPr lang="ar-EG" sz="2600" dirty="0">
                <a:latin typeface="Times New Roman"/>
                <a:ea typeface="Times New Roman"/>
                <a:cs typeface="Simplified Arabic"/>
              </a:rPr>
              <a:t> الاجتماعي كأندية الشباب للتعرف على أفكار الشباب وإبراز ما لديهم من إمكانات ، وإبداء ما لديهم من آراء دون </a:t>
            </a:r>
            <a:r>
              <a:rPr lang="ar-EG" sz="2600" dirty="0" err="1">
                <a:latin typeface="Times New Roman"/>
                <a:ea typeface="Times New Roman"/>
                <a:cs typeface="Simplified Arabic"/>
              </a:rPr>
              <a:t>أى</a:t>
            </a:r>
            <a:r>
              <a:rPr lang="ar-EG" sz="2600" dirty="0">
                <a:latin typeface="Times New Roman"/>
                <a:ea typeface="Times New Roman"/>
                <a:cs typeface="Simplified Arabic"/>
              </a:rPr>
              <a:t> خوف ، وذلك  من خلال استثارة الأعضاء عن طريق </a:t>
            </a:r>
            <a:r>
              <a:rPr lang="ar-EG" sz="2600" dirty="0" err="1">
                <a:latin typeface="Times New Roman"/>
                <a:ea typeface="Times New Roman"/>
                <a:cs typeface="Simplified Arabic"/>
              </a:rPr>
              <a:t>الأخصائى</a:t>
            </a:r>
            <a:r>
              <a:rPr lang="ar-EG" sz="2600" dirty="0">
                <a:latin typeface="Times New Roman"/>
                <a:ea typeface="Times New Roman"/>
                <a:cs typeface="Simplified Arabic"/>
              </a:rPr>
              <a:t> الاجتماعي </a:t>
            </a:r>
            <a:r>
              <a:rPr lang="ar-EG" sz="2600" dirty="0" smtClean="0">
                <a:latin typeface="Times New Roman"/>
                <a:ea typeface="Times New Roman"/>
                <a:cs typeface="Simplified Arabic"/>
              </a:rPr>
              <a:t>لتحديد </a:t>
            </a:r>
            <a:r>
              <a:rPr lang="ar-EG" sz="2600" dirty="0">
                <a:latin typeface="Times New Roman"/>
                <a:ea typeface="Times New Roman"/>
                <a:cs typeface="Simplified Arabic"/>
              </a:rPr>
              <a:t>الإجراءات </a:t>
            </a:r>
            <a:r>
              <a:rPr lang="ar-EG" sz="26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600" dirty="0">
                <a:latin typeface="Times New Roman"/>
                <a:ea typeface="Times New Roman"/>
                <a:cs typeface="Simplified Arabic"/>
              </a:rPr>
              <a:t> يتخذها الأعضاء عند مواجهة موقف أو مشكلة معينة </a:t>
            </a:r>
          </a:p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SA" sz="2600" dirty="0" smtClean="0">
                <a:latin typeface="Times New Roman"/>
                <a:ea typeface="Times New Roman"/>
                <a:cs typeface="Simplified Arabic"/>
              </a:rPr>
              <a:t>إ</a:t>
            </a:r>
            <a:r>
              <a:rPr lang="ar-EG" sz="2600" dirty="0" smtClean="0">
                <a:latin typeface="Times New Roman"/>
                <a:ea typeface="Times New Roman"/>
                <a:cs typeface="Simplified Arabic"/>
              </a:rPr>
              <a:t>ن المناقشة الجماعية تعتبر من أهم وسائل التعبير الاجتماعي حيث </a:t>
            </a:r>
            <a:r>
              <a:rPr lang="ar-SA" sz="2600" dirty="0" smtClean="0">
                <a:latin typeface="Times New Roman"/>
                <a:ea typeface="Times New Roman"/>
                <a:cs typeface="Simplified Arabic"/>
              </a:rPr>
              <a:t>أ</a:t>
            </a:r>
            <a:r>
              <a:rPr lang="ar-EG" sz="2600" dirty="0" smtClean="0">
                <a:latin typeface="Times New Roman"/>
                <a:ea typeface="Times New Roman"/>
                <a:cs typeface="Simplified Arabic"/>
              </a:rPr>
              <a:t>نها ترتبط بكل ما يقرر من الأنشطة </a:t>
            </a:r>
            <a:r>
              <a:rPr lang="ar-EG" sz="2600" dirty="0" err="1" smtClean="0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600" dirty="0" smtClean="0">
                <a:latin typeface="Times New Roman"/>
                <a:ea typeface="Times New Roman"/>
                <a:cs typeface="Simplified Arabic"/>
              </a:rPr>
              <a:t> تمارسها الجماعات . كما أنها من أهم الوسائل المناسبة لعمليات الاتصال </a:t>
            </a:r>
            <a:r>
              <a:rPr lang="ar-EG" sz="2600" dirty="0" err="1" smtClean="0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600" dirty="0" smtClean="0">
                <a:latin typeface="Times New Roman"/>
                <a:ea typeface="Times New Roman"/>
                <a:cs typeface="Simplified Arabic"/>
              </a:rPr>
              <a:t> تتم بين الأعضاء المترددين وبين </a:t>
            </a:r>
            <a:r>
              <a:rPr lang="ar-EG" sz="2600" dirty="0" err="1" smtClean="0">
                <a:latin typeface="Times New Roman"/>
                <a:ea typeface="Times New Roman"/>
                <a:cs typeface="Simplified Arabic"/>
              </a:rPr>
              <a:t>الأخصائى</a:t>
            </a:r>
            <a:r>
              <a:rPr lang="ar-EG" sz="2600" dirty="0" smtClean="0">
                <a:latin typeface="Times New Roman"/>
                <a:ea typeface="Times New Roman"/>
                <a:cs typeface="Simplified Arabic"/>
              </a:rPr>
              <a:t> الاجتماعي وكذلك مجلس الإدارة  والجهاز </a:t>
            </a:r>
            <a:r>
              <a:rPr lang="ar-EG" sz="2600" dirty="0" err="1" smtClean="0">
                <a:latin typeface="Times New Roman"/>
                <a:ea typeface="Times New Roman"/>
                <a:cs typeface="Simplified Arabic"/>
              </a:rPr>
              <a:t>الوظيفى</a:t>
            </a:r>
            <a:r>
              <a:rPr lang="ar-EG" sz="2600" dirty="0" smtClean="0">
                <a:latin typeface="Times New Roman"/>
                <a:ea typeface="Times New Roman"/>
                <a:cs typeface="Simplified Arabic"/>
              </a:rPr>
              <a:t> داخل أجهزة رعاية الشباب . </a:t>
            </a:r>
            <a:endParaRPr lang="ar-SA" sz="2600" dirty="0" smtClean="0">
              <a:latin typeface="Times New Roman"/>
              <a:ea typeface="Times New Roman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val="38418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المناقشات الجماعية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800600"/>
          </a:xfrm>
        </p:spPr>
        <p:txBody>
          <a:bodyPr/>
          <a:lstStyle/>
          <a:p>
            <a:pPr marL="800100" indent="-457200" algn="justLow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كما أنها تهدف داخل 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أ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ندية 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الشباب إلى تبادل الآراء والمعلومات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تمكنهم من تكوين رأى مستنير حول موضوع النقاش وذلك نتيجة لتوليد العديد من الأفكار وإبراز الحقائق وإيضاح الاختلافات فيما بينهم والتوصل إلى الحلول الممكنة .</a:t>
            </a:r>
            <a:endParaRPr lang="en-US" sz="1800" dirty="0">
              <a:ea typeface="Calibri"/>
              <a:cs typeface="Arial"/>
            </a:endParaRPr>
          </a:p>
          <a:p>
            <a:pPr marL="800100" indent="-457200" algn="justLow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وتعتبر المناقشة الجماعية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مهنة الخدمة الاجتماعية باتجاهاتها الحديثة من أنجح الوسائل لتغيير الاتجاهات والآراء الجماعية .</a:t>
            </a:r>
            <a:endParaRPr lang="en-US" sz="1800" dirty="0">
              <a:ea typeface="Calibri"/>
              <a:cs typeface="Arial"/>
            </a:endParaRPr>
          </a:p>
          <a:p>
            <a:pPr marL="800100" indent="-457200" algn="justLow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فالمناقشة الجماعية موقف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تعليمى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يتيح للأعضاء الفرصة للتعبير عن أفكارهم ومشاعرهم وهم يحاولون بواسطتها حل مشكلاتهم .</a:t>
            </a:r>
            <a:endParaRPr lang="en-US" sz="1800" dirty="0">
              <a:ea typeface="Calibri"/>
              <a:cs typeface="Arial"/>
            </a:endParaRPr>
          </a:p>
          <a:p>
            <a:pPr marL="800100" indent="-457200" algn="justLow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 </a:t>
            </a:r>
            <a:endParaRPr lang="en-US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354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المؤتمرات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marL="457200" indent="-457200" algn="just" rtl="1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يعد المؤتمر من الوسائل العلمية الهامة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يستعين بها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الأخصائى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الاجتماعى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بغرض التأكيد على فكرة ما أو على تنمية موضوع ما كإقناع المترددين على أندية الشباب بأهمية المشاركة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مشروعات التنمية أو أهمية الصناعات الصغيرة ، أو قضية الشباب وتحديات المستقبل إلخ ، وبذل الجهد للحصول على تأييد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جماعى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على الدوام ، كذا تهيئة المناخ الملائم للحوار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الفكرى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والمناقشات البناءة داخل أندية الشباب حول قضية أو مشكلة أو مسألة معينة بين عدد من المهتمين من المتخصصين أو غير 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المتخصصين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298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المؤتمرات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marL="800100" indent="-457200" algn="justLow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والمؤتمر هو الوسيلة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يتم بها إقناع الجمهور ( سواء المترددون على أندية الشباب أو غيرهم ) بفكرة حول موضوع معين أو نتائج عمل معين بهدف كسب تأييد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الرأى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العام لذلك الموضوع المراد بحثه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المؤتمر 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.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  <a:p>
            <a:pPr marL="800100" indent="-457200" algn="justLow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وعادة ما يسبق عقد المؤتمر تمهيد له ، بعقد اجتماعات أو عمل ندوات أو أحاديث عامة وجلسات تحضيرية  وإعداد البحوث والدراسات أو غير ذلك من الوسائل المناسبة لموضوع المؤتمر وغالباً لا يتعدى المؤتمر أيامًا معدودة .</a:t>
            </a:r>
            <a:endParaRPr lang="en-US" sz="1800" dirty="0">
              <a:ea typeface="Calibri"/>
              <a:cs typeface="Arial"/>
            </a:endParaRPr>
          </a:p>
          <a:p>
            <a:pPr algn="justLow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ar-EG" sz="2800" b="1" dirty="0">
                <a:latin typeface="Times New Roman"/>
                <a:ea typeface="Times New Roman"/>
                <a:cs typeface="Simplified Arabic"/>
              </a:rPr>
              <a:t> </a:t>
            </a:r>
            <a:endParaRPr lang="en-US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97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اللجـان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تعتبر اللجان من الأدوات الأساسية والرئيسية لممارسة أنشطة الخدمة الاجتماعية إذ لا يوجد مؤسسة الخدمة الاجتماعية بدون تشكيل اللجان اللازمة 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للعمل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.</a:t>
            </a:r>
          </a:p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SA" sz="2800" dirty="0">
                <a:latin typeface="Simplified Arabic" pitchFamily="18" charset="-78"/>
                <a:ea typeface="Times New Roman"/>
                <a:cs typeface="Simplified Arabic" pitchFamily="18" charset="-78"/>
              </a:rPr>
              <a:t>واللجنة عبارة عن مجموعة من الأفراد الذين يقومون بالبحث والتفكير والبت والتنفيذ والمتابعة أو القيام بالنشاط المتصل بالمهام </a:t>
            </a:r>
            <a:r>
              <a:rPr lang="ar-SA" sz="2800" dirty="0" err="1">
                <a:latin typeface="Simplified Arabic" pitchFamily="18" charset="-78"/>
                <a:ea typeface="Times New Roman"/>
                <a:cs typeface="Simplified Arabic" pitchFamily="18" charset="-78"/>
              </a:rPr>
              <a:t>التى</a:t>
            </a:r>
            <a:r>
              <a:rPr lang="ar-SA" sz="2800" dirty="0">
                <a:latin typeface="Simplified Arabic" pitchFamily="18" charset="-78"/>
                <a:ea typeface="Times New Roman"/>
                <a:cs typeface="Simplified Arabic" pitchFamily="18" charset="-78"/>
              </a:rPr>
              <a:t> تسند </a:t>
            </a:r>
            <a:r>
              <a:rPr lang="ar-SA" sz="2800" dirty="0" smtClean="0">
                <a:latin typeface="Simplified Arabic" pitchFamily="18" charset="-78"/>
                <a:ea typeface="Times New Roman"/>
                <a:cs typeface="Simplified Arabic" pitchFamily="18" charset="-78"/>
              </a:rPr>
              <a:t>إليهم.</a:t>
            </a:r>
          </a:p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SA" sz="2800" dirty="0" smtClean="0">
                <a:latin typeface="Simplified Arabic" pitchFamily="18" charset="-78"/>
                <a:ea typeface="Times New Roman"/>
                <a:cs typeface="Simplified Arabic" pitchFamily="18" charset="-78"/>
              </a:rPr>
              <a:t> 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وقد تنشأ اللجنة لمهام مؤقتة ترتبط مدتها بالمشروع نفسه ، وقد تختلف وظيفة كل لجنة طبقاً لمدتها ومدى استمراريتها وطبقاً للهدف المراد تحقيقه 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منها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.</a:t>
            </a:r>
            <a:endParaRPr lang="en-US" sz="2800" dirty="0">
              <a:latin typeface="Simplified Arabic" pitchFamily="18" charset="-78"/>
              <a:ea typeface="Times New Roman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527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اللجـان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وتوجد اللجنة المسئولة عن النشاط </a:t>
            </a:r>
            <a:r>
              <a:rPr lang="ar-EG" sz="2800" dirty="0" err="1" smtClean="0">
                <a:latin typeface="Times New Roman"/>
                <a:ea typeface="Times New Roman"/>
                <a:cs typeface="Simplified Arabic"/>
              </a:rPr>
              <a:t>الرياضى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 بأندية الشباب واللجنة المسئولة عن النشاط </a:t>
            </a:r>
            <a:r>
              <a:rPr lang="ar-EG" sz="2800" dirty="0" err="1" smtClean="0">
                <a:latin typeface="Times New Roman"/>
                <a:ea typeface="Times New Roman"/>
                <a:cs typeface="Simplified Arabic"/>
              </a:rPr>
              <a:t>الثقافى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 واللجنة المسئولة عن النشاط </a:t>
            </a:r>
            <a:r>
              <a:rPr lang="ar-EG" sz="2800" dirty="0" err="1" smtClean="0">
                <a:latin typeface="Times New Roman"/>
                <a:ea typeface="Times New Roman"/>
                <a:cs typeface="Simplified Arabic"/>
              </a:rPr>
              <a:t>الفنى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 واللجنة المسئولة عن النشاط </a:t>
            </a:r>
            <a:r>
              <a:rPr lang="ar-EG" sz="2800" dirty="0" err="1" smtClean="0">
                <a:latin typeface="Times New Roman"/>
                <a:ea typeface="Times New Roman"/>
                <a:cs typeface="Simplified Arabic"/>
              </a:rPr>
              <a:t>الاجتماعى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.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 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SA" sz="2800" dirty="0">
                <a:latin typeface="Times New Roman"/>
                <a:ea typeface="Times New Roman"/>
                <a:cs typeface="Simplified Arabic"/>
              </a:rPr>
              <a:t>تساعد اللجان على تحقيق أهداف الاندية وعمليات الخدمة الاجتماعية والعمل لتنظيم واكتساب الخبرة والمهارة والحياة الديمقراطية واحترام رأى الأغلبية وتتيح تكوين علاقات اجتماعية مثمرة مع غيرهم .</a:t>
            </a:r>
          </a:p>
          <a:p>
            <a:pPr marL="0" lvl="0" indent="0" algn="just" rtl="1">
              <a:lnSpc>
                <a:spcPct val="115000"/>
              </a:lnSpc>
              <a:spcAft>
                <a:spcPts val="0"/>
              </a:spcAft>
            </a:pP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val="360071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النـدوات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تعتبر الندوة من الأدوات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يستخدمها الأخصائي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الاجتماعى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الممارس لمهنة الخدمة الاجتماعية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الدعوة والتثقيف لموضوع معين أو مشكلة تهم الشباب المترددين على أندية الشباب الذى يعمل 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به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.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 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يتم 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من خلال الندوة دعوة المتخصصين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المجالات المختلفة خاصة تلك المجالات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تمثل أهمية للشباب ، ومن خلال الندوة يتم تدريب الشباب على كيفية إدارتها ، وخاصة القيادات منهم 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.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SA" sz="2800" dirty="0">
                <a:latin typeface="Times New Roman"/>
                <a:ea typeface="Times New Roman"/>
                <a:cs typeface="Simplified Arabic"/>
              </a:rPr>
              <a:t>والندوات من الوسائل </a:t>
            </a:r>
            <a:r>
              <a:rPr lang="ar-SA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SA" sz="2800" dirty="0">
                <a:latin typeface="Times New Roman"/>
                <a:ea typeface="Times New Roman"/>
                <a:cs typeface="Simplified Arabic"/>
              </a:rPr>
              <a:t> يمكن التوصل من خلالها إلى توصيات وقرارات          </a:t>
            </a:r>
            <a:r>
              <a:rPr lang="ar-SA" sz="28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SA" sz="2800" dirty="0">
                <a:latin typeface="Times New Roman"/>
                <a:ea typeface="Times New Roman"/>
                <a:cs typeface="Simplified Arabic"/>
              </a:rPr>
              <a:t> موضوع الندوة ، وهناك حقيقة هامة مؤداها أن التحضير للندوة من العوامل المؤثرة </a:t>
            </a:r>
            <a:r>
              <a:rPr lang="ar-SA" sz="28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SA" sz="2800" dirty="0">
                <a:latin typeface="Times New Roman"/>
                <a:ea typeface="Times New Roman"/>
                <a:cs typeface="Simplified Arabic"/>
              </a:rPr>
              <a:t> إنجاحها .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val="286593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التوعية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تعتبر التوعية من الأدوات الهامة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يستخدمها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الأخصائى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الاجتماعى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مساعدة الشباب أفراداً وجماعات بأندية الشباب على اكتساب خبرات متنوعة وحول مشكلة معينة أو ظاهرة   ما ، والتزود بفهم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أساسى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للبيئة والمشكلات المرتبطة بها 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.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كما تستخدم عند عمل حملات توعية نحو مشكلة ما خارج أندية الشباب ضمن مشروعات خدمة البيئة .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val="379256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الاجتماعات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تعتبر الاجتماعات من الأدوات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يمكن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للأخصائى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الاجتماعى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استخدامها مع أعضاء مجلس الإدارة والإخصائيين الاجتماعيين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ومشرفى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الأنشطة بأجهزة رعاية 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الشباب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.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 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يمكن من خلالها التعرف على المشكلات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تعوق الباحث أثناء تدخله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المهنى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، أو ما تم تنفيذه من التدخل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المهنى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، أو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أى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توجيهات للباحث للمجموعة الإدارية والمهنية العاملة بتلك الاجهزة .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val="351218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الزيـارات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الزيارة من وجهة نظر الممارسين للخدمة الاجتماعية لقاء بين شخصين أو أكثر وجهاً  لوجه ، وبطبيعة الحال يكون الأخصائي أحد هذين 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الطرفين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.</a:t>
            </a:r>
            <a:r>
              <a:rPr lang="ar-EG" sz="2800" dirty="0" smtClean="0">
                <a:latin typeface="Times New Roman"/>
                <a:ea typeface="Times New Roman"/>
                <a:cs typeface="Simplified Arabic"/>
              </a:rPr>
              <a:t> 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ويتم هذا اللقاء خارج مؤسسة الخدمة الاجتماعية بين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الأخصائى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الاجتماعى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وبين بعض القيادات الشعبية أو المهنيين ، مثال زيارة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الأخصائى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الاجتماعى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بأندية الشباب لكبار المسئولين عن الشباب والذين لا تسمح التقاليد بانتقالهم إلى مقر مركز الشباب وذلك للحصول على خدمات أو الموافقة على برامج معينة ، أو توطيد  العلاقة بين النادي ومؤسسة أخرى ، كما قد يرافق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الأخصائى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الاجتماعى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زيارته بعض القيادات الشعبية .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val="213605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التسجيل 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المقصود بالتسجيل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فى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الخدمة الاجتماعية قيام الأخصائي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الاجتماعى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الممارس بتدوين جميع الأعمال والأنشطة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تمارسها الأجهزة </a:t>
            </a:r>
            <a:r>
              <a:rPr lang="ar-EG" sz="2800" dirty="0" err="1">
                <a:latin typeface="Times New Roman"/>
                <a:ea typeface="Times New Roman"/>
                <a:cs typeface="Simplified Arabic"/>
              </a:rPr>
              <a:t>التى</a:t>
            </a:r>
            <a:r>
              <a:rPr lang="ar-EG" sz="2800" dirty="0">
                <a:latin typeface="Times New Roman"/>
                <a:ea typeface="Times New Roman"/>
                <a:cs typeface="Simplified Arabic"/>
              </a:rPr>
              <a:t> يقوم بالعمل بها 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  <a:p>
            <a:pPr marL="457200" lvl="0" indent="-457200" algn="just" rtl="1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ar-EG" sz="2800" dirty="0">
                <a:latin typeface="Times New Roman"/>
                <a:ea typeface="Times New Roman"/>
                <a:cs typeface="Simplified Arabic"/>
              </a:rPr>
              <a:t>التسجيل أداة مهمة للأخصائي الاجتماعي والباحث بأندية الشباب حيث يتم تسجيل ما يتم أولاً بأول للوقوف على مدى نجاح البرنامج أو إعاقته .</a:t>
            </a:r>
            <a:endParaRPr lang="ar-SA" sz="2800" dirty="0" smtClean="0">
              <a:latin typeface="Times New Roman"/>
              <a:ea typeface="Times New Roman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val="255933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2893</TotalTime>
  <Words>1429</Words>
  <Application>Microsoft Office PowerPoint</Application>
  <PresentationFormat>A4 Paper (210x297 mm)</PresentationFormat>
  <Paragraphs>86</Paragraphs>
  <Slides>22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عرض تقديمي في PowerPoint</vt:lpstr>
      <vt:lpstr>المحاضرة الرابعة عشر </vt:lpstr>
      <vt:lpstr>عناصر المحاضرة:</vt:lpstr>
      <vt:lpstr> استراتيجيات الممارسة العامة للعمل فى مجال رعاية الشباب </vt:lpstr>
      <vt:lpstr>استراتيجية التدخل" استخدام البرنامج "</vt:lpstr>
      <vt:lpstr>استراتيجية تغيير الاتجاهات </vt:lpstr>
      <vt:lpstr>استراتيجية الاقناع </vt:lpstr>
      <vt:lpstr>عرض تقديمي في PowerPoint</vt:lpstr>
      <vt:lpstr>أدوات ووسائل الخدمة الاجتماعية التى تستخدم بأجهزة رعاية الشباب </vt:lpstr>
      <vt:lpstr>المقابلات</vt:lpstr>
      <vt:lpstr>المناقشات الجماعية </vt:lpstr>
      <vt:lpstr>المناقشات الجماعية </vt:lpstr>
      <vt:lpstr>المؤتمرات </vt:lpstr>
      <vt:lpstr>المؤتمرات </vt:lpstr>
      <vt:lpstr>اللجـان </vt:lpstr>
      <vt:lpstr>اللجـان </vt:lpstr>
      <vt:lpstr>النـدوات </vt:lpstr>
      <vt:lpstr>التوعية </vt:lpstr>
      <vt:lpstr>الاجتماعات </vt:lpstr>
      <vt:lpstr>الزيـارات </vt:lpstr>
      <vt:lpstr>التسجيل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514</cp:revision>
  <dcterms:created xsi:type="dcterms:W3CDTF">2009-10-14T19:14:34Z</dcterms:created>
  <dcterms:modified xsi:type="dcterms:W3CDTF">2012-10-18T12:50:07Z</dcterms:modified>
</cp:coreProperties>
</file>