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9" r:id="rId2"/>
    <p:sldId id="302" r:id="rId3"/>
    <p:sldId id="303" r:id="rId4"/>
    <p:sldId id="305" r:id="rId5"/>
    <p:sldId id="307" r:id="rId6"/>
    <p:sldId id="308" r:id="rId7"/>
    <p:sldId id="309" r:id="rId8"/>
    <p:sldId id="310" r:id="rId9"/>
    <p:sldId id="318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FF0066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1" autoAdjust="0"/>
  </p:normalViewPr>
  <p:slideViewPr>
    <p:cSldViewPr>
      <p:cViewPr>
        <p:scale>
          <a:sx n="90" d="100"/>
          <a:sy n="90" d="100"/>
        </p:scale>
        <p:origin x="-138" y="11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9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5C2E61-E860-4021-BCF4-C86F65CAAF2A}" type="datetimeFigureOut">
              <a:rPr lang="ar-SA" smtClean="0"/>
              <a:pPr/>
              <a:t>11/02/36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403190-1994-4F29-8808-1C5D0D087689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18783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110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2286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د0محمود هلال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محاضرة ( 14 )</a:t>
            </a:r>
            <a:endParaRPr lang="en-US" sz="28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>
                <a:solidFill>
                  <a:srgbClr val="FF0000"/>
                </a:solidFill>
              </a:rPr>
              <a:t>سادساً : الإجراءات التنفيذية لبرامج العلاقات العامة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lvl="0" rtl="1">
              <a:spcBef>
                <a:spcPts val="0"/>
              </a:spcBef>
            </a:pPr>
            <a:r>
              <a:rPr lang="ar-SA" sz="2000" dirty="0" smtClean="0">
                <a:cs typeface="Arial" pitchFamily="34" charset="0"/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أولاً : </a:t>
            </a:r>
            <a:r>
              <a:rPr lang="ar-SA" sz="2400" b="1" dirty="0">
                <a:solidFill>
                  <a:srgbClr val="009900"/>
                </a:solidFill>
              </a:rPr>
              <a:t>البحث :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أهدافه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أهميته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انواعه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اساليبه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مراحله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ثانياً : التخطيط </a:t>
            </a:r>
            <a:r>
              <a:rPr lang="ar-SA" sz="2400" b="1" dirty="0">
                <a:solidFill>
                  <a:srgbClr val="009900"/>
                </a:solidFill>
              </a:rPr>
              <a:t>: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9900"/>
                </a:solidFill>
              </a:rPr>
              <a:t>			</a:t>
            </a:r>
            <a:r>
              <a:rPr lang="ar-SA" sz="2400" b="1" dirty="0">
                <a:solidFill>
                  <a:srgbClr val="0070C0"/>
                </a:solidFill>
              </a:rPr>
              <a:t>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أنواع الخطط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مراحل إعداد الخطة	- مكونات الخطة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ثالثاً : الإتصال </a:t>
            </a:r>
            <a:r>
              <a:rPr lang="ar-SA" sz="2400" b="1" dirty="0">
                <a:solidFill>
                  <a:srgbClr val="009900"/>
                </a:solidFill>
              </a:rPr>
              <a:t>: 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9900"/>
                </a:solidFill>
              </a:rPr>
              <a:t>			</a:t>
            </a:r>
            <a:r>
              <a:rPr lang="ar-SA" sz="2400" b="1" dirty="0">
                <a:solidFill>
                  <a:srgbClr val="0070C0"/>
                </a:solidFill>
              </a:rPr>
              <a:t>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عناصره الأساسية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الإقناع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مفاتيح عملية الإقناع</a:t>
            </a:r>
          </a:p>
          <a:p>
            <a:pPr algn="r" rtl="1">
              <a:spcBef>
                <a:spcPts val="1200"/>
              </a:spcBef>
              <a:spcAft>
                <a:spcPts val="600"/>
              </a:spcAft>
            </a:pPr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3200" b="1" dirty="0">
                <a:solidFill>
                  <a:srgbClr val="FF0000"/>
                </a:solidFill>
              </a:rPr>
              <a:t>أولاً : </a:t>
            </a:r>
            <a:r>
              <a:rPr lang="ar-SA" sz="3200" b="1" dirty="0" smtClean="0">
                <a:solidFill>
                  <a:srgbClr val="FF0000"/>
                </a:solidFill>
              </a:rPr>
              <a:t>البحث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76800"/>
          </a:xfrm>
        </p:spPr>
        <p:txBody>
          <a:bodyPr/>
          <a:lstStyle/>
          <a:p>
            <a:pPr rtl="1"/>
            <a:r>
              <a:rPr lang="ar-SA" sz="2000" b="1" dirty="0" smtClean="0"/>
              <a:t>	</a:t>
            </a:r>
            <a:r>
              <a:rPr lang="ar-SA" sz="2000" b="1" dirty="0" smtClean="0">
                <a:cs typeface="+mn-cs"/>
              </a:rPr>
              <a:t>تبدأ </a:t>
            </a:r>
            <a:r>
              <a:rPr lang="ar-SA" sz="2000" b="1" dirty="0">
                <a:cs typeface="+mn-cs"/>
              </a:rPr>
              <a:t>أنشطة العلاقات العامة </a:t>
            </a:r>
            <a:r>
              <a:rPr lang="ar-SA" sz="2000" b="1" dirty="0" smtClean="0">
                <a:cs typeface="+mn-cs"/>
              </a:rPr>
              <a:t>بالبحث، فأنت </a:t>
            </a:r>
            <a:r>
              <a:rPr lang="ar-SA" sz="2000" b="1" dirty="0">
                <a:cs typeface="+mn-cs"/>
              </a:rPr>
              <a:t>لا تستطيع أن تكتب إذا لم يكن لديك معلومات تستند إليها عما تريد الكتابة عنه ولا تستطيع أن تكتب لشخص أو لمجموعة أشخاص لا تعرف </a:t>
            </a:r>
            <a:r>
              <a:rPr lang="ar-SA" sz="2000" b="1" dirty="0" smtClean="0">
                <a:cs typeface="+mn-cs"/>
              </a:rPr>
              <a:t>عنهم </a:t>
            </a:r>
            <a:r>
              <a:rPr lang="ar-SA" sz="2000" b="1" dirty="0">
                <a:cs typeface="+mn-cs"/>
              </a:rPr>
              <a:t>شيئا. </a:t>
            </a:r>
            <a:endParaRPr lang="en-US" sz="2000" b="1" dirty="0"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cs typeface="+mn-cs"/>
              </a:rPr>
              <a:t>دور البحث :</a:t>
            </a:r>
            <a:endParaRPr lang="en-US" sz="2400" b="1" dirty="0">
              <a:solidFill>
                <a:srgbClr val="FF0000"/>
              </a:solidFill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cs typeface="+mn-cs"/>
              </a:rPr>
              <a:t>1-	 البحث يعطينا معلومات نستند إليها عما نريد أن نطرقه كما أنه يعطينا الخلفية </a:t>
            </a:r>
            <a:r>
              <a:rPr lang="ar-SA" sz="2000" b="1" dirty="0" smtClean="0">
                <a:cs typeface="+mn-cs"/>
              </a:rPr>
              <a:t>التاريخية </a:t>
            </a:r>
            <a:r>
              <a:rPr lang="ar-SA" sz="2000" b="1" dirty="0">
                <a:cs typeface="+mn-cs"/>
              </a:rPr>
              <a:t>والأبعاد المكانية والزمانية للمشكلة و يساعدنا على التنبؤ بما ستؤول إليه في زمن معين .</a:t>
            </a:r>
            <a:endParaRPr lang="en-US" sz="2000" b="1" dirty="0"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cs typeface="+mn-cs"/>
              </a:rPr>
              <a:t>2-	 والبحث يحدد لنا صفات الجماهير وأبعادها التي نريد أن نتعامل معها </a:t>
            </a:r>
            <a:r>
              <a:rPr lang="ar-SA" sz="2000" b="1" dirty="0" smtClean="0">
                <a:cs typeface="+mn-cs"/>
              </a:rPr>
              <a:t>والبحث </a:t>
            </a:r>
            <a:r>
              <a:rPr lang="ar-SA" sz="2000" b="1" dirty="0">
                <a:cs typeface="+mn-cs"/>
              </a:rPr>
              <a:t>يساعدنا على معرفة الوسيلة المناسبة، للجمهور المناسب، في الزمان المناسب</a:t>
            </a:r>
            <a:r>
              <a:rPr lang="ar-SA" sz="2000" b="1" dirty="0" smtClean="0">
                <a:cs typeface="+mn-cs"/>
              </a:rPr>
              <a:t>، والمكان المناسب</a:t>
            </a: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cs typeface="+mn-cs"/>
              </a:rPr>
              <a:t>3-</a:t>
            </a:r>
            <a:r>
              <a:rPr lang="ar-SA" sz="2000" b="1" dirty="0">
                <a:cs typeface="+mn-cs"/>
              </a:rPr>
              <a:t>	 والبحث يساعدنا على معرفة الرسالة المناسبة للجمهور المناسب ومن خلال الوسيلة </a:t>
            </a:r>
            <a:r>
              <a:rPr lang="ar-SA" sz="2000" b="1" dirty="0" smtClean="0">
                <a:cs typeface="+mn-cs"/>
              </a:rPr>
              <a:t>المناسبة </a:t>
            </a:r>
            <a:r>
              <a:rPr lang="ar-SA" sz="2000" dirty="0" smtClean="0">
                <a:cs typeface="Arial" pitchFamily="34" charset="0"/>
              </a:rPr>
              <a:t>	</a:t>
            </a:r>
          </a:p>
          <a:p>
            <a:pPr rtl="1"/>
            <a:r>
              <a:rPr lang="ar-SA" sz="2000" dirty="0" smtClean="0">
                <a:cs typeface="Arial" pitchFamily="34" charset="0"/>
              </a:rPr>
              <a:t>	</a:t>
            </a:r>
            <a:r>
              <a:rPr lang="ar-SA" sz="2400" b="1" dirty="0">
                <a:solidFill>
                  <a:srgbClr val="FF0000"/>
                </a:solidFill>
                <a:cs typeface="+mn-cs"/>
              </a:rPr>
              <a:t>تعريف البحث :</a:t>
            </a:r>
            <a:endParaRPr lang="en-US" sz="2400" dirty="0">
              <a:solidFill>
                <a:srgbClr val="FF0000"/>
              </a:solidFill>
              <a:cs typeface="+mn-cs"/>
            </a:endParaRPr>
          </a:p>
          <a:p>
            <a:pPr rtl="1"/>
            <a:r>
              <a:rPr lang="ar-SA" sz="2400" b="1" dirty="0"/>
              <a:t>يعرفه </a:t>
            </a:r>
            <a:r>
              <a:rPr lang="ar-SA" sz="2400" b="1" dirty="0" err="1" smtClean="0">
                <a:solidFill>
                  <a:srgbClr val="0070C0"/>
                </a:solidFill>
              </a:rPr>
              <a:t>كوتليب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r>
              <a:rPr lang="ar-SA" sz="2400" b="1" dirty="0">
                <a:solidFill>
                  <a:srgbClr val="0070C0"/>
                </a:solidFill>
              </a:rPr>
              <a:t>وزملاؤه </a:t>
            </a:r>
            <a:r>
              <a:rPr lang="ar-SA" sz="2400" b="1" dirty="0"/>
              <a:t>بأنه « </a:t>
            </a:r>
            <a:r>
              <a:rPr lang="ar-SA" sz="2400" b="1" dirty="0" smtClean="0">
                <a:solidFill>
                  <a:srgbClr val="009900"/>
                </a:solidFill>
              </a:rPr>
              <a:t>الجمع المنظم </a:t>
            </a:r>
            <a:r>
              <a:rPr lang="ar-SA" sz="2400" b="1" dirty="0">
                <a:solidFill>
                  <a:srgbClr val="009900"/>
                </a:solidFill>
              </a:rPr>
              <a:t>للمعلومات لوصف، ثم فهم المواقف وجمع     </a:t>
            </a:r>
            <a:r>
              <a:rPr lang="ar-SA" sz="2400" b="1" dirty="0" smtClean="0">
                <a:solidFill>
                  <a:srgbClr val="009900"/>
                </a:solidFill>
              </a:rPr>
              <a:t>		المعلومات </a:t>
            </a:r>
            <a:r>
              <a:rPr lang="ar-SA" sz="2400" b="1" dirty="0">
                <a:solidFill>
                  <a:srgbClr val="009900"/>
                </a:solidFill>
              </a:rPr>
              <a:t>عن </a:t>
            </a:r>
            <a:r>
              <a:rPr lang="ar-SA" sz="2400" b="1" dirty="0" smtClean="0">
                <a:solidFill>
                  <a:srgbClr val="009900"/>
                </a:solidFill>
              </a:rPr>
              <a:t>الجماهير </a:t>
            </a:r>
            <a:r>
              <a:rPr lang="ar-SA" sz="2400" b="1" dirty="0">
                <a:solidFill>
                  <a:srgbClr val="009900"/>
                </a:solidFill>
              </a:rPr>
              <a:t>ومواقفها المتوقعة </a:t>
            </a:r>
            <a:r>
              <a:rPr lang="ar-SA" sz="2400" b="1" dirty="0"/>
              <a:t>"</a:t>
            </a:r>
            <a:endParaRPr lang="en-US" sz="2400" dirty="0"/>
          </a:p>
          <a:p>
            <a:pPr rtl="1">
              <a:spcBef>
                <a:spcPts val="600"/>
              </a:spcBef>
              <a:spcAft>
                <a:spcPts val="600"/>
              </a:spcAft>
            </a:pPr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eaLnBrk="1" hangingPunct="1">
              <a:defRPr/>
            </a:pPr>
            <a:r>
              <a:rPr lang="ar-SA" sz="3200" b="1" dirty="0">
                <a:solidFill>
                  <a:srgbClr val="C00000"/>
                </a:solidFill>
              </a:rPr>
              <a:t>أهداف البحث : 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800600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</a:rPr>
              <a:t>	</a:t>
            </a: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١-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يحدد لنا الأسس التي تقوم عليها تصرفات الجماعات .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٢-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يقيس الرأي الحقيقي لكل مجموعة من البشر .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٣-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يحدد قادة الرأي الذي يؤثرون في المجموعة.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٤-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يقلل التكاليف عن طريق جعل التركيز على الأهداف الحقيقية .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٥-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معرفة تأثير الرسالة والوسيلة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٦-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تحديد الوقت المناسب لبرنامج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٧-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نحصل على ردود فعل الجمهور </a:t>
            </a:r>
            <a:endParaRPr lang="en-US" sz="2800" b="1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٨-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المناطق الحساسة بالنسبة للرأي </a:t>
            </a: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العام</a:t>
            </a:r>
          </a:p>
          <a:p>
            <a:pPr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/>
              <a:t> </a:t>
            </a:r>
            <a:endParaRPr lang="ar-SA" sz="2000" b="1" dirty="0">
              <a:solidFill>
                <a:srgbClr val="000000"/>
              </a:solidFill>
              <a:ea typeface="Times New Roman"/>
              <a:cs typeface="Traditional Arabic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838200"/>
          </a:xfrm>
        </p:spPr>
        <p:txBody>
          <a:bodyPr/>
          <a:lstStyle/>
          <a:p>
            <a:pPr lvl="0"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ea typeface="Times New Roman"/>
              </a:rPr>
              <a:t>أمور يجب مراعاتها لإظهار أهمية البحث : </a:t>
            </a:r>
            <a:r>
              <a:rPr lang="ar-SA" sz="2800" b="1" dirty="0">
                <a:solidFill>
                  <a:srgbClr val="0070C0"/>
                </a:solidFill>
                <a:ea typeface="Times New Roman"/>
                <a:cs typeface="Traditional Arabic"/>
              </a:rPr>
              <a:t> 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724399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١-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تميل الجماهير إلى أن تتوزع إلى جماعات تجمعها رغبات ومصالح محددة .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٢- تضخم المؤسسات وكبر حجمها مما جعل الإدارة العليا فيما تنعزل عن الجماهير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٣- يساعد البحث على التمييز بين المشكلات الملحة، المشكلات المتصورة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٤- يمدنا البحث بحقائق تبنى عليها برامج العلاقات العامة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٥- يساعد البحث على انتشار فكرة معينة أبرزها البحث</a:t>
            </a: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أنواع 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البحث :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 </a:t>
            </a:r>
            <a:endParaRPr lang="ar-SA" sz="2800" b="1" dirty="0" smtClean="0">
              <a:solidFill>
                <a:srgbClr val="000000"/>
              </a:solidFill>
              <a:ea typeface="Times New Roman"/>
              <a:cs typeface="Traditional Arabic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Traditional Arabic"/>
              </a:rPr>
              <a:t>١-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بحوث تاريخية :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نبحث فيها عن تجارب الآخرين حتى لا نكرر ما سبق </a:t>
            </a:r>
            <a:endParaRPr lang="ar-SA" sz="2400" dirty="0" smtClean="0">
              <a:ea typeface="Times New Roman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B050"/>
                </a:solidFill>
                <a:ea typeface="Times New Roman"/>
                <a:cs typeface="Arial"/>
              </a:rPr>
              <a:t>2-	</a:t>
            </a:r>
            <a:r>
              <a:rPr lang="ar-SA" sz="2400" b="1" dirty="0" smtClean="0">
                <a:solidFill>
                  <a:srgbClr val="00B050"/>
                </a:solidFill>
                <a:ea typeface="Times New Roman"/>
                <a:cs typeface="Traditional Arabic"/>
              </a:rPr>
              <a:t>بحوث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استطلاعية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: نحاول فيها أن نستطلع مشكلة معينة هل هي موجودة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Traditional Arabic"/>
              </a:rPr>
              <a:t>أم غير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Traditional Arabic"/>
              </a:rPr>
              <a:t>موجودة.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٣-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بحوث تفسيرية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نستخدمها لتفسير لنا ظاهرة برزت ولا نعرف أبعادها .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٤-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البحث الوصفية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بواسطتها نقوم بوصف ظاهرة معينة وجدناها . 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٥-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البحوث التحليلية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تقوم بتحليل المحتوى . </a:t>
            </a:r>
            <a:endParaRPr lang="en-US" sz="2400" dirty="0">
              <a:ea typeface="Calibri"/>
              <a:cs typeface="Arial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9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أساليب إجراء البحوث: </a:t>
            </a:r>
            <a:endParaRPr lang="en-US" sz="2800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١-أسلوب الملاحظة : 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Traditional Arabic"/>
              </a:rPr>
              <a:t>وهي أسلوب بحثي يقوم على رصد السلوك وردود الأفعال عن طريق مراقبة التصرف .</a:t>
            </a:r>
            <a:endParaRPr lang="en-US" sz="12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Traditional Arabic"/>
              </a:rPr>
              <a:t>وهي تنقسم إلى: </a:t>
            </a:r>
            <a:endParaRPr lang="en-US" sz="1200" dirty="0">
              <a:ea typeface="Calibri"/>
              <a:cs typeface="Arial"/>
            </a:endParaRPr>
          </a:p>
          <a:p>
            <a:pPr marL="863600" indent="-18034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أ) ملاحظة مقننة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تتسم بالتخطيط </a:t>
            </a:r>
            <a:endParaRPr lang="en-US" sz="2000" dirty="0">
              <a:ea typeface="Calibri"/>
              <a:cs typeface="+mn-cs"/>
            </a:endParaRPr>
          </a:p>
          <a:p>
            <a:pPr marL="863600" indent="-180340" algn="just"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latin typeface="Traditional Arabic"/>
                <a:ea typeface="Times New Roman"/>
                <a:cs typeface="+mn-cs"/>
              </a:rPr>
              <a:t>ب) ملاحظة غير مقننة</a:t>
            </a: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 : وهي التي ترصد ردود الفعل من غير إعداد مسبق 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٢- أسلوب المقابلة :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وسيلة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من وسائل جمع المعلومات يقوم الباحث بإجراء مقابلة من المبحوثين، مستخدما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في ذلك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وسيلة معدة سلفا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وتنقسم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أيضا إلى قسمين : </a:t>
            </a:r>
            <a:endParaRPr lang="en-US" sz="2000" b="1" dirty="0">
              <a:ea typeface="Calibri"/>
              <a:cs typeface="+mn-cs"/>
            </a:endParaRPr>
          </a:p>
          <a:p>
            <a:pPr indent="68326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أ) المقابلة المقننة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التي يصمم لها استبانة خاصة بها . </a:t>
            </a:r>
            <a:endParaRPr lang="en-US" sz="2000" b="1" dirty="0">
              <a:ea typeface="Calibri"/>
              <a:cs typeface="+mn-cs"/>
            </a:endParaRPr>
          </a:p>
          <a:p>
            <a:pPr indent="68326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ب) المقابلة غير المقننة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تترك لظروف المقابلة .</a:t>
            </a:r>
            <a:endParaRPr lang="en-US" sz="2000" b="1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 وأسلوب المقابلة يقيد في حالة الذي لا يعرفون القراءة . </a:t>
            </a:r>
            <a:endParaRPr lang="en-US" sz="2000" b="1" dirty="0">
              <a:ea typeface="Calibri"/>
              <a:cs typeface="+mn-cs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9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 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 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٣- أسلوب </a:t>
            </a:r>
            <a:r>
              <a:rPr lang="ar-SA" sz="2400" b="1" dirty="0" err="1">
                <a:solidFill>
                  <a:srgbClr val="00B050"/>
                </a:solidFill>
                <a:ea typeface="Times New Roman"/>
                <a:cs typeface="+mn-cs"/>
              </a:rPr>
              <a:t>الإستبيان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 : 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وهو الذي تصمم فيه استبانة بقصد استقصاء آراء </a:t>
            </a:r>
            <a:r>
              <a:rPr lang="ar-SA" sz="2000" b="1" dirty="0" err="1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المستفتين</a:t>
            </a:r>
            <a:r>
              <a:rPr lang="ar-SA" sz="20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 . </a:t>
            </a:r>
            <a:endParaRPr lang="en-US" sz="20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latin typeface="Cambria"/>
                <a:ea typeface="Times New Roman"/>
                <a:cs typeface="Traditional Arabic"/>
              </a:rPr>
              <a:t>وتتكون من عناصر متعددة : </a:t>
            </a:r>
            <a:endParaRPr lang="en-US" sz="2400" b="1" dirty="0">
              <a:solidFill>
                <a:srgbClr val="009900"/>
              </a:solidFill>
              <a:latin typeface="Cambria"/>
              <a:ea typeface="Times New Roman"/>
              <a:cs typeface="Times New Roman"/>
            </a:endParaRPr>
          </a:p>
          <a:p>
            <a:pPr algn="just"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latin typeface="Traditional Arabic"/>
                <a:ea typeface="Times New Roman"/>
                <a:cs typeface="+mn-cs"/>
              </a:rPr>
              <a:t>أ) عناصر شخصية   </a:t>
            </a:r>
            <a:endParaRPr lang="en-US" sz="2000" b="1" dirty="0">
              <a:solidFill>
                <a:srgbClr val="0070C0"/>
              </a:solidFill>
              <a:latin typeface="Traditional Arabic"/>
              <a:ea typeface="Times New Roman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 ب) عناصر تتعلق بالرأي المراد قياسه </a:t>
            </a:r>
            <a:endParaRPr lang="ar-SA" sz="2000" b="1" dirty="0" smtClean="0">
              <a:solidFill>
                <a:srgbClr val="0070C0"/>
              </a:solidFill>
              <a:ea typeface="Times New Roman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وتتكون الاستبانة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عادة من أسئلة وقد تكون أسئلة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الاستبانة،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كلها أو بعضها، من النوع المفتوح .</a:t>
            </a:r>
            <a:endParaRPr lang="en-US" sz="2000" dirty="0">
              <a:ea typeface="Calibri"/>
              <a:cs typeface="+mn-cs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+mn-cs"/>
              </a:rPr>
              <a:t>طرق إجراء </a:t>
            </a: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البحث :</a:t>
            </a: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 </a:t>
            </a:r>
            <a:endParaRPr lang="ar-SA" sz="2400" b="1" dirty="0" smtClean="0">
              <a:solidFill>
                <a:srgbClr val="C00000"/>
              </a:solidFill>
              <a:latin typeface="Cambria"/>
              <a:ea typeface="Times New Roman"/>
              <a:cs typeface="+mn-cs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</a:rPr>
              <a:t>قد 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يتم إجراء البحث عن 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الاتصال الشخصي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، أو عن 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إرسالها بالبريد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 مصحوبة ، وقد يجري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</a:rPr>
              <a:t>البحث عن</a:t>
            </a:r>
            <a:r>
              <a:rPr lang="ar-SA" sz="2000" b="1" dirty="0" smtClean="0">
                <a:solidFill>
                  <a:srgbClr val="72A376">
                    <a:lumMod val="75000"/>
                  </a:srgbClr>
                </a:solidFill>
                <a:ea typeface="Times New Roman"/>
              </a:rPr>
              <a:t> </a:t>
            </a:r>
            <a:r>
              <a:rPr lang="ar-SA" sz="2000" b="1" dirty="0">
                <a:solidFill>
                  <a:srgbClr val="72A376">
                    <a:lumMod val="75000"/>
                  </a:srgbClr>
                </a:solidFill>
                <a:ea typeface="Times New Roman"/>
              </a:rPr>
              <a:t>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الاتصال الهاتفي</a:t>
            </a:r>
            <a:endParaRPr lang="en-US" sz="2000" b="1" dirty="0">
              <a:ea typeface="Calibri"/>
              <a:cs typeface="Arial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463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0"/>
            <a:ext cx="8382000" cy="1066800"/>
          </a:xfrm>
        </p:spPr>
        <p:txBody>
          <a:bodyPr/>
          <a:lstStyle/>
          <a:p>
            <a:pPr marL="342900" indent="-342900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مراحل البحث 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  <a:t>:</a:t>
            </a:r>
            <a:b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</a:b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</a:rPr>
              <a:t>يمر البحث عادة في عدد من المراحل التي لابد أن تسبق إحداها الأخرى وذلك حسب الآتي </a:t>
            </a:r>
            <a:r>
              <a:rPr lang="ar-SA" sz="2000" b="1" dirty="0" smtClean="0">
                <a:solidFill>
                  <a:srgbClr val="000000"/>
                </a:solidFill>
                <a:latin typeface="Traditional Arabic"/>
                <a:ea typeface="Times New Roman"/>
              </a:rPr>
              <a:t>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9220200" cy="4876800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أولا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تحديد المشكلة </a:t>
            </a:r>
            <a:endParaRPr lang="ar-SA" sz="2400" b="1" dirty="0" smtClean="0">
              <a:solidFill>
                <a:srgbClr val="FF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ثانيا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وضع الفروض  </a:t>
            </a:r>
            <a:endParaRPr lang="en-US" sz="2400" dirty="0">
              <a:solidFill>
                <a:srgbClr val="FF0000"/>
              </a:solidFill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ثالثا: اختيار أداة البحث </a:t>
            </a: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:</a:t>
            </a:r>
          </a:p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	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وهي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التي تساعدنا على جمع المعلومات من المصادر، والبحث أدواته الرئيسية ثلاث سبق ذكرها وهي: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 الملاحظة، والاستبيان و الاستفتاء عن طريق الهاتف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.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رابعا: اختيار العينات : </a:t>
            </a:r>
            <a:endParaRPr lang="ar-SA" sz="1400" dirty="0" smtClean="0">
              <a:solidFill>
                <a:srgbClr val="FF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1400" b="1" dirty="0">
                <a:solidFill>
                  <a:srgbClr val="FF0000"/>
                </a:solidFill>
                <a:ea typeface="Times New Roman"/>
                <a:cs typeface="+mn-cs"/>
              </a:rPr>
              <a:t>	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إذا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كان المجتمع الذي سيجري عليه البحث قليلا ويمكن شمول جميع أفراده في البحث فذلك أفضل استخدام العينة ولكن قد يكون المجتمع كبيرا يصعب - وقد يستحيل- شموله. فعندئذ نلجأ إلى أسلوب العينة 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0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70C0"/>
                </a:solidFill>
                <a:ea typeface="Times New Roman"/>
              </a:rPr>
              <a:t>العينة :</a:t>
            </a:r>
            <a:r>
              <a:rPr lang="ar-SA" sz="2400" b="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هي عبارة عن أسلوب يتبع لاختيار عدد محدود من مجتمع البحث تجري عليه الدراسة </a:t>
            </a:r>
            <a:endParaRPr lang="ar-SA" sz="2000" b="1" dirty="0">
              <a:solidFill>
                <a:srgbClr val="000000"/>
              </a:solidFill>
              <a:latin typeface="Cambria"/>
              <a:ea typeface="Times New Roman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42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82000" cy="838200"/>
          </a:xfrm>
        </p:spPr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9220200" cy="4571999"/>
          </a:xfrm>
        </p:spPr>
        <p:txBody>
          <a:bodyPr/>
          <a:lstStyle/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70C0"/>
                </a:solidFill>
                <a:latin typeface="Cambria"/>
                <a:ea typeface="Times New Roman"/>
                <a:cs typeface="+mn-cs"/>
              </a:rPr>
              <a:t>وهناك عدد من الطرق لتحديد العينة : </a:t>
            </a:r>
            <a:endParaRPr lang="en-US" sz="2000" b="1" dirty="0" smtClean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أ) العينة العمدية </a:t>
            </a:r>
            <a:endParaRPr lang="en-US" sz="2000" dirty="0" smtClean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ب) العينة المريحة </a:t>
            </a:r>
            <a:endParaRPr lang="en-US" sz="2000" dirty="0" smtClean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ج) العينات العشوائية :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وهي تختلف طبقا للقصد من البحث ومن بينها :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ea typeface="Times New Roman"/>
                <a:cs typeface="+mn-cs"/>
              </a:rPr>
              <a:t>	١- العينة العشوائية البسيطة 				٢- العينة العشوائية المنتظمة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ea typeface="Times New Roman"/>
                <a:cs typeface="+mn-cs"/>
              </a:rPr>
              <a:t>	٣- العينة الطبقية 					4-العينة المركبة </a:t>
            </a:r>
            <a:endParaRPr lang="en-US" sz="2000" dirty="0" smtClean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FF3300"/>
                </a:solidFill>
                <a:ea typeface="Times New Roman"/>
                <a:cs typeface="Arial"/>
              </a:rPr>
              <a:t>خامسا: تدريب الباحثين : </a:t>
            </a:r>
            <a:endParaRPr lang="en-US" sz="1400" dirty="0">
              <a:solidFill>
                <a:srgbClr val="FF3300"/>
              </a:solidFill>
              <a:ea typeface="Calibri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Arial"/>
              </a:rPr>
              <a:t>وهي عملية مهمة إذ يعتمد على كفاءتهم نجاح البحث أو فشله . </a:t>
            </a:r>
            <a:endParaRPr lang="en-US" sz="1200" dirty="0">
              <a:solidFill>
                <a:prstClr val="black"/>
              </a:solidFill>
              <a:ea typeface="Calibri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ea typeface="Calibri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ea typeface="Times New Roman"/>
              </a:rPr>
              <a:t>	</a:t>
            </a: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51637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08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553200" y="609600"/>
            <a:ext cx="2857500" cy="304800"/>
          </a:xfrm>
        </p:spPr>
        <p:txBody>
          <a:bodyPr/>
          <a:lstStyle/>
          <a:p>
            <a:pPr eaLnBrk="1" hangingPunct="1">
              <a:defRPr/>
            </a:pP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سادسا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تحليل البيانات : </a:t>
            </a:r>
            <a:endParaRPr lang="en-US" sz="1200" dirty="0">
              <a:solidFill>
                <a:srgbClr val="FF0000"/>
              </a:solidFill>
              <a:ea typeface="Calibri"/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كان تحليل البيانات من قبل عملية شاقة لكن تطور الحاسبات الآلية قلل من ذلك العناء 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سابعا: تفسير البيانات :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مرحلة تفسير البيانات هي المرحلة ما قبل الأخيرة من مرحل إجزاء البحث 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ثامنا: إيصال النتائج إلى صناع القرار 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+mn-cs"/>
              </a:rPr>
              <a:t>:</a:t>
            </a: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cs typeface="+mn-cs"/>
              </a:rPr>
              <a:t>أن تفسير البيانات بعد تحليلها لا يكفي للوصول إلى النتائج لمرجوة </a:t>
            </a:r>
            <a:r>
              <a:rPr lang="ar-SA" sz="2000" b="1" dirty="0">
                <a:cs typeface="+mn-cs"/>
              </a:rPr>
              <a:t>من إجراء البحوث مالم يدعم ذلك اتصال فعال بمن يملك </a:t>
            </a:r>
            <a:r>
              <a:rPr lang="ar-SA" sz="2000" b="1" dirty="0" smtClean="0">
                <a:cs typeface="+mn-cs"/>
              </a:rPr>
              <a:t>سلطة المساعدة </a:t>
            </a:r>
            <a:r>
              <a:rPr lang="ar-SA" sz="2000" b="1" dirty="0">
                <a:cs typeface="+mn-cs"/>
              </a:rPr>
              <a:t>.</a:t>
            </a:r>
            <a:r>
              <a:rPr lang="ar-SA" sz="2000" b="1" dirty="0"/>
              <a:t> </a:t>
            </a:r>
            <a:endParaRPr lang="en-US" sz="20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66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ثانياً : التخطيط</a:t>
            </a:r>
            <a:endParaRPr lang="en-US" sz="2800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C00000"/>
                </a:solidFill>
                <a:ea typeface="Times New Roman"/>
                <a:cs typeface="+mn-cs"/>
              </a:rPr>
              <a:t>تعريفه</a:t>
            </a:r>
            <a:r>
              <a:rPr lang="ar-SA" sz="2000" b="1" dirty="0">
                <a:solidFill>
                  <a:srgbClr val="C00000"/>
                </a:solidFill>
                <a:ea typeface="Times New Roman"/>
                <a:cs typeface="+mn-cs"/>
              </a:rPr>
              <a:t>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 «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عملية </a:t>
            </a:r>
            <a:r>
              <a:rPr lang="ar-SA" sz="2000" b="1" dirty="0">
                <a:solidFill>
                  <a:srgbClr val="009900"/>
                </a:solidFill>
                <a:ea typeface="Times New Roman"/>
                <a:cs typeface="+mn-cs"/>
              </a:rPr>
              <a:t>إدارية مقصودة يتم بموجبها تحديد الأهداف عن طريق تعيين السياسات المواصلة إلى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	الأهداف </a:t>
            </a:r>
            <a:r>
              <a:rPr lang="ar-SA" sz="2000" b="1" dirty="0">
                <a:solidFill>
                  <a:srgbClr val="009900"/>
                </a:solidFill>
                <a:ea typeface="Times New Roman"/>
                <a:cs typeface="+mn-cs"/>
              </a:rPr>
              <a:t>بأفضل البدائل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المتاحة </a:t>
            </a:r>
            <a:r>
              <a:rPr lang="ar-SA" sz="2000" b="1" dirty="0" smtClean="0">
                <a:ea typeface="Times New Roman"/>
                <a:cs typeface="+mn-cs"/>
              </a:rPr>
              <a:t>«</a:t>
            </a:r>
            <a:endParaRPr lang="en-US" sz="1200" dirty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وهو الخطوة الثانية التي تلي علمية البحث.  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ويشير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كثير من منظري العلاقات العامة إلى أن أسلوب الإدارة بالأهداف هو أنسب أسلوب للتعامل مع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مشكلات العصر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.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ولكن يكون التخطيط سهل التنفيذ فلا بد من أتباع الخطوات التالية : </a:t>
            </a:r>
            <a:endParaRPr lang="en-US" sz="12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١- تحديد الأدوار والواجبات </a:t>
            </a:r>
            <a:r>
              <a:rPr lang="ar-SA" sz="20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2</a:t>
            </a:r>
            <a:r>
              <a:rPr lang="ar-SA" sz="2000" b="1" dirty="0" smtClean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-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تحديد مناطق الوصول ، وكيفية الوصول إليها </a:t>
            </a:r>
            <a:endParaRPr lang="en-US" sz="2000" b="1" dirty="0">
              <a:solidFill>
                <a:srgbClr val="00B05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 تحديد مناطق التأثير </a:t>
            </a:r>
            <a:r>
              <a:rPr lang="ar-SA" sz="20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4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اختيار الأولويات المراد 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البدء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بها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٥- تجهيز خطة عمل </a:t>
            </a:r>
            <a:r>
              <a:rPr lang="ar-SA" sz="1200" dirty="0">
                <a:ea typeface="Times New Roman"/>
                <a:cs typeface="+mn-cs"/>
              </a:rPr>
              <a:t>	</a:t>
            </a:r>
            <a:r>
              <a:rPr lang="ar-SA" sz="12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6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-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تحديد السياسات والقواعد والتعليمات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٧- تحديد الإجراءات التي ستتبع في التنفيذ </a:t>
            </a:r>
            <a:endParaRPr lang="en-US" sz="12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06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أنواع الخطط: </a:t>
            </a: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/>
            </a:r>
            <a:b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</a:br>
            <a:r>
              <a:rPr lang="ar-SA" sz="18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والخطط نوعان : </a:t>
            </a:r>
            <a:r>
              <a:rPr lang="en-US" sz="10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en-US" sz="10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  <a:buFont typeface="+mj-cs"/>
              <a:buAutoNum type="arabic1Minus"/>
            </a:pPr>
            <a:r>
              <a:rPr lang="ar-SA" sz="2000" b="1" dirty="0" smtClean="0">
                <a:solidFill>
                  <a:srgbClr val="0070C0"/>
                </a:solidFill>
                <a:ea typeface="Calibri"/>
                <a:cs typeface="+mn-cs"/>
              </a:rPr>
              <a:t>الخطط </a:t>
            </a:r>
            <a:r>
              <a:rPr lang="ar-SA" sz="2000" b="1" dirty="0">
                <a:solidFill>
                  <a:srgbClr val="0070C0"/>
                </a:solidFill>
                <a:ea typeface="Calibri"/>
                <a:cs typeface="+mn-cs"/>
              </a:rPr>
              <a:t>العلاجية :</a:t>
            </a:r>
            <a:endParaRPr lang="en-US" sz="2000" dirty="0">
              <a:ea typeface="Calibri"/>
              <a:cs typeface="+mn-cs"/>
            </a:endParaRPr>
          </a:p>
          <a:p>
            <a:pPr marL="457200"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ea typeface="Calibri"/>
                <a:cs typeface="+mn-cs"/>
              </a:rPr>
              <a:t>وهي التي توضع لعلاج مشكلة برزت بحيث لم تكن في الحسبان, أو أنها كانت متوقعة ولكن ليس بالحجم الذي برزت به وتسمى أيضا بخطط الأزمات </a:t>
            </a:r>
            <a:endParaRPr lang="en-US" sz="2000" dirty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  <a:buFont typeface="+mj-cs"/>
              <a:buAutoNum type="arabic1Minus"/>
            </a:pPr>
            <a:r>
              <a:rPr lang="ar-SA" sz="2000" b="1" dirty="0">
                <a:solidFill>
                  <a:srgbClr val="0070C0"/>
                </a:solidFill>
                <a:ea typeface="Calibri"/>
                <a:cs typeface="+mn-cs"/>
              </a:rPr>
              <a:t>الخطط  الوقائية:</a:t>
            </a:r>
            <a:endParaRPr lang="en-US" sz="2000" dirty="0">
              <a:ea typeface="Calibri"/>
              <a:cs typeface="+mn-cs"/>
            </a:endParaRPr>
          </a:p>
          <a:p>
            <a:pPr marL="45720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000" b="1" dirty="0">
                <a:ea typeface="Calibri"/>
                <a:cs typeface="+mn-cs"/>
              </a:rPr>
              <a:t>وهي التي توضع للوقاية من الوقوع في الزلل, أو هي التي توضع لكي تقي من الأخطاء التي يحدثها عدم التخطيط أو العمل عشوائيا نتيجة ردود فعل لعمل آخر.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أنواع الخطط من حيث الزمان : </a:t>
            </a:r>
            <a:endParaRPr lang="en-US" sz="20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١-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خطط قصيرة الأجل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تتراوح مدتها بين سنة وثلاث سنوات .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٢-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خطط متوسط الأجل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تكون مدتها خمس سنوات .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 خطط طويلة الأجل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التي توضع لمواجهة توقعات المستقبل البعيد ويكون خمس سنوات وعشرين سنة .</a:t>
            </a:r>
            <a:endParaRPr lang="en-US" sz="20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12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</a:rPr>
              <a:t>مراحل إعداد الخطة :</a:t>
            </a:r>
            <a:r>
              <a:rPr lang="ar-SA" sz="2000" b="1" dirty="0">
                <a:solidFill>
                  <a:srgbClr val="C00000"/>
                </a:solidFill>
                <a:latin typeface="Cambria"/>
                <a:ea typeface="Times New Roman"/>
              </a:rPr>
              <a:t>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١- جمع المعلومات عن المؤسسة 			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٢- تحليل البيانات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</a:t>
            </a:r>
            <a:endParaRPr lang="en-US" sz="12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٣-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التعرف على أبعاد المشكلة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		4- دراسة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الحالات المماثلة وتحليلها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٥-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الموازنة 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بين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الحلول المتعددة لمواجهة المشكلة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٦- تحديد </a:t>
            </a: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المطلوب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فعله بما يمكن وصفه </a:t>
            </a:r>
            <a:endParaRPr lang="en-US" sz="2000" dirty="0">
              <a:ea typeface="Calibri"/>
              <a:cs typeface="+mn-cs"/>
            </a:endParaRPr>
          </a:p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٧- يأتي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وضع الخطة في صيغتها </a:t>
            </a: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النهائية</a:t>
            </a: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مكونات الخطة : </a:t>
            </a:r>
            <a:endParaRPr lang="en-US" sz="12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١- المقدمة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تحتوي على الأسباب التي دعت إلى وضع الخطة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٢- الأهداف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ما تهدف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الخطة إلى بلوغها 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٣-الوسائل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الإمكانات التي ستساعدنا على الوصول إلى الأهداف المراد بلوغها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٤- التكاليف المادية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فأي خطة لا تخلو من تكلفة مادية لتنفيذها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٥- أسلوب متابعة التنفيذ </a:t>
            </a:r>
            <a:endParaRPr lang="en-US" sz="2000" b="1" dirty="0">
              <a:solidFill>
                <a:srgbClr val="00B050"/>
              </a:solidFill>
              <a:latin typeface="Traditional Arabic"/>
              <a:ea typeface="Times New Roman"/>
              <a:cs typeface="+mn-cs"/>
            </a:endParaRPr>
          </a:p>
          <a:p>
            <a:pPr rtl="1"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166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C00000"/>
                </a:solidFill>
              </a:rPr>
              <a:t>ثالثاً : الاتصال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يمكن النظر إلى مرحلة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البحث، ومرحلة التخطيط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على انهما تمهيد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لعملية الإتصال التي هي عصب أنشطة العلاقات العامة </a:t>
            </a:r>
            <a:endParaRPr lang="ar-SA" sz="2400" b="1" dirty="0" smtClean="0">
              <a:solidFill>
                <a:srgbClr val="00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ea typeface="Times New Roman"/>
                <a:cs typeface="+mn-cs"/>
              </a:rPr>
              <a:t>تعريفه </a:t>
            </a:r>
            <a:r>
              <a:rPr lang="ar-SA" sz="2800" b="1" dirty="0">
                <a:solidFill>
                  <a:srgbClr val="C00000"/>
                </a:solidFill>
                <a:ea typeface="Times New Roman"/>
                <a:cs typeface="+mn-cs"/>
              </a:rPr>
              <a:t>: </a:t>
            </a:r>
            <a:r>
              <a:rPr lang="ar-SA" sz="2400" b="1" dirty="0" smtClean="0">
                <a:solidFill>
                  <a:srgbClr val="0070C0"/>
                </a:solidFill>
                <a:ea typeface="Times New Roman"/>
                <a:cs typeface="+mn-cs"/>
              </a:rPr>
              <a:t>" </a:t>
            </a:r>
            <a:r>
              <a:rPr lang="ar-SA" sz="2400" b="1" dirty="0">
                <a:solidFill>
                  <a:srgbClr val="0070C0"/>
                </a:solidFill>
                <a:ea typeface="Times New Roman"/>
                <a:cs typeface="+mn-cs"/>
              </a:rPr>
              <a:t>التفاعل بالكلمات، أو الحروف أو الوسائل لتبادل الأفكار والآراء" </a:t>
            </a:r>
            <a:endParaRPr lang="ar-SA" sz="2400" b="1" dirty="0" smtClean="0">
              <a:solidFill>
                <a:srgbClr val="0070C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عناصر 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الاتصال الأساسية: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-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المصدر					٢-استخدام الرموز		</a:t>
            </a:r>
            <a:endParaRPr lang="en-US" sz="28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٣-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الرسالة					٤- 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تفسير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الرسالة</a:t>
            </a:r>
          </a:p>
          <a:p>
            <a:pPr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٥- المستقبل					٦-ردود 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الفعل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المتحققة</a:t>
            </a: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9900"/>
                </a:solidFill>
                <a:ea typeface="Times New Roman"/>
                <a:cs typeface="Traditional Arabic"/>
              </a:rPr>
              <a:t> </a:t>
            </a:r>
            <a:endParaRPr lang="en-US" sz="1200" dirty="0">
              <a:solidFill>
                <a:srgbClr val="0099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9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lvl="0"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الاقناع  </a:t>
            </a:r>
            <a:r>
              <a:rPr lang="en-US" sz="900" dirty="0">
                <a:solidFill>
                  <a:prstClr val="black"/>
                </a:solidFill>
                <a:ea typeface="Calibri"/>
              </a:rPr>
              <a:t/>
            </a:r>
            <a:br>
              <a:rPr lang="en-US" sz="900" dirty="0">
                <a:solidFill>
                  <a:prstClr val="black"/>
                </a:solidFill>
                <a:ea typeface="Calibri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الإقناع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هدف أساسي للاتصال وهو كذلك من أهم من أهداف العلاقات العامة ويصف </a:t>
            </a:r>
            <a:r>
              <a:rPr lang="ar-SA" sz="2400" b="1" dirty="0">
                <a:solidFill>
                  <a:srgbClr val="0070C0"/>
                </a:solidFill>
                <a:ea typeface="Times New Roman"/>
                <a:cs typeface="+mn-cs"/>
              </a:rPr>
              <a:t>لورانس نولت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الإقناع الجيد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 بأنه ذلك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الذي يراعي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عددا من المكونات وهي : </a:t>
            </a:r>
            <a:endParaRPr lang="en-US" sz="1400" dirty="0">
              <a:solidFill>
                <a:prstClr val="black"/>
              </a:solidFill>
              <a:ea typeface="Calibri"/>
              <a:cs typeface="+mn-cs"/>
            </a:endParaRPr>
          </a:p>
          <a:p>
            <a:pPr marL="449580" lvl="0" algn="just" rtl="1">
              <a:spcBef>
                <a:spcPts val="12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١- مصداقية المصدر 			2</a:t>
            </a:r>
            <a:r>
              <a:rPr lang="ar-SA" sz="2400" b="1" dirty="0" smtClean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- </a:t>
            </a:r>
            <a:r>
              <a:rPr lang="ar-SA" sz="2400" b="1" dirty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ربط الفكرة بمصالح الجمهور		</a:t>
            </a:r>
            <a:endParaRPr lang="en-US" sz="2400" b="1" dirty="0">
              <a:solidFill>
                <a:srgbClr val="009900"/>
              </a:solidFill>
              <a:latin typeface="Traditional Arabic"/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٣- وضوح المعنى 			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٤-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الإلحاح </a:t>
            </a:r>
            <a:endParaRPr lang="ar-SA" sz="2400" dirty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٥- من أجل إحداث تأثير مقنع لا بد أن تحوي الرسالة إيحاء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واضحا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٦-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اختبار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الرسالة قبل إرسالها 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٧-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استخدام عدد من الإجراءات في الأسلوب، مثل استخدام الجمل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القصيرة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٨-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محاولة أن تكون الرسالة أليفة.</a:t>
            </a:r>
            <a:endParaRPr lang="en-US" sz="24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3284" y="1504936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أخطاء الاتصال </a:t>
            </a: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 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  <a:t> </a:t>
            </a: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 </a:t>
            </a:r>
            <a:r>
              <a:rPr lang="en-US" sz="900" dirty="0">
                <a:solidFill>
                  <a:prstClr val="black"/>
                </a:solidFill>
                <a:ea typeface="Calibri"/>
              </a:rPr>
              <a:t/>
            </a:r>
            <a:br>
              <a:rPr lang="en-US" sz="900" dirty="0">
                <a:solidFill>
                  <a:prstClr val="black"/>
                </a:solidFill>
                <a:ea typeface="Calibri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١-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عدم المقدرة على الاستماع جيدا.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٢- التعبيرات الحركية لها دور كبير في أداء المغزى المراد إرساله.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٣- استخدام ضمير المخاطب أقرب إلى قلوب المخاطبين من استخدام ضمير المتكلم. 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٤- بعض الذين يعملون في الإتصال يكتب، أو يتكلم.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٥- الجهل بالمتلقين.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٦- عدم الاعتراف بأن الإتصال الناجح هو ما استخدم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قناتين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مفاتيح تساعد على عملية الإقناع : 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١- معرفة الجمهور معرفة صحيحة. 		2- اختيار القناة المناسبة. </a:t>
            </a:r>
            <a:endParaRPr lang="en-US" sz="1400" dirty="0">
              <a:ea typeface="Calibri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٣- اختيار الوقت المناسب 			4- اختيار الرسالة المناسبة </a:t>
            </a:r>
            <a:endParaRPr lang="en-US" sz="1400" dirty="0">
              <a:ea typeface="Calibri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٥- اختيار الكلمات المناسبة </a:t>
            </a:r>
            <a:endParaRPr lang="en-US" sz="1400" dirty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endParaRPr lang="en-US" sz="24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2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5254</TotalTime>
  <Words>305</Words>
  <Application>Microsoft Office PowerPoint</Application>
  <PresentationFormat>A4 Paper (210x297 mm)</PresentationFormat>
  <Paragraphs>170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عرض تقديمي في PowerPoint</vt:lpstr>
      <vt:lpstr>سادساً : الإجراءات التنفيذية لبرامج العلاقات العامة</vt:lpstr>
      <vt:lpstr>أولاً : البحث</vt:lpstr>
      <vt:lpstr>أهداف البحث : </vt:lpstr>
      <vt:lpstr>أمور يجب مراعاتها لإظهار أهمية البحث :  </vt:lpstr>
      <vt:lpstr>أساليب إجراء البحوث: </vt:lpstr>
      <vt:lpstr> </vt:lpstr>
      <vt:lpstr>مراحل البحث : يمر البحث عادة في عدد من المراحل التي لابد أن تسبق إحداها الأخرى وذلك حسب الآتي :</vt:lpstr>
      <vt:lpstr>عرض تقديمي في PowerPoint</vt:lpstr>
      <vt:lpstr>عرض تقديمي في PowerPoint</vt:lpstr>
      <vt:lpstr>ثانياً : التخطيط</vt:lpstr>
      <vt:lpstr>أنواع الخطط:  والخطط نوعان :  </vt:lpstr>
      <vt:lpstr>مراحل إعداد الخطة : </vt:lpstr>
      <vt:lpstr>ثالثاً : الاتصال</vt:lpstr>
      <vt:lpstr>الاقناع   </vt:lpstr>
      <vt:lpstr>أخطاء الاتصال     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mhelal</cp:lastModifiedBy>
  <cp:revision>400</cp:revision>
  <dcterms:created xsi:type="dcterms:W3CDTF">2009-10-14T19:14:34Z</dcterms:created>
  <dcterms:modified xsi:type="dcterms:W3CDTF">2014-12-04T05:06:44Z</dcterms:modified>
</cp:coreProperties>
</file>