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9" r:id="rId2"/>
    <p:sldId id="302" r:id="rId3"/>
    <p:sldId id="303" r:id="rId4"/>
    <p:sldId id="305" r:id="rId5"/>
    <p:sldId id="307" r:id="rId6"/>
    <p:sldId id="308" r:id="rId7"/>
    <p:sldId id="309" r:id="rId8"/>
    <p:sldId id="310" r:id="rId9"/>
    <p:sldId id="318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3300"/>
    <a:srgbClr val="FF0066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21" autoAdjust="0"/>
  </p:normalViewPr>
  <p:slideViewPr>
    <p:cSldViewPr>
      <p:cViewPr varScale="1">
        <p:scale>
          <a:sx n="70" d="100"/>
          <a:sy n="70" d="100"/>
        </p:scale>
        <p:origin x="1218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19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95C2E61-E860-4021-BCF4-C86F65CAAF2A}" type="datetimeFigureOut">
              <a:rPr lang="ar-SA" smtClean="0"/>
              <a:pPr/>
              <a:t>09/03/36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5403190-1994-4F29-8808-1C5D0D087689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18783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12/30/2014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110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22860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5908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العلاقات العامة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د0محمود هلال </a:t>
            </a:r>
          </a:p>
          <a:p>
            <a:pPr algn="ctr"/>
            <a:r>
              <a:rPr lang="ar-SA" sz="28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محاضرة ( 14 )</a:t>
            </a:r>
            <a:endParaRPr lang="en-US" sz="28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3733800" y="304800"/>
            <a:ext cx="2260600" cy="533400"/>
          </a:xfrm>
          <a:prstGeom prst="rect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FFFF00"/>
                </a:solidFill>
                <a:latin typeface="ae_AlMateen" pitchFamily="2" charset="-78"/>
                <a:cs typeface="ae_AlMateen" pitchFamily="2" charset="-78"/>
              </a:rPr>
              <a:t>كلية الأداب</a:t>
            </a:r>
            <a:endParaRPr lang="en-US" sz="2600" dirty="0">
              <a:solidFill>
                <a:srgbClr val="FFFF00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2400" b="1" dirty="0">
                <a:solidFill>
                  <a:srgbClr val="FF0000"/>
                </a:solidFill>
              </a:rPr>
              <a:t>سادساً : الإجراءات التنفيذية لبرامج العلاقات العامة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/>
          <a:lstStyle/>
          <a:p>
            <a:pPr lvl="0" rtl="1">
              <a:spcBef>
                <a:spcPts val="0"/>
              </a:spcBef>
            </a:pPr>
            <a:r>
              <a:rPr lang="ar-SA" sz="2000" dirty="0" smtClean="0">
                <a:cs typeface="Arial" pitchFamily="34" charset="0"/>
              </a:rPr>
              <a:t>	</a:t>
            </a:r>
            <a:r>
              <a:rPr lang="ar-SA" sz="2400" b="1" dirty="0" smtClean="0">
                <a:solidFill>
                  <a:srgbClr val="009900"/>
                </a:solidFill>
              </a:rPr>
              <a:t>أولاً : </a:t>
            </a:r>
            <a:r>
              <a:rPr lang="ar-SA" sz="2400" b="1" dirty="0">
                <a:solidFill>
                  <a:srgbClr val="009900"/>
                </a:solidFill>
              </a:rPr>
              <a:t>البحث :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		- تعريفه		</a:t>
            </a:r>
            <a:r>
              <a:rPr lang="ar-SA" sz="2400" b="1" dirty="0" smtClean="0">
                <a:solidFill>
                  <a:srgbClr val="0070C0"/>
                </a:solidFill>
              </a:rPr>
              <a:t>	- </a:t>
            </a:r>
            <a:r>
              <a:rPr lang="ar-SA" sz="2400" b="1" dirty="0">
                <a:solidFill>
                  <a:srgbClr val="0070C0"/>
                </a:solidFill>
              </a:rPr>
              <a:t>أهدافه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		- أهميته		</a:t>
            </a:r>
            <a:r>
              <a:rPr lang="ar-SA" sz="2400" b="1" dirty="0" smtClean="0">
                <a:solidFill>
                  <a:srgbClr val="0070C0"/>
                </a:solidFill>
              </a:rPr>
              <a:t>	- </a:t>
            </a:r>
            <a:r>
              <a:rPr lang="ar-SA" sz="2400" b="1" dirty="0">
                <a:solidFill>
                  <a:srgbClr val="0070C0"/>
                </a:solidFill>
              </a:rPr>
              <a:t>انواعه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		- اساليبه		</a:t>
            </a:r>
            <a:r>
              <a:rPr lang="ar-SA" sz="2400" b="1" dirty="0" smtClean="0">
                <a:solidFill>
                  <a:srgbClr val="0070C0"/>
                </a:solidFill>
              </a:rPr>
              <a:t>	- </a:t>
            </a:r>
            <a:r>
              <a:rPr lang="ar-SA" sz="2400" b="1" dirty="0">
                <a:solidFill>
                  <a:srgbClr val="0070C0"/>
                </a:solidFill>
              </a:rPr>
              <a:t>مراحله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</a:t>
            </a:r>
            <a:r>
              <a:rPr lang="ar-SA" sz="2400" b="1" dirty="0" smtClean="0">
                <a:solidFill>
                  <a:srgbClr val="009900"/>
                </a:solidFill>
              </a:rPr>
              <a:t>ثانياً : التخطيط </a:t>
            </a:r>
            <a:r>
              <a:rPr lang="ar-SA" sz="2400" b="1" dirty="0">
                <a:solidFill>
                  <a:srgbClr val="009900"/>
                </a:solidFill>
              </a:rPr>
              <a:t>: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9900"/>
                </a:solidFill>
              </a:rPr>
              <a:t>			</a:t>
            </a:r>
            <a:r>
              <a:rPr lang="ar-SA" sz="2400" b="1" dirty="0">
                <a:solidFill>
                  <a:srgbClr val="0070C0"/>
                </a:solidFill>
              </a:rPr>
              <a:t>- تعريفه		</a:t>
            </a:r>
            <a:r>
              <a:rPr lang="ar-SA" sz="2400" b="1" dirty="0" smtClean="0">
                <a:solidFill>
                  <a:srgbClr val="0070C0"/>
                </a:solidFill>
              </a:rPr>
              <a:t>	- </a:t>
            </a:r>
            <a:r>
              <a:rPr lang="ar-SA" sz="2400" b="1" dirty="0">
                <a:solidFill>
                  <a:srgbClr val="0070C0"/>
                </a:solidFill>
              </a:rPr>
              <a:t>أنواع الخطط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		- مراحل إعداد الخطة	- مكونات الخطة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</a:t>
            </a:r>
            <a:r>
              <a:rPr lang="ar-SA" sz="2400" b="1" dirty="0" smtClean="0">
                <a:solidFill>
                  <a:srgbClr val="009900"/>
                </a:solidFill>
              </a:rPr>
              <a:t>ثالثاً : الإتصال </a:t>
            </a:r>
            <a:r>
              <a:rPr lang="ar-SA" sz="2400" b="1" dirty="0">
                <a:solidFill>
                  <a:srgbClr val="009900"/>
                </a:solidFill>
              </a:rPr>
              <a:t>: 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9900"/>
                </a:solidFill>
              </a:rPr>
              <a:t>			</a:t>
            </a:r>
            <a:r>
              <a:rPr lang="ar-SA" sz="2400" b="1" dirty="0">
                <a:solidFill>
                  <a:srgbClr val="0070C0"/>
                </a:solidFill>
              </a:rPr>
              <a:t>- تعريفه		</a:t>
            </a:r>
            <a:r>
              <a:rPr lang="ar-SA" sz="2400" b="1" dirty="0" smtClean="0">
                <a:solidFill>
                  <a:srgbClr val="0070C0"/>
                </a:solidFill>
              </a:rPr>
              <a:t>	- </a:t>
            </a:r>
            <a:r>
              <a:rPr lang="ar-SA" sz="2400" b="1" dirty="0">
                <a:solidFill>
                  <a:srgbClr val="0070C0"/>
                </a:solidFill>
              </a:rPr>
              <a:t>عناصره الأساسية</a:t>
            </a:r>
          </a:p>
          <a:p>
            <a:pPr lvl="0" rtl="1">
              <a:spcBef>
                <a:spcPts val="0"/>
              </a:spcBef>
            </a:pPr>
            <a:r>
              <a:rPr lang="ar-SA" sz="2400" b="1" dirty="0">
                <a:solidFill>
                  <a:srgbClr val="0070C0"/>
                </a:solidFill>
              </a:rPr>
              <a:t>			- الإقناع		</a:t>
            </a:r>
            <a:r>
              <a:rPr lang="ar-SA" sz="2400" b="1" dirty="0" smtClean="0">
                <a:solidFill>
                  <a:srgbClr val="0070C0"/>
                </a:solidFill>
              </a:rPr>
              <a:t>	- </a:t>
            </a:r>
            <a:r>
              <a:rPr lang="ar-SA" sz="2400" b="1" dirty="0">
                <a:solidFill>
                  <a:srgbClr val="0070C0"/>
                </a:solidFill>
              </a:rPr>
              <a:t>مفاتيح عملية الإقناع</a:t>
            </a:r>
          </a:p>
          <a:p>
            <a:pPr algn="r" rtl="1">
              <a:spcBef>
                <a:spcPts val="1200"/>
              </a:spcBef>
              <a:spcAft>
                <a:spcPts val="600"/>
              </a:spcAft>
            </a:pPr>
            <a:endParaRPr lang="ar-SA" sz="20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algn="ctr" eaLnBrk="1" hangingPunct="1">
              <a:defRPr/>
            </a:pPr>
            <a:r>
              <a:rPr lang="ar-SA" sz="3200" b="1" dirty="0">
                <a:solidFill>
                  <a:srgbClr val="FF0000"/>
                </a:solidFill>
              </a:rPr>
              <a:t>أولاً : </a:t>
            </a:r>
            <a:r>
              <a:rPr lang="ar-SA" sz="3200" b="1" dirty="0" smtClean="0">
                <a:solidFill>
                  <a:srgbClr val="FF0000"/>
                </a:solidFill>
              </a:rPr>
              <a:t>البحث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447800"/>
            <a:ext cx="9372600" cy="4876800"/>
          </a:xfrm>
        </p:spPr>
        <p:txBody>
          <a:bodyPr/>
          <a:lstStyle/>
          <a:p>
            <a:pPr rtl="1"/>
            <a:r>
              <a:rPr lang="ar-SA" sz="2000" b="1" dirty="0" smtClean="0"/>
              <a:t>	</a:t>
            </a:r>
            <a:r>
              <a:rPr lang="ar-SA" sz="2000" b="1" dirty="0" smtClean="0">
                <a:cs typeface="+mn-cs"/>
              </a:rPr>
              <a:t>تبدأ </a:t>
            </a:r>
            <a:r>
              <a:rPr lang="ar-SA" sz="2000" b="1" dirty="0">
                <a:cs typeface="+mn-cs"/>
              </a:rPr>
              <a:t>أنشطة العلاقات العامة </a:t>
            </a:r>
            <a:r>
              <a:rPr lang="ar-SA" sz="2000" b="1" dirty="0" smtClean="0">
                <a:cs typeface="+mn-cs"/>
              </a:rPr>
              <a:t>بالبحث، فأنت </a:t>
            </a:r>
            <a:r>
              <a:rPr lang="ar-SA" sz="2000" b="1" dirty="0">
                <a:cs typeface="+mn-cs"/>
              </a:rPr>
              <a:t>لا تستطيع أن تكتب إذا لم يكن لديك معلومات تستند إليها عما تريد الكتابة عنه ولا تستطيع أن تكتب لشخص أو لمجموعة أشخاص لا تعرف </a:t>
            </a:r>
            <a:r>
              <a:rPr lang="ar-SA" sz="2000" b="1" dirty="0" smtClean="0">
                <a:cs typeface="+mn-cs"/>
              </a:rPr>
              <a:t>عنهم </a:t>
            </a:r>
            <a:r>
              <a:rPr lang="ar-SA" sz="2000" b="1" dirty="0">
                <a:cs typeface="+mn-cs"/>
              </a:rPr>
              <a:t>شيئا. </a:t>
            </a:r>
            <a:endParaRPr lang="en-US" sz="2000" b="1" dirty="0"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FF0000"/>
                </a:solidFill>
                <a:cs typeface="+mn-cs"/>
              </a:rPr>
              <a:t>دور البحث :</a:t>
            </a:r>
            <a:endParaRPr lang="en-US" sz="2400" b="1" dirty="0">
              <a:solidFill>
                <a:srgbClr val="FF0000"/>
              </a:solidFill>
              <a:cs typeface="+mn-cs"/>
            </a:endParaRPr>
          </a:p>
          <a:p>
            <a:pPr algn="just" rtl="1"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cs typeface="+mn-cs"/>
              </a:rPr>
              <a:t>1-	 البحث يعطينا معلومات نستند إليها عما نريد أن نطرقه كما أنه يعطينا الخلفية </a:t>
            </a:r>
            <a:r>
              <a:rPr lang="ar-SA" sz="2000" b="1" dirty="0" smtClean="0">
                <a:cs typeface="+mn-cs"/>
              </a:rPr>
              <a:t>التاريخية </a:t>
            </a:r>
            <a:r>
              <a:rPr lang="ar-SA" sz="2000" b="1" dirty="0">
                <a:cs typeface="+mn-cs"/>
              </a:rPr>
              <a:t>والأبعاد المكانية والزمانية للمشكلة و يساعدنا على التنبؤ بما ستؤول إليه في زمن معين .</a:t>
            </a:r>
            <a:endParaRPr lang="en-US" sz="2000" b="1" dirty="0">
              <a:cs typeface="+mn-cs"/>
            </a:endParaRPr>
          </a:p>
          <a:p>
            <a:pPr algn="just" rtl="1"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cs typeface="+mn-cs"/>
              </a:rPr>
              <a:t>2-	 والبحث يحدد لنا صفات الجماهير وأبعادها التي نريد أن نتعامل معها </a:t>
            </a:r>
            <a:r>
              <a:rPr lang="ar-SA" sz="2000" b="1" dirty="0" smtClean="0">
                <a:cs typeface="+mn-cs"/>
              </a:rPr>
              <a:t>والبحث </a:t>
            </a:r>
            <a:r>
              <a:rPr lang="ar-SA" sz="2000" b="1" dirty="0">
                <a:cs typeface="+mn-cs"/>
              </a:rPr>
              <a:t>يساعدنا على معرفة الوسيلة المناسبة، للجمهور المناسب، في الزمان المناسب</a:t>
            </a:r>
            <a:r>
              <a:rPr lang="ar-SA" sz="2000" b="1" dirty="0" smtClean="0">
                <a:cs typeface="+mn-cs"/>
              </a:rPr>
              <a:t>، والمكان المناسب</a:t>
            </a: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cs typeface="+mn-cs"/>
              </a:rPr>
              <a:t>3-</a:t>
            </a:r>
            <a:r>
              <a:rPr lang="ar-SA" sz="2000" b="1" dirty="0">
                <a:cs typeface="+mn-cs"/>
              </a:rPr>
              <a:t>	 والبحث يساعدنا على معرفة الرسالة المناسبة للجمهور المناسب ومن خلال الوسيلة </a:t>
            </a:r>
            <a:r>
              <a:rPr lang="ar-SA" sz="2000" b="1" dirty="0" smtClean="0">
                <a:cs typeface="+mn-cs"/>
              </a:rPr>
              <a:t>المناسبة </a:t>
            </a:r>
            <a:r>
              <a:rPr lang="ar-SA" sz="2000" dirty="0" smtClean="0">
                <a:cs typeface="Arial" pitchFamily="34" charset="0"/>
              </a:rPr>
              <a:t>	</a:t>
            </a:r>
          </a:p>
          <a:p>
            <a:pPr rtl="1"/>
            <a:r>
              <a:rPr lang="ar-SA" sz="2000" dirty="0" smtClean="0">
                <a:cs typeface="Arial" pitchFamily="34" charset="0"/>
              </a:rPr>
              <a:t>	</a:t>
            </a:r>
            <a:r>
              <a:rPr lang="ar-SA" sz="2400" b="1" dirty="0">
                <a:solidFill>
                  <a:srgbClr val="FF0000"/>
                </a:solidFill>
                <a:cs typeface="+mn-cs"/>
              </a:rPr>
              <a:t>تعريف البحث :</a:t>
            </a:r>
            <a:endParaRPr lang="en-US" sz="2400" dirty="0">
              <a:solidFill>
                <a:srgbClr val="FF0000"/>
              </a:solidFill>
              <a:cs typeface="+mn-cs"/>
            </a:endParaRPr>
          </a:p>
          <a:p>
            <a:pPr rtl="1"/>
            <a:r>
              <a:rPr lang="ar-SA" sz="2400" b="1" dirty="0"/>
              <a:t>يعرفه </a:t>
            </a:r>
            <a:r>
              <a:rPr lang="ar-SA" sz="2400" b="1" dirty="0" err="1" smtClean="0">
                <a:solidFill>
                  <a:srgbClr val="0070C0"/>
                </a:solidFill>
              </a:rPr>
              <a:t>كوتليب</a:t>
            </a:r>
            <a:r>
              <a:rPr lang="ar-SA" sz="2400" b="1" dirty="0" smtClean="0">
                <a:solidFill>
                  <a:srgbClr val="0070C0"/>
                </a:solidFill>
              </a:rPr>
              <a:t> </a:t>
            </a:r>
            <a:r>
              <a:rPr lang="ar-SA" sz="2400" b="1" dirty="0">
                <a:solidFill>
                  <a:srgbClr val="0070C0"/>
                </a:solidFill>
              </a:rPr>
              <a:t>وزملاؤه </a:t>
            </a:r>
            <a:r>
              <a:rPr lang="ar-SA" sz="2400" b="1" dirty="0"/>
              <a:t>بأنه « </a:t>
            </a:r>
            <a:r>
              <a:rPr lang="ar-SA" sz="2400" b="1" dirty="0" smtClean="0">
                <a:solidFill>
                  <a:srgbClr val="009900"/>
                </a:solidFill>
              </a:rPr>
              <a:t>الجمع المنظم </a:t>
            </a:r>
            <a:r>
              <a:rPr lang="ar-SA" sz="2400" b="1" dirty="0">
                <a:solidFill>
                  <a:srgbClr val="009900"/>
                </a:solidFill>
              </a:rPr>
              <a:t>للمعلومات لوصف، ثم فهم المواقف وجمع     </a:t>
            </a:r>
            <a:r>
              <a:rPr lang="ar-SA" sz="2400" b="1" dirty="0" smtClean="0">
                <a:solidFill>
                  <a:srgbClr val="009900"/>
                </a:solidFill>
              </a:rPr>
              <a:t>		المعلومات </a:t>
            </a:r>
            <a:r>
              <a:rPr lang="ar-SA" sz="2400" b="1" dirty="0">
                <a:solidFill>
                  <a:srgbClr val="009900"/>
                </a:solidFill>
              </a:rPr>
              <a:t>عن </a:t>
            </a:r>
            <a:r>
              <a:rPr lang="ar-SA" sz="2400" b="1" dirty="0" smtClean="0">
                <a:solidFill>
                  <a:srgbClr val="009900"/>
                </a:solidFill>
              </a:rPr>
              <a:t>الجماهير </a:t>
            </a:r>
            <a:r>
              <a:rPr lang="ar-SA" sz="2400" b="1" dirty="0">
                <a:solidFill>
                  <a:srgbClr val="009900"/>
                </a:solidFill>
              </a:rPr>
              <a:t>ومواقفها المتوقعة </a:t>
            </a:r>
            <a:r>
              <a:rPr lang="ar-SA" sz="2400" b="1" dirty="0"/>
              <a:t>"</a:t>
            </a:r>
            <a:endParaRPr lang="en-US" sz="2400" dirty="0"/>
          </a:p>
          <a:p>
            <a:pPr rtl="1">
              <a:spcBef>
                <a:spcPts val="600"/>
              </a:spcBef>
              <a:spcAft>
                <a:spcPts val="600"/>
              </a:spcAft>
            </a:pPr>
            <a:endParaRPr lang="ar-SA" sz="2000" dirty="0" smtClean="0"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20762"/>
          </a:xfrm>
        </p:spPr>
        <p:txBody>
          <a:bodyPr/>
          <a:lstStyle/>
          <a:p>
            <a:pPr eaLnBrk="1" hangingPunct="1">
              <a:defRPr/>
            </a:pPr>
            <a:r>
              <a:rPr lang="ar-SA" sz="3200" b="1" dirty="0">
                <a:solidFill>
                  <a:srgbClr val="C00000"/>
                </a:solidFill>
              </a:rPr>
              <a:t>أهداف البحث : 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447800"/>
            <a:ext cx="9448800" cy="4800600"/>
          </a:xfrm>
        </p:spPr>
        <p:txBody>
          <a:bodyPr/>
          <a:lstStyle/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solidFill>
                  <a:srgbClr val="009900"/>
                </a:solidFill>
              </a:rPr>
              <a:t>	</a:t>
            </a: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١-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يحدد لنا الأسس التي تقوم عليها تصرفات الجماعات .</a:t>
            </a:r>
            <a:endParaRPr lang="en-US" sz="2800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٢-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يقيس الرأي الحقيقي لكل مجموعة من البشر .</a:t>
            </a:r>
            <a:endParaRPr lang="en-US" sz="2800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٣-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يحدد قادة الرأي الذي يؤثرون في المجموعة. </a:t>
            </a:r>
            <a:endParaRPr lang="en-US" sz="2800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٤-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يقلل التكاليف عن طريق جعل التركيز على الأهداف الحقيقية . </a:t>
            </a:r>
            <a:endParaRPr lang="en-US" sz="2800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٥-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معرفة تأثير الرسالة والوسيلة </a:t>
            </a:r>
            <a:endParaRPr lang="en-US" sz="2800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٦-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تحديد الوقت المناسب لبرنامج </a:t>
            </a:r>
            <a:endParaRPr lang="en-US" sz="2800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٧-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نحصل على ردود فعل الجمهور </a:t>
            </a:r>
            <a:endParaRPr lang="en-US" sz="2800" b="1" dirty="0">
              <a:solidFill>
                <a:srgbClr val="009900"/>
              </a:solidFill>
              <a:cs typeface="+mn-cs"/>
            </a:endParaRPr>
          </a:p>
          <a:p>
            <a:pPr rtl="1"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	٨-  </a:t>
            </a:r>
            <a:r>
              <a:rPr lang="ar-SA" sz="2800" b="1" dirty="0">
                <a:solidFill>
                  <a:srgbClr val="009900"/>
                </a:solidFill>
                <a:cs typeface="+mn-cs"/>
              </a:rPr>
              <a:t>المناطق الحساسة بالنسبة للرأي </a:t>
            </a:r>
            <a:r>
              <a:rPr lang="ar-SA" sz="2800" b="1" dirty="0" smtClean="0">
                <a:solidFill>
                  <a:srgbClr val="009900"/>
                </a:solidFill>
                <a:cs typeface="+mn-cs"/>
              </a:rPr>
              <a:t>العام</a:t>
            </a:r>
          </a:p>
          <a:p>
            <a:pPr rtl="1">
              <a:spcBef>
                <a:spcPts val="0"/>
              </a:spcBef>
              <a:spcAft>
                <a:spcPts val="0"/>
              </a:spcAft>
            </a:pPr>
            <a:r>
              <a:rPr lang="ar-SA" sz="2000" b="1" dirty="0"/>
              <a:t> </a:t>
            </a:r>
            <a:endParaRPr lang="ar-SA" sz="2000" b="1" dirty="0">
              <a:solidFill>
                <a:srgbClr val="000000"/>
              </a:solidFill>
              <a:ea typeface="Times New Roman"/>
              <a:cs typeface="Traditional Arabic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381000"/>
            <a:ext cx="8801100" cy="838200"/>
          </a:xfrm>
        </p:spPr>
        <p:txBody>
          <a:bodyPr/>
          <a:lstStyle/>
          <a:p>
            <a:pPr lvl="0" eaLnBrk="1" hangingPunct="1">
              <a:defRPr/>
            </a:pPr>
            <a:r>
              <a:rPr lang="ar-SA" sz="2800" b="1" dirty="0">
                <a:solidFill>
                  <a:srgbClr val="C00000"/>
                </a:solidFill>
                <a:ea typeface="Times New Roman"/>
              </a:rPr>
              <a:t>أمور يجب مراعاتها لإظهار أهمية البحث : </a:t>
            </a:r>
            <a:r>
              <a:rPr lang="ar-SA" sz="2800" b="1" dirty="0">
                <a:solidFill>
                  <a:srgbClr val="0070C0"/>
                </a:solidFill>
                <a:ea typeface="Times New Roman"/>
                <a:cs typeface="Traditional Arabic"/>
              </a:rPr>
              <a:t> 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724399"/>
          </a:xfrm>
        </p:spPr>
        <p:txBody>
          <a:bodyPr/>
          <a:lstStyle/>
          <a:p>
            <a:pPr rtl="1">
              <a:spcBef>
                <a:spcPts val="60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١-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تميل الجماهير إلى أن تتوزع إلى جماعات تجمعها رغبات ومصالح محددة .</a:t>
            </a:r>
            <a:endParaRPr lang="en-US" sz="2000" b="1" dirty="0">
              <a:solidFill>
                <a:prstClr val="black"/>
              </a:solidFill>
              <a:ea typeface="Calibri"/>
              <a:cs typeface="+mn-cs"/>
            </a:endParaRPr>
          </a:p>
          <a:p>
            <a:pPr marL="0" lvl="0" indent="0" algn="just" rtl="1" ea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٢- تضخم المؤسسات وكبر حجمها مما جعل الإدارة العليا فيما تنعزل عن الجماهير </a:t>
            </a:r>
            <a:endParaRPr lang="en-US" sz="2000" b="1" dirty="0">
              <a:solidFill>
                <a:prstClr val="black"/>
              </a:solidFill>
              <a:ea typeface="Calibri"/>
              <a:cs typeface="+mn-cs"/>
            </a:endParaRPr>
          </a:p>
          <a:p>
            <a:pPr marL="0" lvl="0" indent="0" algn="just" rtl="1" ea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٣- يساعد البحث على التمييز بين المشكلات الملحة، المشكلات المتصورة </a:t>
            </a:r>
            <a:endParaRPr lang="en-US" sz="2000" b="1" dirty="0">
              <a:solidFill>
                <a:prstClr val="black"/>
              </a:solidFill>
              <a:ea typeface="Calibri"/>
              <a:cs typeface="+mn-cs"/>
            </a:endParaRPr>
          </a:p>
          <a:p>
            <a:pPr marL="0" lvl="0" indent="0" algn="just" rtl="1" ea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٤- يمدنا البحث بحقائق تبنى عليها برامج العلاقات العامة </a:t>
            </a:r>
            <a:endParaRPr lang="en-US" sz="2000" b="1" dirty="0">
              <a:solidFill>
                <a:prstClr val="black"/>
              </a:solidFill>
              <a:ea typeface="Calibri"/>
              <a:cs typeface="+mn-cs"/>
            </a:endParaRPr>
          </a:p>
          <a:p>
            <a:pPr marL="0" lvl="0" indent="0" algn="just" rtl="1" ea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٥- يساعد البحث على انتشار فكرة معينة أبرزها البحث</a:t>
            </a:r>
          </a:p>
          <a:p>
            <a:pPr marL="0" lvl="0" indent="0" algn="just" rtl="1" eaLnBrk="1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</a:pPr>
            <a:r>
              <a:rPr lang="ar-SA" sz="2800" b="1" dirty="0" smtClean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أنواع </a:t>
            </a: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البحث :</a:t>
            </a: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Traditional Arabic"/>
              </a:rPr>
              <a:t> </a:t>
            </a:r>
            <a:endParaRPr lang="ar-SA" sz="2800" b="1" dirty="0" smtClean="0">
              <a:solidFill>
                <a:srgbClr val="000000"/>
              </a:solidFill>
              <a:ea typeface="Times New Roman"/>
              <a:cs typeface="Traditional Arabic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Traditional Arabic"/>
              </a:rPr>
              <a:t>١-</a:t>
            </a: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Traditional Arabic"/>
              </a:rPr>
              <a:t> 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Traditional Arabic"/>
              </a:rPr>
              <a:t>بحوث تاريخية :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 نبحث فيها عن تجارب الآخرين حتى لا نكرر ما سبق </a:t>
            </a:r>
            <a:endParaRPr lang="ar-SA" sz="2400" dirty="0" smtClean="0">
              <a:ea typeface="Times New Roman"/>
              <a:cs typeface="Arial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 smtClean="0">
                <a:solidFill>
                  <a:srgbClr val="00B050"/>
                </a:solidFill>
                <a:ea typeface="Times New Roman"/>
                <a:cs typeface="Arial"/>
              </a:rPr>
              <a:t>2-	</a:t>
            </a:r>
            <a:r>
              <a:rPr lang="ar-SA" sz="2400" b="1" dirty="0" smtClean="0">
                <a:solidFill>
                  <a:srgbClr val="00B050"/>
                </a:solidFill>
                <a:ea typeface="Times New Roman"/>
                <a:cs typeface="Traditional Arabic"/>
              </a:rPr>
              <a:t>بحوث 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Traditional Arabic"/>
              </a:rPr>
              <a:t>استطلاعية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: نحاول فيها أن نستطلع مشكلة معينة هل هي موجودة </a:t>
            </a: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Traditional Arabic"/>
              </a:rPr>
              <a:t>أم غير موجودة.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 </a:t>
            </a:r>
            <a:endParaRPr lang="en-US" sz="24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Traditional Arabic"/>
              </a:rPr>
              <a:t>٣-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 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Traditional Arabic"/>
              </a:rPr>
              <a:t>بحوث تفسيرية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 : وهي التي نستخدمها لتفسير لنا ظاهرة برزت ولا نعرف أبعادها .</a:t>
            </a:r>
            <a:endParaRPr lang="en-US" sz="24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Traditional Arabic"/>
              </a:rPr>
              <a:t>٤-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 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Traditional Arabic"/>
              </a:rPr>
              <a:t>البحث الوصفية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 : وهي التي بواسطتها نقوم بوصف ظاهرة معينة وجدناها . </a:t>
            </a:r>
            <a:endParaRPr lang="en-US" sz="24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Traditional Arabic"/>
              </a:rPr>
              <a:t>٥- 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Traditional Arabic"/>
              </a:rPr>
              <a:t>البحوث التحليلية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Traditional Arabic"/>
              </a:rPr>
              <a:t> : وهي التي تقوم بتحليل المحتوى . </a:t>
            </a:r>
            <a:endParaRPr lang="en-US" sz="2400" dirty="0">
              <a:ea typeface="Calibri"/>
              <a:cs typeface="Arial"/>
            </a:endParaRPr>
          </a:p>
          <a:p>
            <a:r>
              <a:rPr lang="ar-SA" sz="2000" b="1" dirty="0" smtClean="0"/>
              <a:t>	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190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381000"/>
            <a:ext cx="8801100" cy="762000"/>
          </a:xfrm>
        </p:spPr>
        <p:txBody>
          <a:bodyPr/>
          <a:lstStyle/>
          <a:p>
            <a:pPr eaLnBrk="1" hangingPunct="1">
              <a:defRPr/>
            </a:pP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أساليب إجراء البحوث: </a:t>
            </a:r>
            <a:endParaRPr lang="en-US" sz="2800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524000"/>
            <a:ext cx="9220200" cy="4724399"/>
          </a:xfrm>
        </p:spPr>
        <p:txBody>
          <a:bodyPr/>
          <a:lstStyle/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١-أسلوب الملاحظة : </a:t>
            </a:r>
            <a:endParaRPr lang="en-US" sz="24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Traditional Arabic"/>
              </a:rPr>
              <a:t>وهي أسلوب بحثي يقوم على رصد السلوك وردود الأفعال عن طريق مراقبة التصرف .</a:t>
            </a:r>
            <a:endParaRPr lang="en-US" sz="1200" dirty="0"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Traditional Arabic"/>
              </a:rPr>
              <a:t>وهي تنقسم إلى: </a:t>
            </a:r>
            <a:endParaRPr lang="en-US" sz="1200" dirty="0">
              <a:ea typeface="Calibri"/>
              <a:cs typeface="Arial"/>
            </a:endParaRPr>
          </a:p>
          <a:p>
            <a:pPr marL="863600" indent="-18034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70C0"/>
                </a:solidFill>
                <a:ea typeface="Times New Roman"/>
                <a:cs typeface="+mn-cs"/>
              </a:rPr>
              <a:t>أ) ملاحظة مقننة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: وهي التي تتسم بالتخطيط </a:t>
            </a:r>
            <a:endParaRPr lang="en-US" sz="2000" dirty="0">
              <a:ea typeface="Calibri"/>
              <a:cs typeface="+mn-cs"/>
            </a:endParaRPr>
          </a:p>
          <a:p>
            <a:pPr marL="863600" indent="-180340" algn="just" rtl="1"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70C0"/>
                </a:solidFill>
                <a:latin typeface="Traditional Arabic"/>
                <a:ea typeface="Times New Roman"/>
                <a:cs typeface="+mn-cs"/>
              </a:rPr>
              <a:t>ب) ملاحظة غير مقننة</a:t>
            </a:r>
            <a:r>
              <a:rPr lang="ar-SA" sz="2000" b="1" dirty="0">
                <a:solidFill>
                  <a:srgbClr val="000000"/>
                </a:solidFill>
                <a:latin typeface="Traditional Arabic"/>
                <a:ea typeface="Times New Roman"/>
                <a:cs typeface="+mn-cs"/>
              </a:rPr>
              <a:t> : وهي التي ترصد ردود الفعل من غير إعداد مسبق </a:t>
            </a:r>
            <a:endParaRPr lang="en-US" sz="2000" b="1" dirty="0">
              <a:solidFill>
                <a:srgbClr val="000000"/>
              </a:solidFill>
              <a:latin typeface="Traditional Arabic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٢- أسلوب المقابلة :</a:t>
            </a:r>
            <a:endParaRPr lang="en-US" sz="24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وسيلة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من وسائل جمع المعلومات يقوم الباحث بإجراء مقابلة من المبحوثين، مستخدما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في ذلك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وسيلة معدة سلفا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وتنقسم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أيضا إلى قسمين : </a:t>
            </a:r>
            <a:endParaRPr lang="en-US" sz="2000" b="1" dirty="0">
              <a:ea typeface="Calibri"/>
              <a:cs typeface="+mn-cs"/>
            </a:endParaRPr>
          </a:p>
          <a:p>
            <a:pPr indent="68326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70C0"/>
                </a:solidFill>
                <a:ea typeface="Times New Roman"/>
                <a:cs typeface="+mn-cs"/>
              </a:rPr>
              <a:t>أ) المقابلة المقننة :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وهي التي يصمم لها استبانة خاصة بها . </a:t>
            </a:r>
            <a:endParaRPr lang="en-US" sz="2000" b="1" dirty="0">
              <a:ea typeface="Calibri"/>
              <a:cs typeface="+mn-cs"/>
            </a:endParaRPr>
          </a:p>
          <a:p>
            <a:pPr indent="68326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70C0"/>
                </a:solidFill>
                <a:ea typeface="Times New Roman"/>
                <a:cs typeface="+mn-cs"/>
              </a:rPr>
              <a:t>ب) المقابلة غير المقننة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: وهي التي تترك لظروف المقابلة .</a:t>
            </a:r>
            <a:endParaRPr lang="en-US" sz="2000" b="1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 وأسلوب المقابلة يقيد في حالة الذي لا يعرفون القراءة . </a:t>
            </a:r>
            <a:endParaRPr lang="en-US" sz="2000" b="1" dirty="0">
              <a:ea typeface="Calibri"/>
              <a:cs typeface="+mn-cs"/>
            </a:endParaRPr>
          </a:p>
          <a:p>
            <a:r>
              <a:rPr lang="ar-SA" sz="2000" b="1" dirty="0" smtClean="0"/>
              <a:t>	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90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381000"/>
            <a:ext cx="8801100" cy="762000"/>
          </a:xfrm>
        </p:spPr>
        <p:txBody>
          <a:bodyPr/>
          <a:lstStyle/>
          <a:p>
            <a:pPr eaLnBrk="1" hangingPunct="1">
              <a:defRPr/>
            </a:pP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Traditional Arabic"/>
              </a:rPr>
              <a:t> 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524000"/>
            <a:ext cx="9220200" cy="4724399"/>
          </a:xfrm>
        </p:spPr>
        <p:txBody>
          <a:bodyPr/>
          <a:lstStyle/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0000"/>
                </a:solidFill>
                <a:ea typeface="Times New Roman"/>
                <a:cs typeface="+mn-cs"/>
              </a:rPr>
              <a:t> 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٣- أسلوب </a:t>
            </a:r>
            <a:r>
              <a:rPr lang="ar-SA" sz="2400" b="1" dirty="0" err="1">
                <a:solidFill>
                  <a:srgbClr val="00B050"/>
                </a:solidFill>
                <a:ea typeface="Times New Roman"/>
                <a:cs typeface="+mn-cs"/>
              </a:rPr>
              <a:t>الإستبيان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 : </a:t>
            </a:r>
            <a:endParaRPr lang="en-US" sz="24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latin typeface="Cambria"/>
                <a:ea typeface="Times New Roman"/>
                <a:cs typeface="+mn-cs"/>
              </a:rPr>
              <a:t>وهو الذي تصمم فيه استبانة بقصد استقصاء آراء </a:t>
            </a:r>
            <a:r>
              <a:rPr lang="ar-SA" sz="2000" b="1" dirty="0" err="1">
                <a:solidFill>
                  <a:srgbClr val="000000"/>
                </a:solidFill>
                <a:latin typeface="Cambria"/>
                <a:ea typeface="Times New Roman"/>
                <a:cs typeface="+mn-cs"/>
              </a:rPr>
              <a:t>المستفتين</a:t>
            </a:r>
            <a:r>
              <a:rPr lang="ar-SA" sz="2000" b="1" dirty="0">
                <a:solidFill>
                  <a:srgbClr val="000000"/>
                </a:solidFill>
                <a:latin typeface="Cambria"/>
                <a:ea typeface="Times New Roman"/>
                <a:cs typeface="+mn-cs"/>
              </a:rPr>
              <a:t> . </a:t>
            </a:r>
            <a:endParaRPr lang="en-US" sz="2000" b="1" dirty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latin typeface="Cambria"/>
                <a:ea typeface="Times New Roman"/>
                <a:cs typeface="Traditional Arabic"/>
              </a:rPr>
              <a:t>وتتكون من عناصر متعددة : </a:t>
            </a:r>
            <a:endParaRPr lang="en-US" sz="2400" b="1" dirty="0">
              <a:solidFill>
                <a:srgbClr val="009900"/>
              </a:solidFill>
              <a:latin typeface="Cambria"/>
              <a:ea typeface="Times New Roman"/>
              <a:cs typeface="Times New Roman"/>
            </a:endParaRPr>
          </a:p>
          <a:p>
            <a:pPr algn="just" rtl="1"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70C0"/>
                </a:solidFill>
                <a:latin typeface="Traditional Arabic"/>
                <a:ea typeface="Times New Roman"/>
                <a:cs typeface="+mn-cs"/>
              </a:rPr>
              <a:t>أ) عناصر شخصية   </a:t>
            </a:r>
            <a:endParaRPr lang="en-US" sz="2000" b="1" dirty="0">
              <a:solidFill>
                <a:srgbClr val="0070C0"/>
              </a:solidFill>
              <a:latin typeface="Traditional Arabic"/>
              <a:ea typeface="Times New Roman"/>
              <a:cs typeface="+mn-cs"/>
            </a:endParaRPr>
          </a:p>
          <a:p>
            <a:pPr marL="593725" indent="-63055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70C0"/>
                </a:solidFill>
                <a:ea typeface="Times New Roman"/>
                <a:cs typeface="+mn-cs"/>
              </a:rPr>
              <a:t> ب) عناصر تتعلق بالرأي المراد قياسه </a:t>
            </a:r>
            <a:endParaRPr lang="ar-SA" sz="2000" b="1" dirty="0" smtClean="0">
              <a:solidFill>
                <a:srgbClr val="0070C0"/>
              </a:solidFill>
              <a:ea typeface="Times New Roman"/>
              <a:cs typeface="+mn-cs"/>
            </a:endParaRPr>
          </a:p>
          <a:p>
            <a:pPr marL="593725" indent="-63055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وتتكون الاستبانة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عادة من أسئلة وقد تكون أسئلة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الاستبانة،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كلها أو بعضها، من النوع المفتوح .</a:t>
            </a:r>
            <a:endParaRPr lang="en-US" sz="2000" dirty="0">
              <a:ea typeface="Calibri"/>
              <a:cs typeface="+mn-cs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 smtClean="0">
                <a:solidFill>
                  <a:srgbClr val="C00000"/>
                </a:solidFill>
                <a:ea typeface="Times New Roman"/>
                <a:cs typeface="+mn-cs"/>
              </a:rPr>
              <a:t>طرق إجراء </a:t>
            </a:r>
            <a:r>
              <a:rPr lang="ar-SA" sz="2400" b="1" dirty="0">
                <a:solidFill>
                  <a:srgbClr val="C00000"/>
                </a:solidFill>
                <a:ea typeface="Times New Roman"/>
                <a:cs typeface="+mn-cs"/>
              </a:rPr>
              <a:t>البحث :</a:t>
            </a:r>
            <a:r>
              <a:rPr lang="ar-SA" sz="24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 </a:t>
            </a:r>
            <a:endParaRPr lang="ar-SA" sz="2400" b="1" dirty="0" smtClean="0">
              <a:solidFill>
                <a:srgbClr val="C00000"/>
              </a:solidFill>
              <a:latin typeface="Cambria"/>
              <a:ea typeface="Times New Roman"/>
              <a:cs typeface="+mn-cs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 smtClean="0">
                <a:solidFill>
                  <a:srgbClr val="000000"/>
                </a:solidFill>
                <a:ea typeface="Times New Roman"/>
              </a:rPr>
              <a:t>قد </a:t>
            </a:r>
            <a:r>
              <a:rPr lang="ar-SA" sz="2000" b="1" dirty="0">
                <a:solidFill>
                  <a:srgbClr val="000000"/>
                </a:solidFill>
                <a:ea typeface="Times New Roman"/>
              </a:rPr>
              <a:t>يتم إجراء البحث عن طريق </a:t>
            </a:r>
            <a:r>
              <a:rPr lang="ar-SA" sz="2000" b="1" dirty="0">
                <a:solidFill>
                  <a:srgbClr val="00B050"/>
                </a:solidFill>
                <a:ea typeface="Times New Roman"/>
              </a:rPr>
              <a:t>الاتصال الشخصي</a:t>
            </a:r>
            <a:r>
              <a:rPr lang="ar-SA" sz="2000" b="1" dirty="0">
                <a:solidFill>
                  <a:srgbClr val="000000"/>
                </a:solidFill>
                <a:ea typeface="Times New Roman"/>
              </a:rPr>
              <a:t>، أو عن طريق </a:t>
            </a:r>
            <a:r>
              <a:rPr lang="ar-SA" sz="2000" b="1" dirty="0">
                <a:solidFill>
                  <a:srgbClr val="00B050"/>
                </a:solidFill>
                <a:ea typeface="Times New Roman"/>
              </a:rPr>
              <a:t>إرسالها بالبريد</a:t>
            </a:r>
            <a:r>
              <a:rPr lang="ar-SA" sz="2000" b="1" dirty="0">
                <a:solidFill>
                  <a:srgbClr val="000000"/>
                </a:solidFill>
                <a:ea typeface="Times New Roman"/>
              </a:rPr>
              <a:t> مصحوبة ، وقد يجري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</a:rPr>
              <a:t>البحث عن</a:t>
            </a:r>
            <a:r>
              <a:rPr lang="ar-SA" sz="2000" b="1" dirty="0" smtClean="0">
                <a:solidFill>
                  <a:srgbClr val="72A376">
                    <a:lumMod val="75000"/>
                  </a:srgbClr>
                </a:solidFill>
                <a:ea typeface="Times New Roman"/>
              </a:rPr>
              <a:t> </a:t>
            </a:r>
            <a:r>
              <a:rPr lang="ar-SA" sz="2000" b="1" dirty="0">
                <a:solidFill>
                  <a:srgbClr val="72A376">
                    <a:lumMod val="75000"/>
                  </a:srgbClr>
                </a:solidFill>
                <a:ea typeface="Times New Roman"/>
              </a:rPr>
              <a:t>طريق </a:t>
            </a:r>
            <a:r>
              <a:rPr lang="ar-SA" sz="2000" b="1" dirty="0">
                <a:solidFill>
                  <a:srgbClr val="00B050"/>
                </a:solidFill>
                <a:ea typeface="Times New Roman"/>
              </a:rPr>
              <a:t>الاتصال الهاتفي</a:t>
            </a:r>
            <a:endParaRPr lang="en-US" sz="2000" b="1" dirty="0">
              <a:ea typeface="Calibri"/>
              <a:cs typeface="Arial"/>
            </a:endParaRPr>
          </a:p>
          <a:p>
            <a:r>
              <a:rPr lang="ar-SA" sz="2000" b="1" dirty="0" smtClean="0"/>
              <a:t>	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463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0"/>
            <a:ext cx="8382000" cy="1066800"/>
          </a:xfrm>
        </p:spPr>
        <p:txBody>
          <a:bodyPr/>
          <a:lstStyle/>
          <a:p>
            <a:pPr marL="342900" indent="-342900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C00000"/>
                </a:solidFill>
                <a:ea typeface="Times New Roman"/>
                <a:cs typeface="Arial"/>
              </a:rPr>
              <a:t>مراحل البحث </a:t>
            </a:r>
            <a:r>
              <a:rPr lang="ar-SA" sz="2400" b="1" dirty="0" smtClean="0">
                <a:solidFill>
                  <a:srgbClr val="C00000"/>
                </a:solidFill>
                <a:ea typeface="Times New Roman"/>
                <a:cs typeface="Arial"/>
              </a:rPr>
              <a:t>:</a:t>
            </a:r>
            <a:br>
              <a:rPr lang="ar-SA" sz="2400" b="1" dirty="0" smtClean="0">
                <a:solidFill>
                  <a:srgbClr val="C00000"/>
                </a:solidFill>
                <a:ea typeface="Times New Roman"/>
                <a:cs typeface="Arial"/>
              </a:rPr>
            </a:br>
            <a:r>
              <a:rPr lang="ar-SA" sz="2000" b="1" dirty="0">
                <a:solidFill>
                  <a:srgbClr val="000000"/>
                </a:solidFill>
                <a:latin typeface="Traditional Arabic"/>
                <a:ea typeface="Times New Roman"/>
              </a:rPr>
              <a:t>يمر البحث عادة في عدد من المراحل التي لابد أن تسبق إحداها الأخرى وذلك حسب الآتي </a:t>
            </a:r>
            <a:r>
              <a:rPr lang="ar-SA" sz="2000" b="1" dirty="0" smtClean="0">
                <a:solidFill>
                  <a:srgbClr val="000000"/>
                </a:solidFill>
                <a:latin typeface="Traditional Arabic"/>
                <a:ea typeface="Times New Roman"/>
              </a:rPr>
              <a:t>: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9220200" cy="4876800"/>
          </a:xfrm>
        </p:spPr>
        <p:txBody>
          <a:bodyPr/>
          <a:lstStyle/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 smtClean="0">
                <a:solidFill>
                  <a:srgbClr val="FF0000"/>
                </a:solidFill>
                <a:ea typeface="Times New Roman"/>
                <a:cs typeface="+mn-cs"/>
              </a:rPr>
              <a:t>أولا</a:t>
            </a:r>
            <a:r>
              <a:rPr lang="ar-SA" sz="2400" b="1" dirty="0">
                <a:solidFill>
                  <a:srgbClr val="FF0000"/>
                </a:solidFill>
                <a:ea typeface="Times New Roman"/>
                <a:cs typeface="+mn-cs"/>
              </a:rPr>
              <a:t>: تحديد المشكلة </a:t>
            </a:r>
            <a:endParaRPr lang="ar-SA" sz="2400" b="1" dirty="0" smtClean="0">
              <a:solidFill>
                <a:srgbClr val="FF0000"/>
              </a:solidFill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 smtClean="0">
                <a:solidFill>
                  <a:srgbClr val="FF0000"/>
                </a:solidFill>
                <a:ea typeface="Times New Roman"/>
                <a:cs typeface="+mn-cs"/>
              </a:rPr>
              <a:t>ثانيا</a:t>
            </a:r>
            <a:r>
              <a:rPr lang="ar-SA" sz="2400" b="1" dirty="0">
                <a:solidFill>
                  <a:srgbClr val="FF0000"/>
                </a:solidFill>
                <a:ea typeface="Times New Roman"/>
                <a:cs typeface="+mn-cs"/>
              </a:rPr>
              <a:t>: وضع الفروض  </a:t>
            </a:r>
            <a:endParaRPr lang="en-US" sz="2400" dirty="0">
              <a:solidFill>
                <a:srgbClr val="FF0000"/>
              </a:solidFill>
              <a:ea typeface="Calibri"/>
              <a:cs typeface="+mn-cs"/>
            </a:endParaRPr>
          </a:p>
          <a:p>
            <a:pPr marL="593725" indent="-630555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FF0000"/>
                </a:solidFill>
                <a:ea typeface="Times New Roman"/>
                <a:cs typeface="+mn-cs"/>
              </a:rPr>
              <a:t>ثالثا: اختيار أداة البحث </a:t>
            </a:r>
            <a:r>
              <a:rPr lang="ar-SA" sz="2400" b="1" dirty="0" smtClean="0">
                <a:solidFill>
                  <a:srgbClr val="FF0000"/>
                </a:solidFill>
                <a:ea typeface="Times New Roman"/>
                <a:cs typeface="+mn-cs"/>
              </a:rPr>
              <a:t>:</a:t>
            </a:r>
          </a:p>
          <a:p>
            <a:pPr marL="593725" indent="-630555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FF0000"/>
                </a:solidFill>
                <a:ea typeface="Times New Roman"/>
                <a:cs typeface="+mn-cs"/>
              </a:rPr>
              <a:t>	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وهي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التي تساعدنا على جمع المعلومات من المصادر، والبحث أدواته الرئيسية ثلاث سبق ذكرها وهي: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 الملاحظة، والاستبيان و الاستفتاء عن طريق الهاتف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.</a:t>
            </a:r>
            <a:endParaRPr lang="en-US" sz="20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FF0000"/>
                </a:solidFill>
                <a:ea typeface="Times New Roman"/>
                <a:cs typeface="+mn-cs"/>
              </a:rPr>
              <a:t>رابعا: اختيار العينات : </a:t>
            </a:r>
            <a:endParaRPr lang="ar-SA" sz="1400" dirty="0" smtClean="0">
              <a:solidFill>
                <a:srgbClr val="FF0000"/>
              </a:solidFill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1400" b="1" dirty="0">
                <a:solidFill>
                  <a:srgbClr val="FF0000"/>
                </a:solidFill>
                <a:ea typeface="Times New Roman"/>
                <a:cs typeface="+mn-cs"/>
              </a:rPr>
              <a:t>	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إذا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كان المجتمع الذي سيجري عليه البحث قليلا ويمكن شمول جميع أفراده في البحث فذلك أفضل استخدام العينة ولكن قد يكون المجتمع كبيرا يصعب - وقد يستحيل- شموله. فعندئذ نلجأ إلى أسلوب العينة 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0</a:t>
            </a:r>
            <a:endParaRPr lang="en-US" sz="20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0070C0"/>
                </a:solidFill>
                <a:ea typeface="Times New Roman"/>
              </a:rPr>
              <a:t>العينة :</a:t>
            </a:r>
            <a:r>
              <a:rPr lang="ar-SA" sz="2400" b="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ar-SA" sz="2000" b="1" dirty="0">
                <a:solidFill>
                  <a:srgbClr val="000000"/>
                </a:solidFill>
                <a:ea typeface="Times New Roman"/>
              </a:rPr>
              <a:t>هي عبارة عن أسلوب يتبع لاختيار عدد محدود من مجتمع البحث تجري عليه الدراسة </a:t>
            </a:r>
            <a:endParaRPr lang="ar-SA" sz="2000" b="1" dirty="0">
              <a:solidFill>
                <a:srgbClr val="000000"/>
              </a:solidFill>
              <a:latin typeface="Cambria"/>
              <a:ea typeface="Times New Roman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ar-SA" sz="2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542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228600"/>
            <a:ext cx="8382000" cy="838200"/>
          </a:xfrm>
        </p:spPr>
        <p:txBody>
          <a:bodyPr/>
          <a:lstStyle/>
          <a:p>
            <a:pPr marL="342900" lvl="0" indent="-342900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9220200" cy="4571999"/>
          </a:xfrm>
        </p:spPr>
        <p:txBody>
          <a:bodyPr/>
          <a:lstStyle/>
          <a:p>
            <a:pPr marL="593725" indent="-630555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solidFill>
                  <a:srgbClr val="0070C0"/>
                </a:solidFill>
                <a:latin typeface="Cambria"/>
                <a:ea typeface="Times New Roman"/>
                <a:cs typeface="+mn-cs"/>
              </a:rPr>
              <a:t>وهناك عدد من الطرق لتحديد العينة : </a:t>
            </a:r>
            <a:endParaRPr lang="en-US" sz="2000" b="1" dirty="0" smtClean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أ) العينة العمدية </a:t>
            </a:r>
            <a:endParaRPr lang="en-US" sz="2000" dirty="0" smtClean="0">
              <a:solidFill>
                <a:srgbClr val="009900"/>
              </a:solidFill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ب) العينة المريحة </a:t>
            </a:r>
            <a:endParaRPr lang="en-US" sz="2000" dirty="0" smtClean="0">
              <a:solidFill>
                <a:srgbClr val="009900"/>
              </a:solidFill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ج) العينات العشوائية :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وهي تختلف طبقا للقصد من البحث ومن بينها : </a:t>
            </a:r>
            <a:endParaRPr lang="en-US" sz="2000" dirty="0" smtClean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ea typeface="Times New Roman"/>
                <a:cs typeface="+mn-cs"/>
              </a:rPr>
              <a:t>	١- العينة العشوائية البسيطة 				٢- العينة العشوائية المنتظمة </a:t>
            </a:r>
            <a:endParaRPr lang="en-US" sz="2000" dirty="0" smtClean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ea typeface="Times New Roman"/>
                <a:cs typeface="+mn-cs"/>
              </a:rPr>
              <a:t>	٣- العينة الطبقية 					4-العينة المركبة </a:t>
            </a:r>
            <a:endParaRPr lang="en-US" sz="2000" dirty="0" smtClean="0">
              <a:ea typeface="Calibri"/>
              <a:cs typeface="+mn-cs"/>
            </a:endParaRPr>
          </a:p>
          <a:p>
            <a:pPr lvl="0" algn="just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>
                <a:solidFill>
                  <a:srgbClr val="FF3300"/>
                </a:solidFill>
                <a:ea typeface="Times New Roman"/>
                <a:cs typeface="Arial"/>
              </a:rPr>
              <a:t>خامسا: تدريب الباحثين : </a:t>
            </a:r>
            <a:endParaRPr lang="en-US" sz="1400" dirty="0">
              <a:solidFill>
                <a:srgbClr val="FF3300"/>
              </a:solidFill>
              <a:ea typeface="Calibri"/>
            </a:endParaRPr>
          </a:p>
          <a:p>
            <a:pPr lvl="0"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Arial"/>
              </a:rPr>
              <a:t>وهي عملية مهمة إذ يعتمد على كفاءتهم نجاح البحث أو فشله . </a:t>
            </a:r>
            <a:endParaRPr lang="en-US" sz="1200" dirty="0">
              <a:solidFill>
                <a:prstClr val="black"/>
              </a:solidFill>
              <a:ea typeface="Calibri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 smtClean="0">
              <a:ea typeface="Calibri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 smtClean="0">
                <a:ea typeface="Times New Roman"/>
              </a:rPr>
              <a:t>	</a:t>
            </a:r>
            <a:endParaRPr lang="ar-SA" sz="2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9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51637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608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553200" y="609600"/>
            <a:ext cx="2857500" cy="304800"/>
          </a:xfrm>
        </p:spPr>
        <p:txBody>
          <a:bodyPr/>
          <a:lstStyle/>
          <a:p>
            <a:pPr eaLnBrk="1" hangingPunct="1">
              <a:defRPr/>
            </a:pP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524000"/>
            <a:ext cx="9220200" cy="4724399"/>
          </a:xfrm>
        </p:spPr>
        <p:txBody>
          <a:bodyPr/>
          <a:lstStyle/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 smtClean="0">
                <a:solidFill>
                  <a:srgbClr val="FF0000"/>
                </a:solidFill>
                <a:ea typeface="Times New Roman"/>
                <a:cs typeface="+mn-cs"/>
              </a:rPr>
              <a:t>سادسا</a:t>
            </a:r>
            <a:r>
              <a:rPr lang="ar-SA" sz="2400" b="1" dirty="0">
                <a:solidFill>
                  <a:srgbClr val="FF0000"/>
                </a:solidFill>
                <a:ea typeface="Times New Roman"/>
                <a:cs typeface="+mn-cs"/>
              </a:rPr>
              <a:t>: تحليل البيانات : </a:t>
            </a:r>
            <a:endParaRPr lang="en-US" sz="1200" dirty="0">
              <a:solidFill>
                <a:srgbClr val="FF0000"/>
              </a:solidFill>
              <a:ea typeface="Calibri"/>
              <a:cs typeface="+mn-cs"/>
            </a:endParaRPr>
          </a:p>
          <a:p>
            <a:pPr algn="just" rtl="1"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0000"/>
                </a:solidFill>
                <a:latin typeface="Traditional Arabic"/>
                <a:ea typeface="Times New Roman"/>
                <a:cs typeface="+mn-cs"/>
              </a:rPr>
              <a:t>كان تحليل البيانات من قبل عملية شاقة لكن تطور الحاسبات الآلية قلل من ذلك العناء </a:t>
            </a:r>
            <a:endParaRPr lang="en-US" sz="2000" b="1" dirty="0">
              <a:solidFill>
                <a:srgbClr val="000000"/>
              </a:solidFill>
              <a:latin typeface="Traditional Arabic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C00000"/>
                </a:solidFill>
                <a:ea typeface="Times New Roman"/>
                <a:cs typeface="+mn-cs"/>
              </a:rPr>
              <a:t>سابعا: تفسير البيانات : 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مرحلة تفسير البيانات هي المرحلة ما قبل الأخيرة من مرحل إجزاء البحث .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C00000"/>
                </a:solidFill>
                <a:ea typeface="Times New Roman"/>
                <a:cs typeface="+mn-cs"/>
              </a:rPr>
              <a:t>ثامنا: إيصال النتائج إلى صناع القرار </a:t>
            </a:r>
            <a:r>
              <a:rPr lang="ar-SA" sz="2400" b="1" dirty="0" smtClean="0">
                <a:solidFill>
                  <a:srgbClr val="C00000"/>
                </a:solidFill>
                <a:ea typeface="Times New Roman"/>
                <a:cs typeface="+mn-cs"/>
              </a:rPr>
              <a:t>:</a:t>
            </a: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cs typeface="+mn-cs"/>
              </a:rPr>
              <a:t>أن تفسير البيانات بعد تحليلها لا يكفي للوصول إلى النتائج لمرجوة </a:t>
            </a:r>
            <a:r>
              <a:rPr lang="ar-SA" sz="2000" b="1" dirty="0">
                <a:cs typeface="+mn-cs"/>
              </a:rPr>
              <a:t>من إجراء البحوث مالم يدعم ذلك اتصال فعال بمن يملك </a:t>
            </a:r>
            <a:r>
              <a:rPr lang="ar-SA" sz="2000" b="1" dirty="0" smtClean="0">
                <a:cs typeface="+mn-cs"/>
              </a:rPr>
              <a:t>سلطة المساعدة </a:t>
            </a:r>
            <a:r>
              <a:rPr lang="ar-SA" sz="2000" b="1" dirty="0">
                <a:cs typeface="+mn-cs"/>
              </a:rPr>
              <a:t>.</a:t>
            </a:r>
            <a:r>
              <a:rPr lang="ar-SA" sz="2000" b="1" dirty="0"/>
              <a:t> </a:t>
            </a:r>
            <a:endParaRPr lang="en-US" sz="2000" dirty="0">
              <a:ea typeface="Calibri"/>
              <a:cs typeface="+mn-cs"/>
            </a:endParaRPr>
          </a:p>
          <a:p>
            <a:pPr marL="593725" indent="-630555" algn="just" rtl="1">
              <a:lnSpc>
                <a:spcPct val="115000"/>
              </a:lnSpc>
              <a:spcAft>
                <a:spcPts val="0"/>
              </a:spcAft>
            </a:pPr>
            <a:endParaRPr lang="ar-SA" sz="2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10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665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381000"/>
            <a:ext cx="8801100" cy="762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ar-SA" sz="2800" b="1" dirty="0" smtClean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ثانياً : التخطيط</a:t>
            </a:r>
            <a:endParaRPr lang="en-US" sz="2800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524000"/>
            <a:ext cx="9220200" cy="4724399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 smtClean="0">
                <a:solidFill>
                  <a:srgbClr val="C00000"/>
                </a:solidFill>
                <a:ea typeface="Times New Roman"/>
                <a:cs typeface="+mn-cs"/>
              </a:rPr>
              <a:t>تعريفه</a:t>
            </a:r>
            <a:r>
              <a:rPr lang="ar-SA" sz="2000" b="1" dirty="0">
                <a:solidFill>
                  <a:srgbClr val="C00000"/>
                </a:solidFill>
                <a:ea typeface="Times New Roman"/>
                <a:cs typeface="+mn-cs"/>
              </a:rPr>
              <a:t>: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 « </a:t>
            </a: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عملية </a:t>
            </a:r>
            <a:r>
              <a:rPr lang="ar-SA" sz="2000" b="1" dirty="0">
                <a:solidFill>
                  <a:srgbClr val="009900"/>
                </a:solidFill>
                <a:ea typeface="Times New Roman"/>
                <a:cs typeface="+mn-cs"/>
              </a:rPr>
              <a:t>إدارية مقصودة يتم بموجبها تحديد الأهداف عن طريق تعيين السياسات المواصلة إلى </a:t>
            </a: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	الأهداف </a:t>
            </a:r>
            <a:r>
              <a:rPr lang="ar-SA" sz="2000" b="1" dirty="0">
                <a:solidFill>
                  <a:srgbClr val="009900"/>
                </a:solidFill>
                <a:ea typeface="Times New Roman"/>
                <a:cs typeface="+mn-cs"/>
              </a:rPr>
              <a:t>بأفضل البدائل </a:t>
            </a: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المتاحة </a:t>
            </a:r>
            <a:r>
              <a:rPr lang="ar-SA" sz="2000" b="1" dirty="0" smtClean="0">
                <a:ea typeface="Times New Roman"/>
                <a:cs typeface="+mn-cs"/>
              </a:rPr>
              <a:t>«</a:t>
            </a:r>
            <a:endParaRPr lang="en-US" sz="1200" dirty="0">
              <a:solidFill>
                <a:srgbClr val="009900"/>
              </a:solidFill>
              <a:ea typeface="Calibri"/>
              <a:cs typeface="+mn-cs"/>
            </a:endParaRPr>
          </a:p>
          <a:p>
            <a:pPr algn="just" rtl="1"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latin typeface="Traditional Arabic"/>
                <a:ea typeface="Times New Roman"/>
                <a:cs typeface="+mn-cs"/>
              </a:rPr>
              <a:t>وهو الخطوة الثانية التي تلي علمية البحث.  </a:t>
            </a:r>
            <a:endParaRPr lang="en-US" sz="2000" b="1" dirty="0">
              <a:solidFill>
                <a:srgbClr val="000000"/>
              </a:solidFill>
              <a:latin typeface="Traditional Arabic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ويشير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كثير من منظري العلاقات العامة إلى أن أسلوب الإدارة بالأهداف هو أنسب أسلوب للتعامل مع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مشكلات العصر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. </a:t>
            </a:r>
            <a:endParaRPr lang="en-US" sz="20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ولكن يكون التخطيط سهل التنفيذ فلا بد من أتباع الخطوات التالية : </a:t>
            </a:r>
            <a:endParaRPr lang="en-US" sz="1200" b="1" dirty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١- تحديد الأدوار والواجبات </a:t>
            </a:r>
            <a:r>
              <a:rPr lang="ar-SA" sz="2000" dirty="0" smtClean="0">
                <a:ea typeface="Times New Roman"/>
                <a:cs typeface="+mn-cs"/>
              </a:rPr>
              <a:t>			</a:t>
            </a:r>
            <a:r>
              <a:rPr lang="ar-SA" sz="2000" dirty="0" smtClean="0">
                <a:solidFill>
                  <a:srgbClr val="009900"/>
                </a:solidFill>
                <a:ea typeface="Times New Roman"/>
                <a:cs typeface="+mn-cs"/>
              </a:rPr>
              <a:t>2</a:t>
            </a:r>
            <a:r>
              <a:rPr lang="ar-SA" sz="2000" b="1" dirty="0" smtClean="0">
                <a:solidFill>
                  <a:srgbClr val="009900"/>
                </a:solidFill>
                <a:latin typeface="Traditional Arabic"/>
                <a:ea typeface="Times New Roman"/>
                <a:cs typeface="+mn-cs"/>
              </a:rPr>
              <a:t>- </a:t>
            </a:r>
            <a:r>
              <a:rPr lang="ar-SA" sz="2000" b="1" dirty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تحديد مناطق الوصول ، وكيفية الوصول إليها </a:t>
            </a:r>
            <a:endParaRPr lang="en-US" sz="2000" b="1" dirty="0">
              <a:solidFill>
                <a:srgbClr val="00B050"/>
              </a:solidFill>
              <a:latin typeface="Traditional Arabic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٣- تحديد مناطق التأثير </a:t>
            </a:r>
            <a:r>
              <a:rPr lang="ar-SA" sz="2000" dirty="0" smtClean="0">
                <a:ea typeface="Times New Roman"/>
                <a:cs typeface="+mn-cs"/>
              </a:rPr>
              <a:t>			</a:t>
            </a:r>
            <a:r>
              <a:rPr lang="ar-SA" sz="2000" dirty="0" smtClean="0">
                <a:solidFill>
                  <a:srgbClr val="009900"/>
                </a:solidFill>
                <a:ea typeface="Times New Roman"/>
                <a:cs typeface="+mn-cs"/>
              </a:rPr>
              <a:t>4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-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اختيار الأولويات المراد 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البدء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بها </a:t>
            </a:r>
            <a:endParaRPr lang="en-US" sz="2000" dirty="0" smtClean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٥- تجهيز خطة عمل </a:t>
            </a:r>
            <a:r>
              <a:rPr lang="ar-SA" sz="1200" dirty="0">
                <a:ea typeface="Times New Roman"/>
                <a:cs typeface="+mn-cs"/>
              </a:rPr>
              <a:t>	</a:t>
            </a:r>
            <a:r>
              <a:rPr lang="ar-SA" sz="1200" dirty="0" smtClean="0">
                <a:ea typeface="Times New Roman"/>
                <a:cs typeface="+mn-cs"/>
              </a:rPr>
              <a:t>			</a:t>
            </a:r>
            <a:r>
              <a:rPr lang="ar-SA" sz="2000" dirty="0" smtClean="0">
                <a:solidFill>
                  <a:srgbClr val="009900"/>
                </a:solidFill>
                <a:ea typeface="Times New Roman"/>
                <a:cs typeface="+mn-cs"/>
              </a:rPr>
              <a:t>6</a:t>
            </a:r>
            <a:r>
              <a:rPr lang="ar-SA" sz="2000" b="1" dirty="0" smtClean="0">
                <a:solidFill>
                  <a:srgbClr val="009900"/>
                </a:solidFill>
                <a:ea typeface="Times New Roman"/>
                <a:cs typeface="+mn-cs"/>
              </a:rPr>
              <a:t>-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تحديد السياسات والقواعد والتعليمات 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٧- تحديد الإجراءات التي ستتبع في التنفيذ </a:t>
            </a:r>
            <a:endParaRPr lang="en-US" sz="1200" dirty="0">
              <a:ea typeface="Calibri"/>
              <a:cs typeface="+mn-cs"/>
            </a:endParaRPr>
          </a:p>
          <a:p>
            <a:pPr marL="593725" indent="-630555" algn="just" rtl="1">
              <a:lnSpc>
                <a:spcPct val="115000"/>
              </a:lnSpc>
              <a:spcAft>
                <a:spcPts val="0"/>
              </a:spcAft>
            </a:pPr>
            <a:endParaRPr lang="ar-SA" sz="2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068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8801100" cy="914400"/>
          </a:xfrm>
        </p:spPr>
        <p:txBody>
          <a:bodyPr/>
          <a:lstStyle/>
          <a:p>
            <a:pPr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Traditional Arabic"/>
              </a:rPr>
              <a:t>أنواع الخطط: </a:t>
            </a:r>
            <a:r>
              <a:rPr lang="ar-SA" sz="2800" b="1" dirty="0" smtClean="0">
                <a:solidFill>
                  <a:srgbClr val="C00000"/>
                </a:solidFill>
                <a:latin typeface="Cambria"/>
                <a:ea typeface="Times New Roman"/>
                <a:cs typeface="Traditional Arabic"/>
              </a:rPr>
              <a:t/>
            </a:r>
            <a:br>
              <a:rPr lang="ar-SA" sz="2800" b="1" dirty="0" smtClean="0">
                <a:solidFill>
                  <a:srgbClr val="C00000"/>
                </a:solidFill>
                <a:latin typeface="Cambria"/>
                <a:ea typeface="Times New Roman"/>
                <a:cs typeface="Traditional Arabic"/>
              </a:rPr>
            </a:br>
            <a:r>
              <a:rPr lang="ar-SA" sz="1800" b="1" dirty="0">
                <a:solidFill>
                  <a:srgbClr val="000000"/>
                </a:solidFill>
                <a:latin typeface="Cambria"/>
                <a:ea typeface="Times New Roman"/>
                <a:cs typeface="+mn-cs"/>
              </a:rPr>
              <a:t>والخطط نوعان : </a:t>
            </a:r>
            <a:r>
              <a:rPr lang="en-US" sz="10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en-US" sz="10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</a:b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524000"/>
            <a:ext cx="9220200" cy="4724399"/>
          </a:xfrm>
        </p:spPr>
        <p:txBody>
          <a:bodyPr/>
          <a:lstStyle/>
          <a:p>
            <a:pPr lvl="0" algn="just" rtl="1">
              <a:lnSpc>
                <a:spcPct val="115000"/>
              </a:lnSpc>
              <a:spcAft>
                <a:spcPts val="0"/>
              </a:spcAft>
              <a:buFont typeface="+mj-cs"/>
              <a:buAutoNum type="arabic1Minus"/>
            </a:pPr>
            <a:r>
              <a:rPr lang="ar-SA" sz="2000" b="1" dirty="0" smtClean="0">
                <a:solidFill>
                  <a:srgbClr val="0070C0"/>
                </a:solidFill>
                <a:ea typeface="Calibri"/>
                <a:cs typeface="+mn-cs"/>
              </a:rPr>
              <a:t>الخطط </a:t>
            </a:r>
            <a:r>
              <a:rPr lang="ar-SA" sz="2000" b="1" dirty="0">
                <a:solidFill>
                  <a:srgbClr val="0070C0"/>
                </a:solidFill>
                <a:ea typeface="Calibri"/>
                <a:cs typeface="+mn-cs"/>
              </a:rPr>
              <a:t>العلاجية :</a:t>
            </a:r>
            <a:endParaRPr lang="en-US" sz="2000" dirty="0">
              <a:ea typeface="Calibri"/>
              <a:cs typeface="+mn-cs"/>
            </a:endParaRPr>
          </a:p>
          <a:p>
            <a:pPr marL="457200"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>
                <a:ea typeface="Calibri"/>
                <a:cs typeface="+mn-cs"/>
              </a:rPr>
              <a:t>وهي التي توضع لعلاج مشكلة برزت بحيث لم تكن في الحسبان, أو أنها كانت متوقعة ولكن ليس بالحجم الذي برزت به وتسمى أيضا بخطط الأزمات </a:t>
            </a:r>
            <a:endParaRPr lang="en-US" sz="2000" dirty="0">
              <a:ea typeface="Calibri"/>
              <a:cs typeface="+mn-cs"/>
            </a:endParaRPr>
          </a:p>
          <a:p>
            <a:pPr lvl="0" algn="just" rtl="1">
              <a:lnSpc>
                <a:spcPct val="115000"/>
              </a:lnSpc>
              <a:spcAft>
                <a:spcPts val="0"/>
              </a:spcAft>
              <a:buFont typeface="+mj-cs"/>
              <a:buAutoNum type="arabic1Minus"/>
            </a:pPr>
            <a:r>
              <a:rPr lang="ar-SA" sz="2000" b="1" dirty="0">
                <a:solidFill>
                  <a:srgbClr val="0070C0"/>
                </a:solidFill>
                <a:ea typeface="Calibri"/>
                <a:cs typeface="+mn-cs"/>
              </a:rPr>
              <a:t>الخطط  الوقائية:</a:t>
            </a:r>
            <a:endParaRPr lang="en-US" sz="2000" dirty="0">
              <a:ea typeface="Calibri"/>
              <a:cs typeface="+mn-cs"/>
            </a:endParaRPr>
          </a:p>
          <a:p>
            <a:pPr marL="457200"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000" b="1" dirty="0">
                <a:ea typeface="Calibri"/>
                <a:cs typeface="+mn-cs"/>
              </a:rPr>
              <a:t>وهي التي توضع للوقاية من الوقوع في الزلل, أو هي التي توضع لكي تقي من الأخطاء التي يحدثها عدم التخطيط أو العمل عشوائيا نتيجة ردود فعل لعمل آخر.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أنواع الخطط من حيث الزمان : </a:t>
            </a:r>
            <a:endParaRPr lang="en-US" sz="2000" b="1" dirty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١-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خطط قصيرة الأجل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: وهي التي تتراوح مدتها بين سنة وثلاث سنوات .</a:t>
            </a:r>
            <a:endParaRPr lang="en-US" sz="20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٢-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خطط متوسط الأجل :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تكون مدتها خمس سنوات . </a:t>
            </a:r>
            <a:endParaRPr lang="en-US" sz="20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٣- خطط طويلة الأجل :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وهي التي توضع لمواجهة توقعات المستقبل البعيد ويكون خمس سنوات وعشرين سنة .</a:t>
            </a:r>
            <a:endParaRPr lang="en-US" sz="2000" dirty="0">
              <a:ea typeface="Calibri"/>
              <a:cs typeface="+mn-cs"/>
            </a:endParaRPr>
          </a:p>
          <a:p>
            <a:pPr marL="593725" indent="-630555" algn="just" rtl="1">
              <a:lnSpc>
                <a:spcPct val="115000"/>
              </a:lnSpc>
              <a:spcAft>
                <a:spcPts val="0"/>
              </a:spcAft>
            </a:pPr>
            <a:endParaRPr lang="ar-SA" sz="20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127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8801100" cy="914400"/>
          </a:xfrm>
        </p:spPr>
        <p:txBody>
          <a:bodyPr/>
          <a:lstStyle/>
          <a:p>
            <a:pPr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C00000"/>
                </a:solidFill>
                <a:latin typeface="Cambria"/>
                <a:ea typeface="Times New Roman"/>
              </a:rPr>
              <a:t>مراحل إعداد الخطة :</a:t>
            </a:r>
            <a:r>
              <a:rPr lang="ar-SA" sz="2000" b="1" dirty="0">
                <a:solidFill>
                  <a:srgbClr val="C00000"/>
                </a:solidFill>
                <a:latin typeface="Cambria"/>
                <a:ea typeface="Times New Roman"/>
              </a:rPr>
              <a:t> </a:t>
            </a: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524000"/>
            <a:ext cx="9220200" cy="4724399"/>
          </a:xfrm>
        </p:spPr>
        <p:txBody>
          <a:bodyPr/>
          <a:lstStyle/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١- جمع المعلومات عن المؤسسة 			</a:t>
            </a:r>
            <a:r>
              <a:rPr lang="ar-SA" sz="2000" b="1" dirty="0">
                <a:solidFill>
                  <a:srgbClr val="00B050"/>
                </a:solidFill>
                <a:ea typeface="Times New Roman"/>
              </a:rPr>
              <a:t>٢- تحليل البيانات 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		</a:t>
            </a:r>
            <a:endParaRPr lang="en-US" sz="1200" dirty="0" smtClean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٣-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التعرف على أبعاد المشكلة 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				4- دراسة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الحالات المماثلة وتحليلها </a:t>
            </a:r>
            <a:endParaRPr lang="en-US" sz="20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٥-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الموازنة 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بين </a:t>
            </a: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الحلول المتعددة لمواجهة المشكلة </a:t>
            </a:r>
            <a:r>
              <a:rPr lang="ar-SA" sz="2000" b="1" dirty="0" smtClean="0">
                <a:solidFill>
                  <a:srgbClr val="00B050"/>
                </a:solidFill>
                <a:ea typeface="Times New Roman"/>
                <a:cs typeface="+mn-cs"/>
              </a:rPr>
              <a:t>		</a:t>
            </a:r>
            <a:r>
              <a:rPr lang="ar-SA" sz="2000" b="1" dirty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٦- تحديد </a:t>
            </a:r>
            <a:r>
              <a:rPr lang="ar-SA" sz="2000" b="1" dirty="0" smtClean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المطلوب </a:t>
            </a:r>
            <a:r>
              <a:rPr lang="ar-SA" sz="2000" b="1" dirty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فعله بما يمكن وصفه </a:t>
            </a:r>
            <a:endParaRPr lang="en-US" sz="2000" dirty="0">
              <a:ea typeface="Calibri"/>
              <a:cs typeface="+mn-cs"/>
            </a:endParaRPr>
          </a:p>
          <a:p>
            <a:pPr rtl="1">
              <a:spcBef>
                <a:spcPts val="600"/>
              </a:spcBef>
              <a:spcAft>
                <a:spcPts val="0"/>
              </a:spcAft>
            </a:pPr>
            <a:r>
              <a:rPr lang="ar-SA" sz="2000" b="1" dirty="0" smtClean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٧- يأتي </a:t>
            </a:r>
            <a:r>
              <a:rPr lang="ar-SA" sz="2000" b="1" dirty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وضع الخطة في صيغتها </a:t>
            </a:r>
            <a:r>
              <a:rPr lang="ar-SA" sz="2000" b="1" dirty="0" smtClean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النهائية</a:t>
            </a: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مكونات الخطة : </a:t>
            </a:r>
            <a:endParaRPr lang="en-US" sz="1200" b="1" dirty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١- المقدمة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: تحتوي على الأسباب التي دعت إلى وضع الخطة . 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٢- الأهداف :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وهي </a:t>
            </a:r>
            <a:r>
              <a:rPr lang="ar-SA" sz="2000" b="1" dirty="0" smtClean="0">
                <a:solidFill>
                  <a:srgbClr val="000000"/>
                </a:solidFill>
                <a:ea typeface="Times New Roman"/>
                <a:cs typeface="+mn-cs"/>
              </a:rPr>
              <a:t>ما تهدف 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الخطة إلى بلوغها .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٣-الوسائل :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وهي الإمكانات التي ستساعدنا على الوصول إلى الأهداف المراد بلوغها . 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ea typeface="Times New Roman"/>
                <a:cs typeface="+mn-cs"/>
              </a:rPr>
              <a:t>٤- التكاليف المادية</a:t>
            </a:r>
            <a:r>
              <a:rPr lang="ar-SA" sz="2000" b="1" dirty="0">
                <a:solidFill>
                  <a:srgbClr val="000000"/>
                </a:solidFill>
                <a:ea typeface="Times New Roman"/>
                <a:cs typeface="+mn-cs"/>
              </a:rPr>
              <a:t> : فأي خطة لا تخلو من تكلفة مادية لتنفيذها . </a:t>
            </a:r>
            <a:endParaRPr lang="en-US" sz="1200" dirty="0">
              <a:ea typeface="Calibri"/>
              <a:cs typeface="+mn-cs"/>
            </a:endParaRPr>
          </a:p>
          <a:p>
            <a:pPr algn="just" rtl="1">
              <a:spcBef>
                <a:spcPts val="600"/>
              </a:spcBef>
              <a:spcAft>
                <a:spcPts val="600"/>
              </a:spcAft>
            </a:pPr>
            <a:r>
              <a:rPr lang="ar-SA" sz="2000" b="1" dirty="0">
                <a:solidFill>
                  <a:srgbClr val="00B050"/>
                </a:solidFill>
                <a:latin typeface="Traditional Arabic"/>
                <a:ea typeface="Times New Roman"/>
                <a:cs typeface="+mn-cs"/>
              </a:rPr>
              <a:t>٥- أسلوب متابعة التنفيذ </a:t>
            </a:r>
            <a:endParaRPr lang="en-US" sz="2000" b="1" dirty="0">
              <a:solidFill>
                <a:srgbClr val="00B050"/>
              </a:solidFill>
              <a:latin typeface="Traditional Arabic"/>
              <a:ea typeface="Times New Roman"/>
              <a:cs typeface="+mn-cs"/>
            </a:endParaRPr>
          </a:p>
          <a:p>
            <a:pPr rtl="1">
              <a:spcAft>
                <a:spcPts val="0"/>
              </a:spcAft>
            </a:pPr>
            <a:endParaRPr lang="en-US" sz="2000" b="1" dirty="0">
              <a:solidFill>
                <a:srgbClr val="000000"/>
              </a:solidFill>
              <a:effectLst/>
              <a:latin typeface="Traditional Arabic"/>
              <a:ea typeface="Times New Roman"/>
              <a:cs typeface="+mn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166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8801100" cy="914400"/>
          </a:xfrm>
        </p:spPr>
        <p:txBody>
          <a:bodyPr/>
          <a:lstStyle/>
          <a:p>
            <a:pPr algn="ctr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800" b="1" dirty="0" smtClean="0">
                <a:solidFill>
                  <a:srgbClr val="C00000"/>
                </a:solidFill>
              </a:rPr>
              <a:t>ثالثاً : الاتصال</a:t>
            </a: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447800"/>
            <a:ext cx="9372600" cy="4800599"/>
          </a:xfrm>
        </p:spPr>
        <p:txBody>
          <a:bodyPr/>
          <a:lstStyle/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+mn-cs"/>
              </a:rPr>
              <a:t>يمكن النظر إلى مرحلة 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+mn-cs"/>
              </a:rPr>
              <a:t>البحث، ومرحلة التخطيط </a:t>
            </a: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+mn-cs"/>
              </a:rPr>
              <a:t>على انهما تمهيد 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+mn-cs"/>
              </a:rPr>
              <a:t>لعملية الإتصال التي هي عصب أنشطة العلاقات العامة </a:t>
            </a:r>
            <a:endParaRPr lang="ar-SA" sz="2400" b="1" dirty="0" smtClean="0">
              <a:solidFill>
                <a:srgbClr val="000000"/>
              </a:solidFill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800" b="1" dirty="0" smtClean="0">
                <a:solidFill>
                  <a:srgbClr val="C00000"/>
                </a:solidFill>
                <a:ea typeface="Times New Roman"/>
                <a:cs typeface="+mn-cs"/>
              </a:rPr>
              <a:t>تعريفه </a:t>
            </a:r>
            <a:r>
              <a:rPr lang="ar-SA" sz="2800" b="1" dirty="0">
                <a:solidFill>
                  <a:srgbClr val="C00000"/>
                </a:solidFill>
                <a:ea typeface="Times New Roman"/>
                <a:cs typeface="+mn-cs"/>
              </a:rPr>
              <a:t>: </a:t>
            </a:r>
            <a:r>
              <a:rPr lang="ar-SA" sz="2400" b="1" dirty="0" smtClean="0">
                <a:solidFill>
                  <a:srgbClr val="0070C0"/>
                </a:solidFill>
                <a:ea typeface="Times New Roman"/>
                <a:cs typeface="+mn-cs"/>
              </a:rPr>
              <a:t>" </a:t>
            </a:r>
            <a:r>
              <a:rPr lang="ar-SA" sz="2400" b="1" dirty="0">
                <a:solidFill>
                  <a:srgbClr val="0070C0"/>
                </a:solidFill>
                <a:ea typeface="Times New Roman"/>
                <a:cs typeface="+mn-cs"/>
              </a:rPr>
              <a:t>التفاعل بالكلمات، أو الحروف أو الوسائل لتبادل الأفكار والآراء" </a:t>
            </a:r>
            <a:endParaRPr lang="ar-SA" sz="2400" b="1" dirty="0" smtClean="0">
              <a:solidFill>
                <a:srgbClr val="0070C0"/>
              </a:solidFill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Aft>
                <a:spcPts val="0"/>
              </a:spcAft>
            </a:pPr>
            <a:r>
              <a:rPr lang="ar-SA" sz="2800" b="1" dirty="0" smtClean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عناصر </a:t>
            </a: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الاتصال الأساسية: </a:t>
            </a: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١</a:t>
            </a:r>
            <a:r>
              <a:rPr lang="ar-SA" sz="2800" b="1" dirty="0">
                <a:solidFill>
                  <a:srgbClr val="00B050"/>
                </a:solidFill>
                <a:ea typeface="Times New Roman"/>
                <a:cs typeface="+mn-cs"/>
              </a:rPr>
              <a:t>- </a:t>
            </a:r>
            <a:r>
              <a:rPr lang="ar-SA" sz="2800" b="1" dirty="0" smtClean="0">
                <a:solidFill>
                  <a:srgbClr val="00B050"/>
                </a:solidFill>
                <a:ea typeface="Times New Roman"/>
                <a:cs typeface="+mn-cs"/>
              </a:rPr>
              <a:t>المصدر					٢-استخدام الرموز		</a:t>
            </a:r>
            <a:endParaRPr lang="en-US" sz="2800" dirty="0"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800" b="1" dirty="0">
                <a:solidFill>
                  <a:srgbClr val="00B050"/>
                </a:solidFill>
                <a:ea typeface="Times New Roman"/>
                <a:cs typeface="+mn-cs"/>
              </a:rPr>
              <a:t>٣- </a:t>
            </a:r>
            <a:r>
              <a:rPr lang="ar-SA" sz="2800" b="1" dirty="0" smtClean="0">
                <a:solidFill>
                  <a:srgbClr val="00B050"/>
                </a:solidFill>
                <a:ea typeface="Times New Roman"/>
                <a:cs typeface="+mn-cs"/>
              </a:rPr>
              <a:t>الرسالة					٤- </a:t>
            </a:r>
            <a:r>
              <a:rPr lang="ar-SA" sz="2800" b="1" dirty="0">
                <a:solidFill>
                  <a:srgbClr val="00B050"/>
                </a:solidFill>
                <a:ea typeface="Times New Roman"/>
                <a:cs typeface="+mn-cs"/>
              </a:rPr>
              <a:t>تفسير </a:t>
            </a:r>
            <a:r>
              <a:rPr lang="ar-SA" sz="2800" b="1" dirty="0" smtClean="0">
                <a:solidFill>
                  <a:srgbClr val="00B050"/>
                </a:solidFill>
                <a:ea typeface="Times New Roman"/>
                <a:cs typeface="+mn-cs"/>
              </a:rPr>
              <a:t>الرسالة</a:t>
            </a:r>
          </a:p>
          <a:p>
            <a:pPr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800" b="1" dirty="0" smtClean="0">
                <a:solidFill>
                  <a:srgbClr val="00B050"/>
                </a:solidFill>
                <a:ea typeface="Times New Roman"/>
                <a:cs typeface="+mn-cs"/>
              </a:rPr>
              <a:t>٥- المستقبل					٦-ردود </a:t>
            </a:r>
            <a:r>
              <a:rPr lang="ar-SA" sz="2800" b="1" dirty="0">
                <a:solidFill>
                  <a:srgbClr val="00B050"/>
                </a:solidFill>
                <a:ea typeface="Times New Roman"/>
                <a:cs typeface="+mn-cs"/>
              </a:rPr>
              <a:t>الفعل </a:t>
            </a:r>
            <a:r>
              <a:rPr lang="ar-SA" sz="2800" b="1" dirty="0" smtClean="0">
                <a:solidFill>
                  <a:srgbClr val="00B050"/>
                </a:solidFill>
                <a:ea typeface="Times New Roman"/>
                <a:cs typeface="+mn-cs"/>
              </a:rPr>
              <a:t>المتحققة</a:t>
            </a:r>
          </a:p>
          <a:p>
            <a:pPr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000" b="1" dirty="0">
                <a:solidFill>
                  <a:srgbClr val="009900"/>
                </a:solidFill>
                <a:ea typeface="Times New Roman"/>
                <a:cs typeface="Traditional Arabic"/>
              </a:rPr>
              <a:t> </a:t>
            </a:r>
            <a:endParaRPr lang="en-US" sz="1200" dirty="0">
              <a:solidFill>
                <a:srgbClr val="009900"/>
              </a:solidFill>
              <a:ea typeface="Calibri"/>
              <a:cs typeface="Arial"/>
            </a:endParaRPr>
          </a:p>
          <a:p>
            <a:pPr rtl="1">
              <a:lnSpc>
                <a:spcPct val="115000"/>
              </a:lnSpc>
              <a:spcAft>
                <a:spcPts val="0"/>
              </a:spcAft>
            </a:pPr>
            <a:endParaRPr lang="en-US" sz="2000" b="1" dirty="0">
              <a:solidFill>
                <a:srgbClr val="000000"/>
              </a:solidFill>
              <a:effectLst/>
              <a:latin typeface="Traditional Arabic"/>
              <a:ea typeface="Times New Roman"/>
              <a:cs typeface="+mn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291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8801100" cy="914400"/>
          </a:xfrm>
        </p:spPr>
        <p:txBody>
          <a:bodyPr/>
          <a:lstStyle/>
          <a:p>
            <a:pPr lvl="0" algn="ctr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C00000"/>
                </a:solidFill>
                <a:ea typeface="Times New Roman"/>
                <a:cs typeface="Arial"/>
              </a:rPr>
              <a:t>الاقناع  </a:t>
            </a:r>
            <a:r>
              <a:rPr lang="en-US" sz="900" dirty="0">
                <a:solidFill>
                  <a:prstClr val="black"/>
                </a:solidFill>
                <a:ea typeface="Calibri"/>
              </a:rPr>
              <a:t/>
            </a:r>
            <a:br>
              <a:rPr lang="en-US" sz="900" dirty="0">
                <a:solidFill>
                  <a:prstClr val="black"/>
                </a:solidFill>
                <a:ea typeface="Calibri"/>
              </a:rPr>
            </a:b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447800"/>
            <a:ext cx="9372600" cy="4800599"/>
          </a:xfrm>
        </p:spPr>
        <p:txBody>
          <a:bodyPr/>
          <a:lstStyle/>
          <a:p>
            <a:pPr lvl="0" algn="just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+mn-cs"/>
              </a:rPr>
              <a:t>الإقناع 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+mn-cs"/>
              </a:rPr>
              <a:t>هدف أساسي للاتصال وهو كذلك من أهم من أهداف العلاقات العامة ويصف </a:t>
            </a:r>
            <a:r>
              <a:rPr lang="ar-SA" sz="2400" b="1" dirty="0">
                <a:solidFill>
                  <a:srgbClr val="0070C0"/>
                </a:solidFill>
                <a:ea typeface="Times New Roman"/>
                <a:cs typeface="+mn-cs"/>
              </a:rPr>
              <a:t>لورانس نولت </a:t>
            </a: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الإقناع الجيد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+mn-cs"/>
              </a:rPr>
              <a:t> بأنه ذلك </a:t>
            </a:r>
            <a:r>
              <a:rPr lang="ar-SA" sz="2400" b="1" dirty="0" smtClean="0">
                <a:solidFill>
                  <a:srgbClr val="000000"/>
                </a:solidFill>
                <a:ea typeface="Times New Roman"/>
                <a:cs typeface="+mn-cs"/>
              </a:rPr>
              <a:t>الذي يراعي </a:t>
            </a:r>
            <a:r>
              <a:rPr lang="ar-SA" sz="2400" b="1" dirty="0">
                <a:solidFill>
                  <a:srgbClr val="000000"/>
                </a:solidFill>
                <a:ea typeface="Times New Roman"/>
                <a:cs typeface="+mn-cs"/>
              </a:rPr>
              <a:t>عددا من المكونات وهي : </a:t>
            </a:r>
            <a:endParaRPr lang="en-US" sz="1400" dirty="0">
              <a:solidFill>
                <a:prstClr val="black"/>
              </a:solidFill>
              <a:ea typeface="Calibri"/>
              <a:cs typeface="+mn-cs"/>
            </a:endParaRPr>
          </a:p>
          <a:p>
            <a:pPr marL="449580" lvl="0" algn="just" rtl="1">
              <a:spcBef>
                <a:spcPts val="12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009900"/>
                </a:solidFill>
                <a:latin typeface="Traditional Arabic"/>
                <a:ea typeface="Times New Roman"/>
                <a:cs typeface="+mn-cs"/>
              </a:rPr>
              <a:t>١- مصداقية المصدر 			2</a:t>
            </a:r>
            <a:r>
              <a:rPr lang="ar-SA" sz="2400" b="1" dirty="0" smtClean="0">
                <a:solidFill>
                  <a:srgbClr val="009900"/>
                </a:solidFill>
                <a:latin typeface="Traditional Arabic"/>
                <a:ea typeface="Times New Roman"/>
                <a:cs typeface="+mn-cs"/>
              </a:rPr>
              <a:t>- </a:t>
            </a:r>
            <a:r>
              <a:rPr lang="ar-SA" sz="2400" b="1" dirty="0">
                <a:solidFill>
                  <a:srgbClr val="009900"/>
                </a:solidFill>
                <a:latin typeface="Traditional Arabic"/>
                <a:ea typeface="Times New Roman"/>
                <a:cs typeface="+mn-cs"/>
              </a:rPr>
              <a:t>ربط الفكرة بمصالح الجمهور		</a:t>
            </a:r>
            <a:endParaRPr lang="en-US" sz="2400" b="1" dirty="0">
              <a:solidFill>
                <a:srgbClr val="009900"/>
              </a:solidFill>
              <a:latin typeface="Traditional Arabic"/>
              <a:ea typeface="Times New Roman"/>
              <a:cs typeface="+mn-cs"/>
            </a:endParaRPr>
          </a:p>
          <a:p>
            <a:pPr marL="449580" lvl="0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٣- وضوح المعنى 			</a:t>
            </a: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٤- </a:t>
            </a: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الإلحاح </a:t>
            </a:r>
            <a:endParaRPr lang="ar-SA" sz="2400" dirty="0">
              <a:solidFill>
                <a:srgbClr val="009900"/>
              </a:solidFill>
              <a:ea typeface="Times New Roman"/>
              <a:cs typeface="+mn-cs"/>
            </a:endParaRPr>
          </a:p>
          <a:p>
            <a:pPr marL="449580" lvl="0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٥- من أجل إحداث تأثير مقنع لا بد أن تحوي الرسالة إيحاء </a:t>
            </a: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واضحا</a:t>
            </a:r>
            <a:endParaRPr lang="ar-SA" sz="2400" dirty="0" smtClean="0">
              <a:solidFill>
                <a:srgbClr val="009900"/>
              </a:solidFill>
              <a:ea typeface="Times New Roman"/>
              <a:cs typeface="+mn-cs"/>
            </a:endParaRPr>
          </a:p>
          <a:p>
            <a:pPr marL="449580" lvl="0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٦- اختبار </a:t>
            </a: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الرسالة قبل إرسالها </a:t>
            </a:r>
            <a:endParaRPr lang="ar-SA" sz="2400" dirty="0" smtClean="0">
              <a:solidFill>
                <a:srgbClr val="009900"/>
              </a:solidFill>
              <a:ea typeface="Times New Roman"/>
              <a:cs typeface="+mn-cs"/>
            </a:endParaRPr>
          </a:p>
          <a:p>
            <a:pPr marL="449580" lvl="0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٧- </a:t>
            </a: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استخدام عدد من الإجراءات في الأسلوب، مثل استخدام الجمل </a:t>
            </a: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القصيرة</a:t>
            </a:r>
            <a:endParaRPr lang="ar-SA" sz="2400" dirty="0" smtClean="0">
              <a:solidFill>
                <a:srgbClr val="009900"/>
              </a:solidFill>
              <a:ea typeface="Times New Roman"/>
              <a:cs typeface="+mn-cs"/>
            </a:endParaRPr>
          </a:p>
          <a:p>
            <a:pPr marL="449580" lvl="0" algn="just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٨- </a:t>
            </a: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محاولة أن تكون الرسالة أليفة.</a:t>
            </a:r>
            <a:endParaRPr lang="en-US" sz="2400" b="1" dirty="0">
              <a:solidFill>
                <a:srgbClr val="000000"/>
              </a:solidFill>
              <a:effectLst/>
              <a:latin typeface="Traditional Arabic"/>
              <a:ea typeface="Times New Roman"/>
              <a:cs typeface="+mn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3284" y="1504936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9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8801100" cy="914400"/>
          </a:xfrm>
        </p:spPr>
        <p:txBody>
          <a:bodyPr/>
          <a:lstStyle/>
          <a:p>
            <a:pPr algn="ctr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أخطاء الاتصال </a:t>
            </a:r>
            <a:r>
              <a:rPr lang="ar-SA" sz="24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 </a:t>
            </a:r>
            <a:r>
              <a:rPr lang="ar-SA" sz="2400" b="1" dirty="0" smtClean="0">
                <a:solidFill>
                  <a:srgbClr val="C00000"/>
                </a:solidFill>
                <a:ea typeface="Times New Roman"/>
                <a:cs typeface="Arial"/>
              </a:rPr>
              <a:t> </a:t>
            </a:r>
            <a:r>
              <a:rPr lang="ar-SA" sz="2400" b="1" dirty="0">
                <a:solidFill>
                  <a:srgbClr val="C00000"/>
                </a:solidFill>
                <a:ea typeface="Times New Roman"/>
                <a:cs typeface="Arial"/>
              </a:rPr>
              <a:t> </a:t>
            </a:r>
            <a:r>
              <a:rPr lang="en-US" sz="900" dirty="0">
                <a:solidFill>
                  <a:prstClr val="black"/>
                </a:solidFill>
                <a:ea typeface="Calibri"/>
              </a:rPr>
              <a:t/>
            </a:r>
            <a:br>
              <a:rPr lang="en-US" sz="900" dirty="0">
                <a:solidFill>
                  <a:prstClr val="black"/>
                </a:solidFill>
                <a:ea typeface="Calibri"/>
              </a:rPr>
            </a:b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447800"/>
            <a:ext cx="9372600" cy="4800599"/>
          </a:xfrm>
        </p:spPr>
        <p:txBody>
          <a:bodyPr/>
          <a:lstStyle/>
          <a:p>
            <a:pPr marL="719455" indent="-17970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١- </a:t>
            </a: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عدم المقدرة على الاستماع جيدا. </a:t>
            </a:r>
            <a:endParaRPr lang="en-US" sz="1400" dirty="0">
              <a:solidFill>
                <a:srgbClr val="009900"/>
              </a:solidFill>
              <a:ea typeface="Calibri"/>
              <a:cs typeface="+mn-cs"/>
            </a:endParaRPr>
          </a:p>
          <a:p>
            <a:pPr marL="719455" indent="-17970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٢- التعبيرات الحركية لها دور كبير في أداء المغزى المراد إرساله.</a:t>
            </a:r>
            <a:endParaRPr lang="en-US" sz="1400" dirty="0">
              <a:solidFill>
                <a:srgbClr val="009900"/>
              </a:solidFill>
              <a:ea typeface="Calibri"/>
              <a:cs typeface="+mn-cs"/>
            </a:endParaRPr>
          </a:p>
          <a:p>
            <a:pPr marL="719455" indent="-17970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٣- استخدام ضمير المخاطب أقرب إلى قلوب المخاطبين من استخدام ضمير المتكلم.  </a:t>
            </a:r>
            <a:endParaRPr lang="en-US" sz="1400" dirty="0">
              <a:solidFill>
                <a:srgbClr val="009900"/>
              </a:solidFill>
              <a:ea typeface="Calibri"/>
              <a:cs typeface="+mn-cs"/>
            </a:endParaRPr>
          </a:p>
          <a:p>
            <a:pPr marL="719455" indent="-17970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٤- بعض الذين يعملون في الإتصال يكتب، أو يتكلم. </a:t>
            </a:r>
            <a:endParaRPr lang="en-US" sz="1400" dirty="0">
              <a:solidFill>
                <a:srgbClr val="009900"/>
              </a:solidFill>
              <a:ea typeface="Calibri"/>
              <a:cs typeface="+mn-cs"/>
            </a:endParaRPr>
          </a:p>
          <a:p>
            <a:pPr marL="719455" indent="-17970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٥- الجهل بالمتلقين. </a:t>
            </a:r>
            <a:endParaRPr lang="en-US" sz="1400" dirty="0">
              <a:solidFill>
                <a:srgbClr val="009900"/>
              </a:solidFill>
              <a:ea typeface="Calibri"/>
              <a:cs typeface="+mn-cs"/>
            </a:endParaRPr>
          </a:p>
          <a:p>
            <a:pPr marL="719455" indent="-179705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b="1" dirty="0">
                <a:solidFill>
                  <a:srgbClr val="009900"/>
                </a:solidFill>
                <a:ea typeface="Times New Roman"/>
                <a:cs typeface="+mn-cs"/>
              </a:rPr>
              <a:t>٦- عدم الاعتراف بأن الإتصال الناجح هو ما استخدم </a:t>
            </a:r>
            <a:r>
              <a:rPr lang="ar-SA" sz="2400" b="1" dirty="0" smtClean="0">
                <a:solidFill>
                  <a:srgbClr val="009900"/>
                </a:solidFill>
                <a:ea typeface="Times New Roman"/>
                <a:cs typeface="+mn-cs"/>
              </a:rPr>
              <a:t>قناتين</a:t>
            </a:r>
            <a:endParaRPr lang="en-US" sz="1400" dirty="0">
              <a:solidFill>
                <a:srgbClr val="009900"/>
              </a:solidFill>
              <a:ea typeface="Calibri"/>
              <a:cs typeface="+mn-cs"/>
            </a:endParaRPr>
          </a:p>
          <a:p>
            <a:pPr algn="just" rt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ar-SA" sz="2800" b="1" dirty="0">
                <a:solidFill>
                  <a:srgbClr val="C00000"/>
                </a:solidFill>
                <a:latin typeface="Cambria"/>
                <a:ea typeface="Times New Roman"/>
                <a:cs typeface="+mn-cs"/>
              </a:rPr>
              <a:t>مفاتيح تساعد على عملية الإقناع :  </a:t>
            </a: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+mn-cs"/>
            </a:endParaRPr>
          </a:p>
          <a:p>
            <a:pPr indent="449580" algn="just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١- معرفة الجمهور معرفة صحيحة. 		2- اختيار القناة المناسبة. </a:t>
            </a:r>
            <a:endParaRPr lang="en-US" sz="1400" dirty="0">
              <a:ea typeface="Calibri"/>
              <a:cs typeface="+mn-cs"/>
            </a:endParaRPr>
          </a:p>
          <a:p>
            <a:pPr indent="449580" algn="just" rtl="1">
              <a:lnSpc>
                <a:spcPct val="115000"/>
              </a:lnSpc>
              <a:spcAft>
                <a:spcPts val="0"/>
              </a:spcAft>
            </a:pP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٣- اختيار الوقت المناسب 			4- اختيار الرسالة المناسبة </a:t>
            </a:r>
            <a:endParaRPr lang="en-US" sz="1400" dirty="0">
              <a:ea typeface="Calibri"/>
              <a:cs typeface="+mn-cs"/>
            </a:endParaRPr>
          </a:p>
          <a:p>
            <a:pPr indent="449580" algn="just"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solidFill>
                  <a:srgbClr val="00B050"/>
                </a:solidFill>
                <a:ea typeface="Times New Roman"/>
                <a:cs typeface="+mn-cs"/>
              </a:rPr>
              <a:t>٥- اختيار الكلمات المناسبة </a:t>
            </a:r>
            <a:endParaRPr lang="en-US" sz="1400" dirty="0">
              <a:ea typeface="Calibri"/>
              <a:cs typeface="+mn-cs"/>
            </a:endParaRPr>
          </a:p>
          <a:p>
            <a:pPr lvl="0" algn="just" rtl="1">
              <a:lnSpc>
                <a:spcPct val="115000"/>
              </a:lnSpc>
              <a:spcAft>
                <a:spcPts val="0"/>
              </a:spcAft>
            </a:pPr>
            <a:endParaRPr lang="en-US" sz="2400" b="1" dirty="0">
              <a:solidFill>
                <a:srgbClr val="000000"/>
              </a:solidFill>
              <a:effectLst/>
              <a:latin typeface="Traditional Arabic"/>
              <a:ea typeface="Times New Roman"/>
              <a:cs typeface="+mn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16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228600" y="1524001"/>
            <a:ext cx="9296400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229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6045</TotalTime>
  <Words>305</Words>
  <Application>Microsoft Office PowerPoint</Application>
  <PresentationFormat>A4 Paper (210x297 mm)</PresentationFormat>
  <Paragraphs>170</Paragraphs>
  <Slides>17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5" baseType="lpstr">
      <vt:lpstr>ae_AlMateen</vt:lpstr>
      <vt:lpstr>Arial</vt:lpstr>
      <vt:lpstr>AYM Wadiy S_U normal.</vt:lpstr>
      <vt:lpstr>Calibri</vt:lpstr>
      <vt:lpstr>Cambria</vt:lpstr>
      <vt:lpstr>Times New Roman</vt:lpstr>
      <vt:lpstr>Traditional Arabic</vt:lpstr>
      <vt:lpstr>Office Theme</vt:lpstr>
      <vt:lpstr>عرض تقديمي في PowerPoint</vt:lpstr>
      <vt:lpstr>سادساً : الإجراءات التنفيذية لبرامج العلاقات العامة</vt:lpstr>
      <vt:lpstr>أولاً : البحث</vt:lpstr>
      <vt:lpstr>أهداف البحث : </vt:lpstr>
      <vt:lpstr>أمور يجب مراعاتها لإظهار أهمية البحث :  </vt:lpstr>
      <vt:lpstr>أساليب إجراء البحوث: </vt:lpstr>
      <vt:lpstr> </vt:lpstr>
      <vt:lpstr>مراحل البحث : يمر البحث عادة في عدد من المراحل التي لابد أن تسبق إحداها الأخرى وذلك حسب الآتي :</vt:lpstr>
      <vt:lpstr>عرض تقديمي في PowerPoint</vt:lpstr>
      <vt:lpstr>عرض تقديمي في PowerPoint</vt:lpstr>
      <vt:lpstr>ثانياً : التخطيط</vt:lpstr>
      <vt:lpstr>أنواع الخطط:  والخطط نوعان :  </vt:lpstr>
      <vt:lpstr>مراحل إعداد الخطة : </vt:lpstr>
      <vt:lpstr>ثالثاً : الاتصال</vt:lpstr>
      <vt:lpstr>الاقناع   </vt:lpstr>
      <vt:lpstr>أخطاء الاتصال     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ab3ad</cp:lastModifiedBy>
  <cp:revision>400</cp:revision>
  <dcterms:created xsi:type="dcterms:W3CDTF">2009-10-14T19:14:34Z</dcterms:created>
  <dcterms:modified xsi:type="dcterms:W3CDTF">2014-12-30T11:20:37Z</dcterms:modified>
</cp:coreProperties>
</file>