
<file path=[Content_Types].xml><?xml version="1.0" encoding="utf-8"?>
<Types xmlns="http://schemas.openxmlformats.org/package/2006/content-types"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144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7948246" y="5791200"/>
            <a:ext cx="868974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36831" y="6376989"/>
            <a:ext cx="527538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300A16-F201-4E35-871D-6738331B5CE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260123" y="6519864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507773" y="6291264"/>
            <a:ext cx="140615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1354" y="5791201"/>
            <a:ext cx="773723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/>
        </p:nvSpPr>
        <p:spPr>
          <a:xfrm>
            <a:off x="844062" y="6581776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091712" y="6291264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عمادة التعلم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hdr="0" dt="0"/>
  <p:txStyles>
    <p:titleStyle>
      <a:lvl1pPr algn="r" rtl="1" eaLnBrk="1" fontAlgn="base" hangingPunct="1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533400" y="908720"/>
            <a:ext cx="8001000" cy="427288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ar-EG" sz="2400">
              <a:latin typeface="Times New Roman" pitchFamily="18" charset="0"/>
            </a:endParaRPr>
          </a:p>
        </p:txBody>
      </p:sp>
      <p:sp>
        <p:nvSpPr>
          <p:cNvPr id="31758" name="Rectangle 14"/>
          <p:cNvSpPr>
            <a:spLocks noChangeArrowheads="1"/>
          </p:cNvSpPr>
          <p:nvPr/>
        </p:nvSpPr>
        <p:spPr bwMode="auto">
          <a:xfrm>
            <a:off x="1828800" y="2057400"/>
            <a:ext cx="5257800" cy="190500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pPr algn="r"/>
            <a:r>
              <a:rPr lang="ar-SA" sz="2000">
                <a:solidFill>
                  <a:srgbClr val="993300"/>
                </a:solidFill>
                <a:latin typeface="Times New Roman" pitchFamily="18" charset="0"/>
              </a:rPr>
              <a:t>نظم إدارة</a:t>
            </a:r>
          </a:p>
          <a:p>
            <a:pPr algn="r"/>
            <a:r>
              <a:rPr lang="ar-SA" sz="2000">
                <a:solidFill>
                  <a:srgbClr val="993300"/>
                </a:solidFill>
                <a:latin typeface="Times New Roman" pitchFamily="18" charset="0"/>
              </a:rPr>
              <a:t>قواعد البيانات</a:t>
            </a:r>
            <a:endParaRPr lang="en-US" sz="2000" dirty="0">
              <a:solidFill>
                <a:srgbClr val="993300"/>
              </a:solidFill>
              <a:latin typeface="Times New Roman" pitchFamily="18" charset="0"/>
            </a:endParaRPr>
          </a:p>
        </p:txBody>
      </p:sp>
      <p:sp>
        <p:nvSpPr>
          <p:cNvPr id="31747" name="Text Box 3"/>
          <p:cNvSpPr txBox="1">
            <a:spLocks noChangeArrowheads="1"/>
          </p:cNvSpPr>
          <p:nvPr/>
        </p:nvSpPr>
        <p:spPr bwMode="auto">
          <a:xfrm>
            <a:off x="6372200" y="1052736"/>
            <a:ext cx="1981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SA" sz="2400" dirty="0">
                <a:latin typeface="Times New Roman" pitchFamily="18" charset="0"/>
              </a:rPr>
              <a:t>نظم قواعد البيانات</a:t>
            </a:r>
            <a:endParaRPr lang="en-US" sz="2400" dirty="0">
              <a:latin typeface="Times New Roman" pitchFamily="18" charset="0"/>
            </a:endParaRPr>
          </a:p>
        </p:txBody>
      </p:sp>
      <p:grpSp>
        <p:nvGrpSpPr>
          <p:cNvPr id="2" name="Group 22"/>
          <p:cNvGrpSpPr>
            <a:grpSpLocks/>
          </p:cNvGrpSpPr>
          <p:nvPr/>
        </p:nvGrpSpPr>
        <p:grpSpPr bwMode="auto">
          <a:xfrm>
            <a:off x="2667000" y="2286000"/>
            <a:ext cx="3505200" cy="1371600"/>
            <a:chOff x="1680" y="1440"/>
            <a:chExt cx="2208" cy="864"/>
          </a:xfrm>
        </p:grpSpPr>
        <p:sp>
          <p:nvSpPr>
            <p:cNvPr id="20500" name="Rectangle 5"/>
            <p:cNvSpPr>
              <a:spLocks noChangeArrowheads="1"/>
            </p:cNvSpPr>
            <p:nvPr/>
          </p:nvSpPr>
          <p:spPr bwMode="auto">
            <a:xfrm>
              <a:off x="1920" y="1440"/>
              <a:ext cx="1728" cy="336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ar-SA">
                  <a:latin typeface="Times New Roman" pitchFamily="18" charset="0"/>
                </a:rPr>
                <a:t>برامج لتنفيذ التطبيقات والاستفسارات</a:t>
              </a:r>
              <a:endParaRPr lang="en-US" dirty="0">
                <a:latin typeface="Times New Roman" pitchFamily="18" charset="0"/>
              </a:endParaRPr>
            </a:p>
          </p:txBody>
        </p:sp>
        <p:sp>
          <p:nvSpPr>
            <p:cNvPr id="20501" name="Rectangle 6"/>
            <p:cNvSpPr>
              <a:spLocks noChangeArrowheads="1"/>
            </p:cNvSpPr>
            <p:nvPr/>
          </p:nvSpPr>
          <p:spPr bwMode="auto">
            <a:xfrm>
              <a:off x="1680" y="1968"/>
              <a:ext cx="2208" cy="336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ar-SA" sz="2400">
                  <a:latin typeface="Times New Roman" pitchFamily="18" charset="0"/>
                </a:rPr>
                <a:t>برامج للتعامل مع البيانات المخزنة</a:t>
              </a:r>
              <a:endParaRPr lang="en-US" sz="2400" dirty="0">
                <a:latin typeface="Times New Roman" pitchFamily="18" charset="0"/>
              </a:endParaRPr>
            </a:p>
          </p:txBody>
        </p:sp>
        <p:cxnSp>
          <p:nvCxnSpPr>
            <p:cNvPr id="20502" name="AutoShape 11"/>
            <p:cNvCxnSpPr>
              <a:cxnSpLocks noChangeShapeType="1"/>
              <a:stCxn id="20500" idx="2"/>
              <a:endCxn id="20501" idx="0"/>
            </p:cNvCxnSpPr>
            <p:nvPr/>
          </p:nvCxnSpPr>
          <p:spPr bwMode="auto">
            <a:xfrm>
              <a:off x="2784" y="1776"/>
              <a:ext cx="0" cy="192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</p:grpSp>
      <p:grpSp>
        <p:nvGrpSpPr>
          <p:cNvPr id="3" name="Group 20"/>
          <p:cNvGrpSpPr>
            <a:grpSpLocks/>
          </p:cNvGrpSpPr>
          <p:nvPr/>
        </p:nvGrpSpPr>
        <p:grpSpPr bwMode="auto">
          <a:xfrm>
            <a:off x="3048000" y="457200"/>
            <a:ext cx="2743200" cy="1828800"/>
            <a:chOff x="1920" y="288"/>
            <a:chExt cx="1728" cy="1152"/>
          </a:xfrm>
        </p:grpSpPr>
        <p:grpSp>
          <p:nvGrpSpPr>
            <p:cNvPr id="4" name="Group 19"/>
            <p:cNvGrpSpPr>
              <a:grpSpLocks/>
            </p:cNvGrpSpPr>
            <p:nvPr/>
          </p:nvGrpSpPr>
          <p:grpSpPr bwMode="auto">
            <a:xfrm>
              <a:off x="1920" y="768"/>
              <a:ext cx="1728" cy="672"/>
              <a:chOff x="1920" y="768"/>
              <a:chExt cx="1728" cy="672"/>
            </a:xfrm>
          </p:grpSpPr>
          <p:sp>
            <p:nvSpPr>
              <p:cNvPr id="20498" name="Rectangle 4"/>
              <p:cNvSpPr>
                <a:spLocks noChangeArrowheads="1"/>
              </p:cNvSpPr>
              <p:nvPr/>
            </p:nvSpPr>
            <p:spPr bwMode="auto">
              <a:xfrm>
                <a:off x="1920" y="768"/>
                <a:ext cx="1728" cy="336"/>
              </a:xfrm>
              <a:prstGeom prst="rect">
                <a:avLst/>
              </a:prstGeom>
              <a:solidFill>
                <a:srgbClr val="FF66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ar-SA" sz="2400">
                    <a:latin typeface="Times New Roman" pitchFamily="18" charset="0"/>
                  </a:rPr>
                  <a:t>برامج تطبيقية/استفسارات</a:t>
                </a:r>
                <a:endParaRPr lang="en-US" sz="2400" dirty="0">
                  <a:latin typeface="Times New Roman" pitchFamily="18" charset="0"/>
                </a:endParaRPr>
              </a:p>
            </p:txBody>
          </p:sp>
          <p:cxnSp>
            <p:nvCxnSpPr>
              <p:cNvPr id="20499" name="AutoShape 12"/>
              <p:cNvCxnSpPr>
                <a:cxnSpLocks noChangeShapeType="1"/>
                <a:stCxn id="20498" idx="2"/>
                <a:endCxn id="20500" idx="0"/>
              </p:cNvCxnSpPr>
              <p:nvPr/>
            </p:nvCxnSpPr>
            <p:spPr bwMode="auto">
              <a:xfrm>
                <a:off x="2784" y="1104"/>
                <a:ext cx="0" cy="336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</p:grpSp>
        <p:sp>
          <p:nvSpPr>
            <p:cNvPr id="20496" name="Line 13"/>
            <p:cNvSpPr>
              <a:spLocks noChangeShapeType="1"/>
            </p:cNvSpPr>
            <p:nvPr/>
          </p:nvSpPr>
          <p:spPr bwMode="auto">
            <a:xfrm>
              <a:off x="2784" y="52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/>
            <a:lstStyle/>
            <a:p>
              <a:endParaRPr lang="ar-SA"/>
            </a:p>
          </p:txBody>
        </p:sp>
        <p:sp>
          <p:nvSpPr>
            <p:cNvPr id="20497" name="Text Box 16"/>
            <p:cNvSpPr txBox="1">
              <a:spLocks noChangeArrowheads="1"/>
            </p:cNvSpPr>
            <p:nvPr/>
          </p:nvSpPr>
          <p:spPr bwMode="auto">
            <a:xfrm>
              <a:off x="1968" y="288"/>
              <a:ext cx="153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rtl="1">
                <a:spcBef>
                  <a:spcPct val="50000"/>
                </a:spcBef>
              </a:pPr>
              <a:r>
                <a:rPr lang="ar-SA" sz="2400">
                  <a:latin typeface="Times New Roman" pitchFamily="18" charset="0"/>
                  <a:cs typeface="Times New Roman" pitchFamily="18" charset="0"/>
                </a:rPr>
                <a:t>مستخدمون / برامج</a:t>
              </a:r>
              <a:endParaRPr lang="en-US" sz="24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5" name="Group 21"/>
          <p:cNvGrpSpPr>
            <a:grpSpLocks/>
          </p:cNvGrpSpPr>
          <p:nvPr/>
        </p:nvGrpSpPr>
        <p:grpSpPr bwMode="auto">
          <a:xfrm>
            <a:off x="2209800" y="3657601"/>
            <a:ext cx="4648200" cy="1427163"/>
            <a:chOff x="1392" y="2304"/>
            <a:chExt cx="2928" cy="899"/>
          </a:xfrm>
        </p:grpSpPr>
        <p:sp>
          <p:nvSpPr>
            <p:cNvPr id="20491" name="AutoShape 8"/>
            <p:cNvSpPr>
              <a:spLocks noChangeArrowheads="1"/>
            </p:cNvSpPr>
            <p:nvPr/>
          </p:nvSpPr>
          <p:spPr bwMode="auto">
            <a:xfrm>
              <a:off x="3651" y="2640"/>
              <a:ext cx="669" cy="563"/>
            </a:xfrm>
            <a:prstGeom prst="flowChartMagneticDisk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1600" dirty="0" smtClean="0"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algn="ctr"/>
              <a:r>
                <a:rPr lang="ar-SA" sz="1600" dirty="0" smtClean="0">
                  <a:solidFill>
                    <a:srgbClr val="993300"/>
                  </a:solidFill>
                  <a:latin typeface="Times New Roman" pitchFamily="18" charset="0"/>
                  <a:cs typeface="Times New Roman" pitchFamily="18" charset="0"/>
                </a:rPr>
                <a:t>قواعد </a:t>
              </a:r>
              <a:r>
                <a:rPr lang="ar-SA" sz="1600" dirty="0">
                  <a:solidFill>
                    <a:srgbClr val="993300"/>
                  </a:solidFill>
                  <a:latin typeface="Times New Roman" pitchFamily="18" charset="0"/>
                  <a:cs typeface="Times New Roman" pitchFamily="18" charset="0"/>
                </a:rPr>
                <a:t>البيانات</a:t>
              </a:r>
            </a:p>
            <a:p>
              <a:pPr algn="ctr"/>
              <a:r>
                <a:rPr lang="ar-SA" sz="1600" dirty="0" smtClean="0">
                  <a:solidFill>
                    <a:srgbClr val="993300"/>
                  </a:solidFill>
                  <a:latin typeface="Times New Roman" pitchFamily="18" charset="0"/>
                  <a:cs typeface="Times New Roman" pitchFamily="18" charset="0"/>
                </a:rPr>
                <a:t>المخزنة</a:t>
              </a:r>
              <a:endParaRPr lang="en-US" sz="1600" dirty="0"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20492" name="AutoShape 9"/>
            <p:cNvCxnSpPr>
              <a:cxnSpLocks noChangeShapeType="1"/>
              <a:stCxn id="20501" idx="2"/>
            </p:cNvCxnSpPr>
            <p:nvPr/>
          </p:nvCxnSpPr>
          <p:spPr bwMode="auto">
            <a:xfrm flipH="1">
              <a:off x="1680" y="2304"/>
              <a:ext cx="1104" cy="336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</p:cxnSp>
        <p:cxnSp>
          <p:nvCxnSpPr>
            <p:cNvPr id="20493" name="AutoShape 10"/>
            <p:cNvCxnSpPr>
              <a:cxnSpLocks noChangeShapeType="1"/>
              <a:stCxn id="20501" idx="2"/>
              <a:endCxn id="20491" idx="1"/>
            </p:cNvCxnSpPr>
            <p:nvPr/>
          </p:nvCxnSpPr>
          <p:spPr bwMode="auto">
            <a:xfrm rot="16200000" flipH="1">
              <a:off x="3217" y="1871"/>
              <a:ext cx="336" cy="1202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</p:cxnSp>
        <p:sp>
          <p:nvSpPr>
            <p:cNvPr id="20494" name="AutoShape 17"/>
            <p:cNvSpPr>
              <a:spLocks noChangeArrowheads="1"/>
            </p:cNvSpPr>
            <p:nvPr/>
          </p:nvSpPr>
          <p:spPr bwMode="auto">
            <a:xfrm>
              <a:off x="1392" y="2640"/>
              <a:ext cx="672" cy="563"/>
            </a:xfrm>
            <a:prstGeom prst="flowChartMagneticDisk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1600" dirty="0" smtClean="0"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algn="ctr"/>
              <a:r>
                <a:rPr lang="ar-SA" sz="1600" dirty="0" smtClean="0">
                  <a:solidFill>
                    <a:srgbClr val="993300"/>
                  </a:solidFill>
                  <a:latin typeface="Times New Roman" pitchFamily="18" charset="0"/>
                  <a:cs typeface="Times New Roman" pitchFamily="18" charset="0"/>
                </a:rPr>
                <a:t>وصف </a:t>
              </a:r>
            </a:p>
            <a:p>
              <a:pPr algn="ctr"/>
              <a:r>
                <a:rPr lang="ar-SA" sz="1600" dirty="0" smtClean="0">
                  <a:solidFill>
                    <a:srgbClr val="993300"/>
                  </a:solidFill>
                  <a:latin typeface="Times New Roman" pitchFamily="18" charset="0"/>
                  <a:cs typeface="Times New Roman" pitchFamily="18" charset="0"/>
                </a:rPr>
                <a:t>قواعد </a:t>
              </a:r>
              <a:r>
                <a:rPr lang="ar-SA" sz="1600" dirty="0">
                  <a:solidFill>
                    <a:srgbClr val="993300"/>
                  </a:solidFill>
                  <a:latin typeface="Times New Roman" pitchFamily="18" charset="0"/>
                  <a:cs typeface="Times New Roman" pitchFamily="18" charset="0"/>
                </a:rPr>
                <a:t>البيانات</a:t>
              </a:r>
            </a:p>
            <a:p>
              <a:pPr algn="ctr"/>
              <a:endParaRPr lang="en-US" sz="1600" dirty="0"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31762" name="Text Box 18"/>
          <p:cNvSpPr txBox="1">
            <a:spLocks noChangeArrowheads="1"/>
          </p:cNvSpPr>
          <p:nvPr/>
        </p:nvSpPr>
        <p:spPr bwMode="auto">
          <a:xfrm>
            <a:off x="1371600" y="5410200"/>
            <a:ext cx="63246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rtl="1">
              <a:spcBef>
                <a:spcPct val="50000"/>
              </a:spcBef>
            </a:pPr>
            <a:r>
              <a:rPr lang="ar-SA" sz="3600" dirty="0">
                <a:solidFill>
                  <a:srgbClr val="C00000"/>
                </a:solidFill>
                <a:latin typeface="+mj-lt"/>
                <a:ea typeface="+mj-ea"/>
                <a:cs typeface="Arial" charset="0"/>
              </a:rPr>
              <a:t>مخطط يوضح قواعد البيانات ونظم إدارتها</a:t>
            </a:r>
            <a:endParaRPr lang="en-US" sz="3600" dirty="0">
              <a:solidFill>
                <a:srgbClr val="C00000"/>
              </a:solidFill>
              <a:latin typeface="+mj-lt"/>
              <a:ea typeface="+mj-ea"/>
              <a:cs typeface="Arial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4644008" y="6361583"/>
            <a:ext cx="43204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1400" dirty="0" smtClean="0">
                <a:solidFill>
                  <a:schemeClr val="bg1"/>
                </a:solidFill>
              </a:rPr>
              <a:t>20</a:t>
            </a:r>
            <a:endParaRPr lang="ar-SA" sz="1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7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7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17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17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17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17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6" grpId="0" animBg="1" autoUpdateAnimBg="0"/>
      <p:bldP spid="31758" grpId="0" animBg="1" autoUpdateAnimBg="0"/>
      <p:bldP spid="31747" grpId="0" autoUpdateAnimBg="0"/>
      <p:bldP spid="31762" grpId="0" autoUpdateAnimBg="0"/>
    </p:bldLst>
  </p:timing>
</p:sld>
</file>

<file path=ppt/theme/theme1.xml><?xml version="1.0" encoding="utf-8"?>
<a:theme xmlns:a="http://schemas.openxmlformats.org/drawingml/2006/main" name="المحاضرة التمهيدية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المحاضرة التمهيدية</Template>
  <TotalTime>1181</TotalTime>
  <Words>34</Words>
  <Application>Microsoft Office PowerPoint</Application>
  <PresentationFormat>عرض على الشاشة (3:4)‏</PresentationFormat>
  <Paragraphs>15</Paragraphs>
  <Slides>1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</vt:i4>
      </vt:variant>
    </vt:vector>
  </HeadingPairs>
  <TitlesOfParts>
    <vt:vector size="2" baseType="lpstr">
      <vt:lpstr>المحاضرة التمهيدية</vt:lpstr>
      <vt:lpstr>الشريحة 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0902743_1_cont</dc:title>
  <dc:creator>Marwan</dc:creator>
  <dc:description/>
  <cp:lastModifiedBy>Dell</cp:lastModifiedBy>
  <cp:revision>118</cp:revision>
  <dcterms:created xsi:type="dcterms:W3CDTF">1601-01-01T00:00:00Z</dcterms:created>
  <dcterms:modified xsi:type="dcterms:W3CDTF">2016-12-31T19:43:54Z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">
    <vt:lpwstr>0902743_1_cont</vt:lpwstr>
  </property>
  <property fmtid="{D5CDD505-2E9C-101B-9397-08002B2CF9AE}" pid="3" name="SlideDescription">
    <vt:lpwstr/>
  </property>
</Properties>
</file>