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7" r:id="rId2"/>
    <p:sldId id="290" r:id="rId3"/>
    <p:sldId id="293" r:id="rId4"/>
    <p:sldId id="294" r:id="rId5"/>
    <p:sldId id="295" r:id="rId6"/>
    <p:sldId id="292" r:id="rId7"/>
    <p:sldId id="296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80" d="100"/>
          <a:sy n="80" d="100"/>
        </p:scale>
        <p:origin x="-660" y="-4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أولا: نشأة العلاقات العامة وتطورها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0070C0"/>
                </a:solidFill>
                <a:cs typeface="Arial" pitchFamily="34" charset="0"/>
              </a:rPr>
              <a:t>مقدمة</a:t>
            </a:r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:</a:t>
            </a:r>
            <a:r>
              <a:rPr lang="en-US" sz="2000" dirty="0" smtClean="0">
                <a:solidFill>
                  <a:srgbClr val="FF0000"/>
                </a:solidFill>
              </a:rPr>
              <a:t>  </a:t>
            </a:r>
          </a:p>
          <a:p>
            <a:pPr algn="just" rtl="1" eaLnBrk="1" hangingPunct="1"/>
            <a:r>
              <a:rPr lang="ar-SA" sz="2400" dirty="0" smtClean="0"/>
              <a:t>- على الرغم</a:t>
            </a:r>
            <a:r>
              <a:rPr lang="en-US" sz="2400" dirty="0" smtClean="0"/>
              <a:t> </a:t>
            </a:r>
            <a:r>
              <a:rPr lang="ar-SA" sz="2400" dirty="0" smtClean="0"/>
              <a:t>من أن العلاقات العامة </a:t>
            </a:r>
            <a:r>
              <a:rPr lang="ar-SA" sz="2400" dirty="0" smtClean="0"/>
              <a:t>بوصفها كعلم </a:t>
            </a:r>
            <a:r>
              <a:rPr lang="ar-SA" sz="2400" dirty="0" smtClean="0"/>
              <a:t>وكنشاط اتصالي قدت ولدت مع مطلع القرن العشرين فإنها كنشاط إعلامي وجهود اتصالية تبذل لإقناع أفراد المجتمع بأفكار معينة وجدت حتى في المجتمعات البدائية وتطورت مع تلك المجتمعات0</a:t>
            </a:r>
          </a:p>
          <a:p>
            <a:pPr algn="just" rtl="1" eaLnBrk="1" hangingPunct="1">
              <a:buFontTx/>
              <a:buChar char="-"/>
            </a:pPr>
            <a:r>
              <a:rPr lang="ar-SA" sz="2400" dirty="0" smtClean="0"/>
              <a:t>يمكن القول أن العلاقات العامة القديمة تختلف عن العلاقات العامة الحديثة في نقطتين هما:</a:t>
            </a:r>
          </a:p>
          <a:p>
            <a:pPr algn="just" rtl="1" eaLnBrk="1" hangingPunct="1"/>
            <a:r>
              <a:rPr lang="ar-SA" sz="2400" dirty="0" smtClean="0"/>
              <a:t>	</a:t>
            </a:r>
            <a:r>
              <a:rPr lang="ar-SA" sz="2400" dirty="0" smtClean="0"/>
              <a:t>1- من حيث الوسائل المستخدمة			2- من حيث سعة النشاط </a:t>
            </a:r>
            <a:endParaRPr lang="ar-SA" sz="2400" b="1" dirty="0" smtClean="0"/>
          </a:p>
          <a:p>
            <a:pPr rtl="1"/>
            <a:r>
              <a:rPr lang="ar-SA" dirty="0" smtClean="0"/>
              <a:t>	</a:t>
            </a:r>
            <a:r>
              <a:rPr lang="ar-SA" sz="2400" b="1" dirty="0" smtClean="0">
                <a:solidFill>
                  <a:srgbClr val="FF0000"/>
                </a:solidFill>
              </a:rPr>
              <a:t>أولاً :  العلاقات العامة في </a:t>
            </a:r>
            <a:r>
              <a:rPr lang="ar-SA" sz="2400" b="1" dirty="0" smtClean="0">
                <a:solidFill>
                  <a:srgbClr val="FF0000"/>
                </a:solidFill>
              </a:rPr>
              <a:t>العصور </a:t>
            </a:r>
            <a:r>
              <a:rPr lang="ar-SA" sz="2400" b="1" dirty="0" smtClean="0">
                <a:solidFill>
                  <a:srgbClr val="FF0000"/>
                </a:solidFill>
              </a:rPr>
              <a:t>القديمة :</a:t>
            </a:r>
            <a:endParaRPr lang="ar-SA" sz="2400" b="1" dirty="0" smtClean="0">
              <a:solidFill>
                <a:srgbClr val="FF0000"/>
              </a:solidFill>
            </a:endParaRPr>
          </a:p>
          <a:p>
            <a:pPr rtl="1"/>
            <a:r>
              <a:rPr lang="ar-SA" sz="2400" b="1" dirty="0" smtClean="0"/>
              <a:t>	</a:t>
            </a:r>
            <a:r>
              <a:rPr lang="ar-SA" sz="2400" dirty="0" smtClean="0"/>
              <a:t>وهي </a:t>
            </a:r>
            <a:r>
              <a:rPr lang="ar-SA" sz="2400" dirty="0" smtClean="0"/>
              <a:t>الفترة التي تبدأ منذ بداية البشرية وحتى قبل نهاية القرن 15ويمكن أن نقسم هذه المرحلة إلى قسمين :</a:t>
            </a:r>
          </a:p>
          <a:p>
            <a:pPr rtl="1"/>
            <a:r>
              <a:rPr lang="ar-SA" dirty="0" smtClean="0"/>
              <a:t>	</a:t>
            </a:r>
          </a:p>
          <a:p>
            <a:pPr rtl="1"/>
            <a:endParaRPr lang="ar-SA" dirty="0" smtClean="0"/>
          </a:p>
          <a:p>
            <a:pPr algn="l" rtl="1"/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>
                <a:solidFill>
                  <a:srgbClr val="0070C0"/>
                </a:solidFill>
              </a:rPr>
              <a:t>	</a:t>
            </a:r>
            <a:r>
              <a:rPr lang="ar-SA" sz="2400" b="1" dirty="0" smtClean="0">
                <a:solidFill>
                  <a:srgbClr val="0070C0"/>
                </a:solidFill>
              </a:rPr>
              <a:t>1- العلاقات العامة في العصور الأولى لحياة الإنسان:</a:t>
            </a:r>
            <a:endParaRPr lang="ar-SA" sz="2400" b="1" dirty="0" smtClean="0">
              <a:solidFill>
                <a:srgbClr val="0070C0"/>
              </a:solidFill>
            </a:endParaRPr>
          </a:p>
          <a:p>
            <a:pPr algn="just" rtl="1"/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400" dirty="0" smtClean="0">
                <a:cs typeface="Arial" pitchFamily="34" charset="0"/>
              </a:rPr>
              <a:t>- لقد كانت القبائل البدائية تحتاج إلى الإعلام من أجل:</a:t>
            </a:r>
          </a:p>
          <a:p>
            <a:pPr marL="457200" indent="-457200" algn="just" rtl="1">
              <a:buAutoNum type="arabic1Minus"/>
            </a:pPr>
            <a:r>
              <a:rPr lang="ar-SA" sz="2400" dirty="0" smtClean="0">
                <a:cs typeface="Arial" pitchFamily="34" charset="0"/>
              </a:rPr>
              <a:t>حماية مصالحها0				</a:t>
            </a:r>
            <a:r>
              <a:rPr lang="ar-SA" sz="2400" dirty="0" err="1" smtClean="0">
                <a:cs typeface="Arial" pitchFamily="34" charset="0"/>
              </a:rPr>
              <a:t>ب</a:t>
            </a:r>
            <a:r>
              <a:rPr lang="ar-SA" sz="2400" dirty="0" smtClean="0">
                <a:cs typeface="Arial" pitchFamily="34" charset="0"/>
              </a:rPr>
              <a:t>- المحافظة على بقائها0</a:t>
            </a:r>
            <a:r>
              <a:rPr lang="ar-SA" sz="2400" dirty="0" smtClean="0">
                <a:cs typeface="Arial" pitchFamily="34" charset="0"/>
              </a:rPr>
              <a:t> </a:t>
            </a:r>
            <a:endParaRPr lang="ar-SA" sz="3600" b="1" dirty="0" smtClean="0">
              <a:cs typeface="Arial" pitchFamily="34" charset="0"/>
            </a:endParaRPr>
          </a:p>
          <a:p>
            <a:pPr marL="457200" indent="-457200" algn="just" rtl="1"/>
            <a:r>
              <a:rPr lang="ar-SA" sz="2400" dirty="0" smtClean="0">
                <a:cs typeface="Arial" pitchFamily="34" charset="0"/>
              </a:rPr>
              <a:t>- كما كانت القبائل البدائية في حاجة إلى التعاون والتماسك بين أفرادها عن طريق التفاهم0</a:t>
            </a:r>
          </a:p>
          <a:p>
            <a:pPr marL="457200" indent="-457200" algn="just" rtl="1"/>
            <a:r>
              <a:rPr lang="ar-SA" sz="2400" dirty="0" smtClean="0">
                <a:cs typeface="Arial" pitchFamily="34" charset="0"/>
              </a:rPr>
              <a:t>- يتم التواصل بين القبائل من خلال الحفلات والمناسبات الاجتماعية والدينية المختلفة0</a:t>
            </a:r>
          </a:p>
          <a:p>
            <a:pPr marL="457200" indent="-457200" algn="just" rtl="1"/>
            <a:r>
              <a:rPr lang="ar-SA" sz="2400" dirty="0" smtClean="0">
                <a:cs typeface="Arial" pitchFamily="34" charset="0"/>
              </a:rPr>
              <a:t>- </a:t>
            </a:r>
            <a:r>
              <a:rPr lang="ar-SA" sz="2400" dirty="0" smtClean="0">
                <a:cs typeface="Arial" pitchFamily="34" charset="0"/>
              </a:rPr>
              <a:t>كان رئيس القبيلة يختار بعض الأشخاص ( مثل الساحر والبطل والطبيب ) الذين يتولون تعبئة أفراد المجتمع في الأمور التي يهدف إلى إيصالها إلى أفراد القبيلة0 </a:t>
            </a:r>
            <a:endParaRPr lang="ar-SA" sz="2400" dirty="0" smtClean="0">
              <a:cs typeface="Arial" pitchFamily="34" charset="0"/>
            </a:endParaRPr>
          </a:p>
          <a:p>
            <a:pPr marL="457200" indent="-457200"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وعموما </a:t>
            </a:r>
            <a:r>
              <a:rPr lang="ar-SA" sz="2400" b="1" dirty="0" smtClean="0">
                <a:cs typeface="Arial" pitchFamily="34" charset="0"/>
              </a:rPr>
              <a:t>كانت العلاقات العامة في الماضي تعتمد على </a:t>
            </a:r>
            <a:r>
              <a:rPr lang="ar-SA" sz="2400" dirty="0" smtClean="0">
                <a:cs typeface="Arial" pitchFamily="34" charset="0"/>
              </a:rPr>
              <a:t>:</a:t>
            </a:r>
          </a:p>
          <a:p>
            <a:pPr marL="457200" indent="-457200" algn="just" rtl="1"/>
            <a:r>
              <a:rPr lang="ar-SA" sz="2400" dirty="0" smtClean="0">
                <a:cs typeface="Arial" pitchFamily="34" charset="0"/>
              </a:rPr>
              <a:t>أ- الانفعالات		</a:t>
            </a:r>
            <a:r>
              <a:rPr lang="ar-SA" sz="2400" dirty="0" err="1" smtClean="0">
                <a:cs typeface="Arial" pitchFamily="34" charset="0"/>
              </a:rPr>
              <a:t>ب</a:t>
            </a:r>
            <a:r>
              <a:rPr lang="ar-SA" sz="2400" dirty="0" smtClean="0">
                <a:cs typeface="Arial" pitchFamily="34" charset="0"/>
              </a:rPr>
              <a:t>- الإحساس الفطري		</a:t>
            </a:r>
            <a:r>
              <a:rPr lang="ar-SA" sz="2400" dirty="0" err="1" smtClean="0">
                <a:cs typeface="Arial" pitchFamily="34" charset="0"/>
              </a:rPr>
              <a:t>ج</a:t>
            </a:r>
            <a:r>
              <a:rPr lang="ar-SA" sz="2400" dirty="0" smtClean="0">
                <a:cs typeface="Arial" pitchFamily="34" charset="0"/>
              </a:rPr>
              <a:t>- التقدير الشخصي</a:t>
            </a:r>
            <a:endParaRPr lang="ar-SA" sz="2400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endParaRPr lang="ar-SA" sz="24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</a:pPr>
            <a:r>
              <a:rPr lang="ar-SA" sz="2400" b="1" dirty="0" smtClean="0"/>
              <a:t>أما العلاقات العامة الحديثة فتعتمد على :</a:t>
            </a:r>
          </a:p>
          <a:p>
            <a:pPr rtl="1"/>
            <a:r>
              <a:rPr lang="ar-SA" sz="2400" dirty="0" smtClean="0"/>
              <a:t>أ- العقل		</a:t>
            </a:r>
            <a:r>
              <a:rPr lang="ar-SA" sz="2400" dirty="0" err="1" smtClean="0"/>
              <a:t>ب</a:t>
            </a:r>
            <a:r>
              <a:rPr lang="ar-SA" sz="2400" dirty="0" smtClean="0"/>
              <a:t>- الوعي		</a:t>
            </a:r>
            <a:r>
              <a:rPr lang="ar-SA" sz="2400" dirty="0" err="1" smtClean="0"/>
              <a:t>ج</a:t>
            </a:r>
            <a:r>
              <a:rPr lang="ar-SA" sz="2400" dirty="0" smtClean="0"/>
              <a:t>- العلم </a:t>
            </a:r>
            <a:endParaRPr lang="ar-SA" sz="2400" b="1" dirty="0" smtClean="0"/>
          </a:p>
          <a:p>
            <a:pPr rtl="1"/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rgbClr val="0070C0"/>
                </a:solidFill>
              </a:rPr>
              <a:t>2- </a:t>
            </a:r>
            <a:r>
              <a:rPr lang="ar-SA" sz="2400" b="1" dirty="0" smtClean="0">
                <a:solidFill>
                  <a:srgbClr val="0070C0"/>
                </a:solidFill>
              </a:rPr>
              <a:t>العلاقات العامة في </a:t>
            </a:r>
            <a:r>
              <a:rPr lang="ar-SA" sz="2400" b="1" dirty="0" smtClean="0">
                <a:solidFill>
                  <a:srgbClr val="0070C0"/>
                </a:solidFill>
              </a:rPr>
              <a:t>الحضارات الإنسانية القديمة :</a:t>
            </a:r>
            <a:endParaRPr lang="ar-SA" sz="2400" b="1" dirty="0" smtClean="0">
              <a:solidFill>
                <a:srgbClr val="0070C0"/>
              </a:solidFill>
            </a:endParaRPr>
          </a:p>
          <a:p>
            <a:pPr rtl="1"/>
            <a:r>
              <a:rPr lang="ar-SA" sz="2400" dirty="0" smtClean="0">
                <a:cs typeface="Arial" pitchFamily="34" charset="0"/>
              </a:rPr>
              <a:t>سوف نشير إلى العلاقات العامة في الحضارات الإنسانية الآتية :</a:t>
            </a:r>
          </a:p>
          <a:p>
            <a:pPr rtl="1">
              <a:buFontTx/>
              <a:buChar char="-"/>
            </a:pPr>
            <a:r>
              <a:rPr lang="ar-SA" sz="2400" b="1" dirty="0" smtClean="0">
                <a:cs typeface="Arial" pitchFamily="34" charset="0"/>
              </a:rPr>
              <a:t>حضارة وادي الرافدين :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أول نشرة زراعية ظهرت في العراق 1800سنة قبل الميلاد0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كان الآشوريين أول من ابتدع النشرات المصورة0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كانت الدعاية تنشط في المجال السياسي ومجال الحروب0</a:t>
            </a:r>
          </a:p>
          <a:p>
            <a:pPr marL="457200" indent="-457200" rtl="1">
              <a:buFontTx/>
              <a:buChar char="-"/>
            </a:pPr>
            <a:r>
              <a:rPr lang="ar-SA" sz="2400" b="1" dirty="0" smtClean="0">
                <a:cs typeface="Arial" pitchFamily="34" charset="0"/>
              </a:rPr>
              <a:t>الحضارة المصرية :</a:t>
            </a:r>
          </a:p>
          <a:p>
            <a:pPr marL="457200" indent="-457200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- اهتم قدماء المصريين بالسيطرة على أفكار الجمهور وتحريك مشاعره0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72000"/>
          </a:xfrm>
        </p:spPr>
        <p:txBody>
          <a:bodyPr/>
          <a:lstStyle/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كانت الوسائل المستخدمة في ذلك هي : تأليه الفرعون - تقديس الكهنة – تشييد المعابد الفخمة – القبور الشاهقة مثل الأهرام0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كان الفراعنة ينشطون في ممارسة الإعلام خاصة في فترات الحروب0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في أوقات السلم كان الإعلام ينشط في الأغراض الدينية والاجتماعية0</a:t>
            </a:r>
          </a:p>
          <a:p>
            <a:pPr algn="just" rtl="1">
              <a:buFontTx/>
              <a:buChar char="-"/>
            </a:pPr>
            <a:r>
              <a:rPr lang="ar-SA" sz="2400" b="1" dirty="0" smtClean="0">
                <a:cs typeface="Arial" pitchFamily="34" charset="0"/>
              </a:rPr>
              <a:t>الحضارة </a:t>
            </a:r>
            <a:r>
              <a:rPr lang="ar-SA" sz="2400" b="1" dirty="0" smtClean="0">
                <a:cs typeface="Arial" pitchFamily="34" charset="0"/>
              </a:rPr>
              <a:t>اليونانية </a:t>
            </a:r>
            <a:r>
              <a:rPr lang="ar-SA" sz="2400" b="1" dirty="0" smtClean="0">
                <a:cs typeface="Arial" pitchFamily="34" charset="0"/>
              </a:rPr>
              <a:t>: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اهتمت الحضارة اليونانية بالسيطرة على </a:t>
            </a:r>
            <a:r>
              <a:rPr lang="ar-SA" sz="2400" dirty="0" smtClean="0">
                <a:cs typeface="Arial" pitchFamily="34" charset="0"/>
              </a:rPr>
              <a:t>الرأي العام0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كانت تفسح المجال لتبادل الآراء من خلال المناقشات0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استخدم اليونانيون السفسطائيون ( وهم أشخاص يحترفون فن الإقناع والخطابة ) في السيطرة على الجمهور0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كان القيصر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ar-SA" sz="2400" dirty="0" smtClean="0">
                <a:cs typeface="Arial" pitchFamily="34" charset="0"/>
              </a:rPr>
              <a:t>والقادة </a:t>
            </a:r>
            <a:r>
              <a:rPr lang="ar-SA" sz="2400" dirty="0" smtClean="0">
                <a:cs typeface="Arial" pitchFamily="34" charset="0"/>
              </a:rPr>
              <a:t>السياسيون والعسكريون</a:t>
            </a:r>
            <a:r>
              <a:rPr lang="ar-SA" sz="2400" dirty="0" smtClean="0">
                <a:cs typeface="Arial" pitchFamily="34" charset="0"/>
              </a:rPr>
              <a:t> يحاولون كسب ود هذه الفئة0</a:t>
            </a:r>
            <a:endParaRPr lang="ar-SA" sz="24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419600"/>
          </a:xfrm>
        </p:spPr>
        <p:txBody>
          <a:bodyPr/>
          <a:lstStyle/>
          <a:p>
            <a:pPr rtl="1">
              <a:buFontTx/>
              <a:buChar char="-"/>
            </a:pPr>
            <a:r>
              <a:rPr lang="ar-SA" sz="2400" b="1" dirty="0" smtClean="0">
                <a:cs typeface="Arial" pitchFamily="34" charset="0"/>
              </a:rPr>
              <a:t>الحضارة الرومانية </a:t>
            </a:r>
            <a:r>
              <a:rPr lang="ar-SA" sz="2400" b="1" dirty="0" smtClean="0">
                <a:cs typeface="Arial" pitchFamily="34" charset="0"/>
              </a:rPr>
              <a:t>: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تطورت أساليب التأثير في في الرأي عن طريق الخطباء المشهورين في التاريخ مثل    ” شيشرون ”0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امتد النشاط الإعلامي من السياسة إلى النواحي الاجتماعية0</a:t>
            </a:r>
          </a:p>
          <a:p>
            <a:pPr algn="just" rtl="1"/>
            <a:r>
              <a:rPr lang="ar-SA" sz="2400" dirty="0" smtClean="0">
                <a:cs typeface="Arial" pitchFamily="34" charset="0"/>
              </a:rPr>
              <a:t>هناك قصيدة مشهورة للشاعر الروماني ” فرجيل ” سميت الريفيات وكانت تهدف إلى توعية المزارعين بزيادة الأنتاج الزراعي لمواجهة زيادة السكان0</a:t>
            </a:r>
          </a:p>
          <a:p>
            <a:pPr rtl="1">
              <a:buFontTx/>
              <a:buChar char="-"/>
            </a:pPr>
            <a:r>
              <a:rPr lang="ar-SA" sz="2400" b="1" dirty="0" smtClean="0">
                <a:solidFill>
                  <a:srgbClr val="FF0000"/>
                </a:solidFill>
              </a:rPr>
              <a:t>ثانياً : العلاقات </a:t>
            </a:r>
            <a:r>
              <a:rPr lang="ar-SA" sz="2400" b="1" dirty="0" smtClean="0">
                <a:solidFill>
                  <a:srgbClr val="FF0000"/>
                </a:solidFill>
              </a:rPr>
              <a:t>العامة في العصور </a:t>
            </a:r>
            <a:r>
              <a:rPr lang="ar-SA" sz="2400" b="1" dirty="0" smtClean="0">
                <a:solidFill>
                  <a:srgbClr val="FF0000"/>
                </a:solidFill>
              </a:rPr>
              <a:t>الوسطى :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كانت هناك أنواع من النشاطات التي مهدت الطريق أمام ظهور العلاقات العامة بصورتها الحديثة0ولذلك سنعرض للعلاقات في :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	</a:t>
            </a:r>
            <a:endParaRPr lang="ar-SA" sz="2400" b="1" dirty="0" smtClean="0">
              <a:cs typeface="Arial" pitchFamily="34" charset="0"/>
            </a:endParaRPr>
          </a:p>
          <a:p>
            <a:pPr rtl="1"/>
            <a:r>
              <a:rPr lang="ar-SA" sz="2400" b="1" dirty="0" smtClean="0">
                <a:cs typeface="Arial" pitchFamily="34" charset="0"/>
              </a:rPr>
              <a:t>- </a:t>
            </a: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	</a:t>
            </a:r>
            <a:r>
              <a:rPr lang="ar-SA" sz="2400" b="1" dirty="0" smtClean="0">
                <a:cs typeface="Arial" pitchFamily="34" charset="0"/>
              </a:rPr>
              <a:t> أ- العلاقات العامة في العصور في أوروبا :</a:t>
            </a:r>
            <a:r>
              <a:rPr lang="ar-SA" b="1" dirty="0" smtClean="0">
                <a:cs typeface="Arial" pitchFamily="34" charset="0"/>
              </a:rPr>
              <a:t> </a:t>
            </a:r>
            <a:endParaRPr lang="ar-SA" dirty="0" smtClean="0"/>
          </a:p>
          <a:p>
            <a:pPr rtl="1"/>
            <a:r>
              <a:rPr lang="ar-SA" sz="2400" dirty="0" smtClean="0">
                <a:cs typeface="Arial" pitchFamily="34" charset="0"/>
              </a:rPr>
              <a:t>- كان الوضع في أوروبا يمتاز بسيطرة طغيان الكنيسة الكاملة على الوضع0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- كانت الكنيسة تمقت الفكر وتئد الأفكار ولذلك اختفت أنشطة العلاقات العامة التي بدأت في الحضارة الرومانية0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- استخدمت الكنيسة عملية التبشير للمسيحية وخاصة في أفريقيا0</a:t>
            </a:r>
            <a:endParaRPr lang="en-US" dirty="0" smtClean="0">
              <a:cs typeface="Arial" pitchFamily="34" charset="0"/>
            </a:endParaRPr>
          </a:p>
          <a:p>
            <a:pPr marL="457200" indent="-457200" rtl="1"/>
            <a:r>
              <a:rPr lang="ar-SA" sz="2400" b="1" dirty="0" smtClean="0">
                <a:cs typeface="Arial" pitchFamily="34" charset="0"/>
              </a:rPr>
              <a:t>	ب- العلاقات </a:t>
            </a:r>
            <a:r>
              <a:rPr lang="ar-SA" sz="2400" b="1" dirty="0" smtClean="0">
                <a:cs typeface="Arial" pitchFamily="34" charset="0"/>
              </a:rPr>
              <a:t>العامة في </a:t>
            </a:r>
            <a:r>
              <a:rPr lang="ar-SA" sz="2400" b="1" dirty="0" smtClean="0">
                <a:cs typeface="Arial" pitchFamily="34" charset="0"/>
              </a:rPr>
              <a:t>العصر الإسلامي :</a:t>
            </a:r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</a:t>
            </a:r>
            <a:endParaRPr lang="ar-SA" b="1" dirty="0" smtClean="0">
              <a:cs typeface="Arial" pitchFamily="34" charset="0"/>
            </a:endParaRPr>
          </a:p>
          <a:p>
            <a:pPr marL="514350" indent="-514350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تأخذ العلاقات العامة شكل اشمل واعم من التأثير السياسي فالقرآن الكريم يتضمن الكثير من الآيات القرآنية التي تدعو إلى حسن الخلق ” وإنك لعلى خلق عظيم ” وغيرها الكثير0</a:t>
            </a:r>
          </a:p>
          <a:p>
            <a:pPr marL="514350" indent="-514350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يصف الرسول </a:t>
            </a:r>
            <a:r>
              <a:rPr lang="ar-SA" sz="2400" dirty="0" smtClean="0">
                <a:cs typeface="Arial" pitchFamily="34" charset="0"/>
              </a:rPr>
              <a:t>صلى الله عله وسلم نفسه بقوله ” إنما بعثت لاتمم مكارك الخلاق ”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Tx/>
              <a:buChar char="-"/>
            </a:pPr>
            <a:r>
              <a:rPr lang="ar-SA" sz="2400" dirty="0" smtClean="0"/>
              <a:t>كذلك هناك ما يعرف باسم ”شعرة معاوية“ وهي تعني ضرورة المحافظة على العلاقة بين الأطراف0</a:t>
            </a:r>
          </a:p>
          <a:p>
            <a:pPr algn="just" rtl="1">
              <a:buFontTx/>
              <a:buChar char="-"/>
            </a:pPr>
            <a:r>
              <a:rPr lang="ar-SA" sz="2400" dirty="0" smtClean="0"/>
              <a:t>الشريعة الإسلامية تتضمن جميع الأصول الأخلاقية السليمة التي يستند إليها فن العلاقات العامة الحديثة فالدين - في نظر الإسلام – هو المعاملة0</a:t>
            </a:r>
          </a:p>
          <a:p>
            <a:pPr algn="just" rtl="1">
              <a:buFontTx/>
              <a:buChar char="-"/>
            </a:pPr>
            <a:r>
              <a:rPr lang="ar-SA" sz="2400" dirty="0" smtClean="0"/>
              <a:t>تعتبر خطبة الجمعة والعيدين من الأمور الهامة في مجال العلاقات العامة0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أيضاً تعتبر الدواوين التي انتشرت في الخلافة الإسلامية من الأمور التي ترتبط بالعلاقات العامة0</a:t>
            </a:r>
          </a:p>
          <a:p>
            <a:pPr algn="just"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عندما بدأت الموالد في الظهور في بعض الدول الإسلامية كان لها دور كبير في مجال العلاقات العامة0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2136</TotalTime>
  <Words>318</Words>
  <Application>Microsoft Office PowerPoint</Application>
  <PresentationFormat>A4 Paper (210x297 mm)‎</PresentationFormat>
  <Paragraphs>65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أولا: نشأة العلاقات العامة وتطورها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mhelal</cp:lastModifiedBy>
  <cp:revision>166</cp:revision>
  <dcterms:created xsi:type="dcterms:W3CDTF">2009-10-14T19:14:34Z</dcterms:created>
  <dcterms:modified xsi:type="dcterms:W3CDTF">2011-03-01T18:54:19Z</dcterms:modified>
</cp:coreProperties>
</file>