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9" r:id="rId2"/>
    <p:sldId id="267" r:id="rId3"/>
    <p:sldId id="290" r:id="rId4"/>
    <p:sldId id="293" r:id="rId5"/>
    <p:sldId id="295" r:id="rId6"/>
    <p:sldId id="292" r:id="rId7"/>
    <p:sldId id="296" r:id="rId8"/>
    <p:sldId id="297" r:id="rId9"/>
    <p:sldId id="298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420" autoAdjust="0"/>
  </p:normalViewPr>
  <p:slideViewPr>
    <p:cSldViewPr>
      <p:cViewPr>
        <p:scale>
          <a:sx n="80" d="100"/>
          <a:sy n="80" d="100"/>
        </p:scale>
        <p:origin x="-504" y="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360" y="171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5908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العلاقات العامة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0محمود هلال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 تابع : نشأة العلاقات العامة وتطورها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/>
            <a:r>
              <a:rPr lang="ar-SA" sz="2800" dirty="0" smtClean="0"/>
              <a:t>	</a:t>
            </a:r>
            <a:r>
              <a:rPr lang="ar-SA" sz="2800" b="1" dirty="0" smtClean="0">
                <a:solidFill>
                  <a:srgbClr val="FF0000"/>
                </a:solidFill>
              </a:rPr>
              <a:t>ثالثاً : العلاقات العامة في العصور الحديثة :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أدت الثورة الصناعية في أوربا في نهاية القرن الـ 20 إلى تعقد في العلاقات بين الناس0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كانت الخدمات تقدم في الماضي بصورة فردية ولكن بعد الثورة تحولت الخدمات إلى الصورة الجماعية حيث أصبح عدد العمال داخل المصنع كبير ولا تربط العمال أية صلة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نظرت الإدارة إلى العمال على أنهم مجرد آلات لابد أن يستفاد منهم بأقصى قدر0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شنت  الصحف هجوماً على المؤسسات الكبرى والمصانع وقامت بتأليب الناس عليهم0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في انجلترا يعتبر ” </a:t>
            </a:r>
            <a:r>
              <a:rPr lang="ar-SA" sz="2400" dirty="0" smtClean="0">
                <a:solidFill>
                  <a:srgbClr val="0070C0"/>
                </a:solidFill>
              </a:rPr>
              <a:t>دانيال ديفو </a:t>
            </a:r>
            <a:r>
              <a:rPr lang="ar-SA" sz="2400" dirty="0" smtClean="0"/>
              <a:t>” من أوائل حاول استخدام طرقا تماثل ما هو مستخدم في العلاقات العامة0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كان يتم ضخ المعلومات في أتجاه واحد من مكاتب النشر إلى الجمهور من أجل إقناعهم بالتعاطف مع المؤسسات0</a:t>
            </a:r>
          </a:p>
          <a:p>
            <a:pPr algn="just" rtl="1" eaLnBrk="1" hangingPunct="1"/>
            <a:r>
              <a:rPr lang="ar-SA" sz="2400" dirty="0" smtClean="0"/>
              <a:t>  	</a:t>
            </a:r>
          </a:p>
          <a:p>
            <a:pPr rtl="1"/>
            <a:r>
              <a:rPr lang="ar-SA" dirty="0" smtClean="0"/>
              <a:t>	</a:t>
            </a:r>
          </a:p>
          <a:p>
            <a:pPr rtl="1"/>
            <a:endParaRPr lang="ar-SA" dirty="0" smtClean="0"/>
          </a:p>
          <a:p>
            <a:pPr algn="l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ذهب البعض ومنهم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بارنوم</a:t>
            </a:r>
            <a:r>
              <a:rPr lang="ar-SA" sz="2400" dirty="0" smtClean="0">
                <a:cs typeface="Arial" pitchFamily="34" charset="0"/>
              </a:rPr>
              <a:t> ” إلى القول ( أن الجمهور يمكن تضليله )0</a:t>
            </a:r>
          </a:p>
          <a:p>
            <a:pPr marL="457200" indent="-457200"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يعبر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فان دورن </a:t>
            </a:r>
            <a:r>
              <a:rPr lang="ar-SA" sz="2400" dirty="0" smtClean="0">
                <a:cs typeface="Arial" pitchFamily="34" charset="0"/>
              </a:rPr>
              <a:t>” عن عدم رضائه عن العلاقات العامة بقوله ( العلاقات العامة هي نقمة العصر )0</a:t>
            </a:r>
          </a:p>
          <a:p>
            <a:pPr marL="457200" indent="-457200"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قامت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كلية هارفارد </a:t>
            </a:r>
            <a:r>
              <a:rPr lang="ar-SA" sz="2400" dirty="0" smtClean="0">
                <a:cs typeface="Arial" pitchFamily="34" charset="0"/>
              </a:rPr>
              <a:t>بجملة لجمع التبرعات وذلك من خلال مطوية في عام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1643م</a:t>
            </a:r>
            <a:r>
              <a:rPr lang="ar-SA" sz="2400" dirty="0" smtClean="0">
                <a:cs typeface="Arial" pitchFamily="34" charset="0"/>
              </a:rPr>
              <a:t> وهى أول مطوية استخدمت في هذا الغرض0</a:t>
            </a:r>
          </a:p>
          <a:p>
            <a:pPr marL="457200" indent="-457200"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يعتبر الكاريكاتير الذي نشره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بنيامين فرانكلين </a:t>
            </a:r>
            <a:r>
              <a:rPr lang="ar-SA" sz="2400" dirty="0" smtClean="0">
                <a:cs typeface="Arial" pitchFamily="34" charset="0"/>
              </a:rPr>
              <a:t>” عام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1725م</a:t>
            </a:r>
            <a:r>
              <a:rPr lang="ar-SA" sz="2400" dirty="0" smtClean="0">
                <a:cs typeface="Arial" pitchFamily="34" charset="0"/>
              </a:rPr>
              <a:t> والذي كان يمثل الولايات المتحدة  على هيئة افعى مجزأة إلى قطع كل قطعة تمثل ولاية وقد كتب تحتها ” إتحد أو مت ” علامة بارزة في تطور العلاقات العامة0</a:t>
            </a:r>
          </a:p>
          <a:p>
            <a:pPr marL="457200" indent="-457200"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في عام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1787م </a:t>
            </a:r>
            <a:r>
              <a:rPr lang="ar-SA" sz="2400" dirty="0" smtClean="0">
                <a:cs typeface="Arial" pitchFamily="34" charset="0"/>
              </a:rPr>
              <a:t>نشرت الصحف الأمريكية بيان موقع من 85 حزبياً بضرورة توقيع مشروع الدستور الأمريكي والتي وصفت أنها أمهر عمل في محال العلاقات العامة0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يعتبر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دورمان إيتون </a:t>
            </a:r>
            <a:r>
              <a:rPr lang="ar-SA" sz="2400" dirty="0" smtClean="0">
                <a:cs typeface="Arial" pitchFamily="34" charset="0"/>
              </a:rPr>
              <a:t>” أول من اختار مصطلح العلاقات العامة لأول مرة عام 1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882م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ولكن الأستخدام الحقيقي للعلاقات العامة طبقاً للمفهوم الحديث هو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إيفي بيتر لي </a:t>
            </a:r>
            <a:r>
              <a:rPr lang="ar-SA" sz="2400" dirty="0" smtClean="0">
                <a:cs typeface="Arial" pitchFamily="34" charset="0"/>
              </a:rPr>
              <a:t>” وقد اتخذ شعار لعمله هو ” لابد من إعلام الجمهور ” وهو ابو العلاقات العامة بالمفهوم الغربي0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كما استخدم في برامجه بما يسمى بالقناة ذات الأتجاهين0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مما هو مأثور عنه قوله ” أنني اترجم الدولارات والأسهم والسندات إلى لغة إنسانية0</a:t>
            </a:r>
          </a:p>
          <a:p>
            <a:pPr rtl="1">
              <a:buFontTx/>
              <a:buChar char="-"/>
            </a:pP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أرتبط اسم إيفي بيتر لي بأربعة إنجازات هي :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	1- مساهمة رجال الاعمال في خدمة المجتمع والمصلحة العامة0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	2- ان ترتبط أنشطة العلاقات العامة بالإدارة العليا0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	3- إقامة اتصال مستمر مع وسائل الإعلام0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	4- الأهتمام بالنواحي الإنسانية في أعمال المؤسسات0</a:t>
            </a:r>
          </a:p>
          <a:p>
            <a:pPr rtl="1"/>
            <a:endParaRPr lang="ar-SA" sz="2400" dirty="0" smtClean="0">
              <a:cs typeface="Arial" pitchFamily="34" charset="0"/>
            </a:endParaRPr>
          </a:p>
          <a:p>
            <a:pPr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19600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400" dirty="0" smtClean="0">
                <a:cs typeface="Arial" pitchFamily="34" charset="0"/>
              </a:rPr>
              <a:t>- قام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إدوار بيرنز </a:t>
            </a:r>
            <a:r>
              <a:rPr lang="ar-SA" sz="2400" dirty="0" smtClean="0">
                <a:cs typeface="Arial" pitchFamily="34" charset="0"/>
              </a:rPr>
              <a:t>” عام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1923م</a:t>
            </a:r>
            <a:r>
              <a:rPr lang="ar-SA" sz="2400" dirty="0" smtClean="0">
                <a:cs typeface="Arial" pitchFamily="34" charset="0"/>
              </a:rPr>
              <a:t> بتأليف كتاب بعنوان بلورة الرأي العام واشار فيه إلى أن وظائف العلاقات العامة هي :</a:t>
            </a: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400" dirty="0" smtClean="0">
                <a:cs typeface="Arial" pitchFamily="34" charset="0"/>
              </a:rPr>
              <a:t>		1- التكيف		2- الإعلام		3- الإقناع</a:t>
            </a:r>
          </a:p>
          <a:p>
            <a:pPr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يعتبر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إدوار بيرنز </a:t>
            </a:r>
            <a:r>
              <a:rPr lang="ar-SA" sz="2400" dirty="0" smtClean="0">
                <a:cs typeface="Arial" pitchFamily="34" charset="0"/>
              </a:rPr>
              <a:t>” أول من درس مادة العلاقات العامة في الجامعات وكان ذلك في جامعة نيويورك عام 1923م</a:t>
            </a:r>
          </a:p>
          <a:p>
            <a:pPr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كذلك يعتبر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ركس هارلو </a:t>
            </a:r>
            <a:r>
              <a:rPr lang="ar-SA" sz="2400" dirty="0" smtClean="0">
                <a:cs typeface="Arial" pitchFamily="34" charset="0"/>
              </a:rPr>
              <a:t>” من رواد العلاقات العامة في الجامعات وقد اسس المجلس الأمريكي للعلاقات العامة في </a:t>
            </a:r>
            <a:r>
              <a:rPr lang="ar-SA" sz="2400" smtClean="0">
                <a:cs typeface="Arial" pitchFamily="34" charset="0"/>
              </a:rPr>
              <a:t>عام </a:t>
            </a:r>
            <a:r>
              <a:rPr lang="ar-SA" sz="2400" smtClean="0">
                <a:cs typeface="Arial" pitchFamily="34" charset="0"/>
              </a:rPr>
              <a:t>1904م0</a:t>
            </a:r>
            <a:endParaRPr lang="ar-SA" sz="2400" dirty="0" smtClean="0">
              <a:cs typeface="Arial" pitchFamily="34" charset="0"/>
            </a:endParaRP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وتعتبر الولايات المتحدة المؤيكية الميدان الخصب الذي نبتت فيه العلاقلاات العامة  بمفهومها الحديث ولذلك نستعرض المراحل التي مرت بها هذه المهنة في أمريكا على النحو التالي : </a:t>
            </a:r>
          </a:p>
          <a:p>
            <a:pPr rtl="1"/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rtl="1"/>
            <a:r>
              <a:rPr lang="ar-SA" sz="2400" dirty="0" smtClean="0"/>
              <a:t>	</a:t>
            </a:r>
            <a:r>
              <a:rPr lang="ar-SA" sz="2400" b="1" dirty="0" smtClean="0"/>
              <a:t>مراحل تطور مهنة العلاقات العامة في أمريكا :</a:t>
            </a:r>
          </a:p>
          <a:p>
            <a:pPr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الأولى : 1900- 1914م</a:t>
            </a:r>
          </a:p>
          <a:p>
            <a:pPr rtl="1">
              <a:buFontTx/>
              <a:buChar char="-"/>
            </a:pPr>
            <a:r>
              <a:rPr lang="ar-SA" sz="2400" dirty="0" smtClean="0"/>
              <a:t>سميت مرحلة التخصيب0</a:t>
            </a:r>
          </a:p>
          <a:p>
            <a:pPr rtl="1">
              <a:buFontTx/>
              <a:buChar char="-"/>
            </a:pPr>
            <a:r>
              <a:rPr lang="ar-SA" sz="2400" dirty="0" smtClean="0"/>
              <a:t>امتازت بسيطرة الشركات ورجال الأعمال على المجتمع0</a:t>
            </a:r>
          </a:p>
          <a:p>
            <a:pPr rtl="1">
              <a:buFontTx/>
              <a:buChar char="-"/>
            </a:pPr>
            <a:r>
              <a:rPr lang="ar-SA" sz="2400" dirty="0" smtClean="0"/>
              <a:t>ممارسة دور النشر نشاط بديل للعلاقات وكان ضخ المعلومات يتم من جانب واحد0</a:t>
            </a:r>
          </a:p>
          <a:p>
            <a:pPr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الثانية : 1915- 1919م</a:t>
            </a:r>
          </a:p>
          <a:p>
            <a:pPr rtl="1">
              <a:buFontTx/>
              <a:buChar char="-"/>
            </a:pPr>
            <a:r>
              <a:rPr lang="ar-SA" sz="2400" dirty="0" smtClean="0"/>
              <a:t>سميت مرحلة الحرب العالمية </a:t>
            </a:r>
            <a:r>
              <a:rPr lang="ar-SA" sz="2400" dirty="0" smtClean="0"/>
              <a:t>الأولى</a:t>
            </a:r>
            <a:endParaRPr lang="ar-SA" sz="2400" dirty="0" smtClean="0"/>
          </a:p>
          <a:p>
            <a:pPr rtl="1">
              <a:buFontTx/>
              <a:buChar char="-"/>
            </a:pPr>
            <a:r>
              <a:rPr lang="ar-SA" sz="2400" dirty="0" smtClean="0"/>
              <a:t>زيادة تأثير الحكومة على الرأي العام0</a:t>
            </a:r>
          </a:p>
          <a:p>
            <a:pPr rtl="1">
              <a:buFontTx/>
              <a:buChar char="-"/>
            </a:pPr>
            <a:r>
              <a:rPr lang="ar-SA" sz="2400" dirty="0" smtClean="0"/>
              <a:t>تم استقطاب عدد من المؤثرين في الإعلام0</a:t>
            </a:r>
          </a:p>
          <a:p>
            <a:pPr rtl="1">
              <a:buFontTx/>
              <a:buChar char="-"/>
            </a:pPr>
            <a:endParaRPr lang="ar-SA" sz="2400" dirty="0" smtClean="0"/>
          </a:p>
          <a:p>
            <a:pPr rtl="1">
              <a:buFontTx/>
              <a:buChar char="-"/>
            </a:pPr>
            <a:endParaRPr lang="ar-SA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الثالثة : 1920- 1929م 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/>
              <a:t>سميت مرحلة الإزدهار0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/>
              <a:t>شهدت إنتعاش الإقتصاد0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/>
              <a:t>إنشاء شركات لممارسة العلاقات العامة الحديثة في أمريكا ثم في العالم0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الرابعة: 1930- 1939م 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/>
              <a:t>سميت مرحلة روزفلت0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/>
              <a:t>كان يعمل على أن يكون في كل جراج سيارة وفي كل قدر دجاجة0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dirty="0" smtClean="0"/>
              <a:t>التوسع في برامج الخدمة الاجتماعية0</a:t>
            </a:r>
          </a:p>
          <a:p>
            <a:pPr algn="just" rtl="1">
              <a:buFontTx/>
              <a:buChar char="-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1984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الخامسة : 1940- 1945م 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سميت مرحلة الحرب العالمية الثانية0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كانت مرحلة إنقاذ من الكساد الإقتصادي0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اسمت بتعبئة الرأي العام0</a:t>
            </a:r>
          </a:p>
          <a:p>
            <a:pPr algn="just"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السادسة : 1945- 1965م 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سميت مرحلة إزدهار اقتصادي غربي0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إزدهار برامج العلاقات العامة0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إنتشار المؤسسات المتخصصة في مجال العلاقات العامة0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تجميع جهود ممارسي العلاقات العامة عالمياً0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الإتجاه إلى عالمية ممارسة العلاقات العامة0</a:t>
            </a:r>
          </a:p>
          <a:p>
            <a:pPr algn="just"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المرحلة السابعة : 1965 وحتى الآن</a:t>
            </a:r>
          </a:p>
          <a:p>
            <a:pPr algn="just" rtl="1">
              <a:buFontTx/>
              <a:buChar char="-"/>
            </a:pPr>
            <a:r>
              <a:rPr lang="ar-SA" sz="2400" dirty="0" smtClean="0"/>
              <a:t>سميت مرحلة عصر المعلومات</a:t>
            </a:r>
            <a:r>
              <a:rPr lang="ar-SA" sz="2400" dirty="0" smtClean="0">
                <a:solidFill>
                  <a:srgbClr val="0070C0"/>
                </a:solidFill>
              </a:rPr>
              <a:t>0</a:t>
            </a:r>
          </a:p>
          <a:p>
            <a:pPr algn="just" rtl="1">
              <a:buFontTx/>
              <a:buChar char="-"/>
            </a:pPr>
            <a:r>
              <a:rPr lang="ar-SA" sz="2400" dirty="0" smtClean="0"/>
              <a:t>إلغاء المسافات والفوارق بين الشعوب0</a:t>
            </a:r>
          </a:p>
          <a:p>
            <a:pPr algn="just" rtl="1">
              <a:buFontTx/>
              <a:buChar char="-"/>
            </a:pPr>
            <a:r>
              <a:rPr lang="ar-SA" sz="2400" dirty="0" smtClean="0"/>
              <a:t>سرعة إنتشار الأخبار بين دول العالم0</a:t>
            </a:r>
          </a:p>
          <a:p>
            <a:pPr algn="just"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</a:rPr>
              <a:t>العلاقات العامة في أوروبا :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ظهرت العلاقات العامة في فرنسا عام 1946م0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ظهرت العلاقات العامة في هولندا عام 1946م0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ظهرت العلاقات العامة في إنجلترا علي يد ديفو0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ظهرت العلاقات العامة في السويد عام 1948م0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ظهرت في السعودية عام 1950م0	- ظهرت في مصرعام 1953م0</a:t>
            </a:r>
          </a:p>
          <a:p>
            <a:pPr algn="just"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  <a:p>
            <a:pPr algn="just"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  <a:p>
            <a:pPr algn="just"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  <a:p>
            <a:pPr algn="just"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415</Words>
  <Application>Microsoft Office PowerPoint</Application>
  <PresentationFormat>A4 Paper (210x297 mm)‎</PresentationFormat>
  <Paragraphs>88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 تابع : نشأة العلاقات العامة وتطورها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195</cp:revision>
  <dcterms:created xsi:type="dcterms:W3CDTF">2009-10-14T19:14:34Z</dcterms:created>
  <dcterms:modified xsi:type="dcterms:W3CDTF">2011-03-10T13:56:55Z</dcterms:modified>
</cp:coreProperties>
</file>