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97" r:id="rId2"/>
    <p:sldId id="267" r:id="rId3"/>
    <p:sldId id="290" r:id="rId4"/>
    <p:sldId id="293" r:id="rId5"/>
    <p:sldId id="295" r:id="rId6"/>
    <p:sldId id="292" r:id="rId7"/>
    <p:sldId id="296" r:id="rId8"/>
    <p:sldId id="266" r:id="rId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9" autoAdjust="0"/>
    <p:restoredTop sz="94664" autoAdjust="0"/>
  </p:normalViewPr>
  <p:slideViewPr>
    <p:cSldViewPr>
      <p:cViewPr>
        <p:scale>
          <a:sx n="80" d="100"/>
          <a:sy n="80" d="100"/>
        </p:scale>
        <p:origin x="-72" y="11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3/10/2011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5908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العلاقات العامة</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ar-SA" sz="2600" b="1" dirty="0" smtClean="0">
                <a:solidFill>
                  <a:schemeClr val="bg2">
                    <a:lumMod val="25000"/>
                  </a:schemeClr>
                </a:solidFill>
                <a:latin typeface="Calibri" pitchFamily="34" charset="0"/>
                <a:cs typeface="Times New Roman" pitchFamily="18" charset="0"/>
              </a:rPr>
              <a:t>0محمود هلال</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rtl="1" eaLnBrk="1" hangingPunct="1">
              <a:defRPr/>
            </a:pPr>
            <a:r>
              <a:rPr lang="ar-SA" sz="3200" b="1" dirty="0" smtClean="0">
                <a:solidFill>
                  <a:srgbClr val="FF0000"/>
                </a:solidFill>
              </a:rPr>
              <a:t>ثانياً : ما هي العلاقات العامة</a:t>
            </a:r>
            <a:endParaRPr lang="en-US" sz="3200" dirty="0">
              <a:solidFill>
                <a:schemeClr val="tx2">
                  <a:lumMod val="75000"/>
                </a:schemeClr>
              </a:solidFill>
            </a:endParaRPr>
          </a:p>
        </p:txBody>
      </p:sp>
      <p:sp>
        <p:nvSpPr>
          <p:cNvPr id="7171" name="Text Placeholder 5"/>
          <p:cNvSpPr>
            <a:spLocks noGrp="1"/>
          </p:cNvSpPr>
          <p:nvPr>
            <p:ph idx="1"/>
          </p:nvPr>
        </p:nvSpPr>
        <p:spPr/>
        <p:txBody>
          <a:bodyPr/>
          <a:lstStyle/>
          <a:p>
            <a:pPr algn="just" rtl="1" eaLnBrk="1" hangingPunct="1"/>
            <a:r>
              <a:rPr lang="ar-SA" sz="2400" b="1" dirty="0" smtClean="0">
                <a:solidFill>
                  <a:srgbClr val="0070C0"/>
                </a:solidFill>
                <a:cs typeface="Arial" pitchFamily="34" charset="0"/>
              </a:rPr>
              <a:t>مقدمة : </a:t>
            </a:r>
          </a:p>
          <a:p>
            <a:pPr algn="just" rtl="1" eaLnBrk="1" hangingPunct="1">
              <a:buFontTx/>
              <a:buChar char="-"/>
            </a:pPr>
            <a:r>
              <a:rPr lang="ar-SA" sz="2400" dirty="0" smtClean="0">
                <a:cs typeface="Arial" pitchFamily="34" charset="0"/>
              </a:rPr>
              <a:t>تعتبر العلاقات العامة فنا من فنون الإدارة أو يمكن القول أنها وظيفة من وظائفها وهي أحد فنون الاتصال0</a:t>
            </a:r>
          </a:p>
          <a:p>
            <a:pPr algn="just" rtl="1" eaLnBrk="1" hangingPunct="1">
              <a:buFontTx/>
              <a:buChar char="-"/>
            </a:pPr>
            <a:r>
              <a:rPr lang="ar-SA" sz="2400" dirty="0" smtClean="0">
                <a:cs typeface="Arial" pitchFamily="34" charset="0"/>
              </a:rPr>
              <a:t>ظهرت العلاقات العامة في القرن العشرين على الرغم من أنها كنشاط قديمة قدم المجتمعات الإنسانية وهي ترتبط بكل من علم النفس وعلم الاجتماع وعلم الإدارة0 </a:t>
            </a:r>
          </a:p>
          <a:p>
            <a:pPr algn="just" rtl="1" eaLnBrk="1" hangingPunct="1">
              <a:buFontTx/>
              <a:buChar char="-"/>
            </a:pPr>
            <a:r>
              <a:rPr lang="ar-SA" sz="2400" dirty="0" smtClean="0">
                <a:cs typeface="Arial" pitchFamily="34" charset="0"/>
              </a:rPr>
              <a:t>وهي تسعي إلى أن ترضي كل شخص عن طريق الإقناع وليس التملق0</a:t>
            </a:r>
          </a:p>
          <a:p>
            <a:pPr algn="just" rtl="1" eaLnBrk="1" hangingPunct="1">
              <a:buFontTx/>
              <a:buChar char="-"/>
            </a:pPr>
            <a:r>
              <a:rPr lang="ar-SA" sz="2400" dirty="0" smtClean="0">
                <a:cs typeface="Arial" pitchFamily="34" charset="0"/>
              </a:rPr>
              <a:t>تبحث العلاقات العامة  في علاقة مؤسسة ما بجمهورها بشكل فردي أو جماعي0</a:t>
            </a:r>
          </a:p>
          <a:p>
            <a:pPr algn="just" rtl="1" eaLnBrk="1" hangingPunct="1">
              <a:buFontTx/>
              <a:buChar char="-"/>
            </a:pPr>
            <a:r>
              <a:rPr lang="ar-SA" sz="2400" dirty="0" smtClean="0">
                <a:cs typeface="Arial" pitchFamily="34" charset="0"/>
              </a:rPr>
              <a:t>أما العلاقات الإنسانية فهي تبحث في السلوك الإنساني ودوافعه وردود الفعل سواء كانت سلبية أو إيجابية  تجاه هذا السلوك0</a:t>
            </a:r>
          </a:p>
          <a:p>
            <a:pPr algn="just" rtl="1" eaLnBrk="1" hangingPunct="1">
              <a:buFontTx/>
              <a:buChar char="-"/>
            </a:pPr>
            <a:r>
              <a:rPr lang="ar-SA" sz="2400" dirty="0" smtClean="0">
                <a:cs typeface="Arial" pitchFamily="34" charset="0"/>
              </a:rPr>
              <a:t>ولكن تتفقان في أنهما يبحثان في مجال فهم نفسية الفرد وإشعاره بقيمته وإنسانيته0</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p:txBody>
          <a:bodyPr/>
          <a:lstStyle/>
          <a:p>
            <a:pPr marL="457200" indent="-457200" rtl="1">
              <a:spcBef>
                <a:spcPts val="600"/>
              </a:spcBef>
              <a:spcAft>
                <a:spcPts val="600"/>
              </a:spcAft>
              <a:buFontTx/>
              <a:buChar char="-"/>
            </a:pPr>
            <a:r>
              <a:rPr lang="ar-SA" sz="2400" dirty="0" smtClean="0">
                <a:cs typeface="Arial" pitchFamily="34" charset="0"/>
              </a:rPr>
              <a:t>يتفق المشتغلين بالعلاقات العامة على أهمية أن تتفهم المؤسسة جمهورها ولابد للجمهور أن يفهم المؤسسة حتى يكون التعامل بينهما مبني على أساس حسن التعامل0</a:t>
            </a:r>
          </a:p>
          <a:p>
            <a:pPr marL="457200" indent="-457200" rtl="1">
              <a:spcBef>
                <a:spcPts val="600"/>
              </a:spcBef>
              <a:spcAft>
                <a:spcPts val="600"/>
              </a:spcAft>
              <a:buFontTx/>
              <a:buChar char="-"/>
            </a:pPr>
            <a:r>
              <a:rPr lang="ar-SA" sz="2400" dirty="0" smtClean="0">
                <a:cs typeface="Arial" pitchFamily="34" charset="0"/>
              </a:rPr>
              <a:t>لقد سبقنا العالم في مجال حسن المعاملة حيث أن هناك مقولة إسلامية متداولة تقول      </a:t>
            </a:r>
            <a:r>
              <a:rPr lang="ar-SA" sz="2400" dirty="0" smtClean="0">
                <a:solidFill>
                  <a:srgbClr val="0070C0"/>
                </a:solidFill>
                <a:cs typeface="Arial" pitchFamily="34" charset="0"/>
              </a:rPr>
              <a:t>” عامل الناس بما تحب أن يعاملوك به ”0</a:t>
            </a:r>
          </a:p>
          <a:p>
            <a:pPr marL="457200" indent="-457200" rtl="1">
              <a:spcBef>
                <a:spcPts val="600"/>
              </a:spcBef>
              <a:spcAft>
                <a:spcPts val="600"/>
              </a:spcAft>
            </a:pPr>
            <a:r>
              <a:rPr lang="ar-SA" sz="2400" b="1" dirty="0" smtClean="0">
                <a:solidFill>
                  <a:srgbClr val="FF0000"/>
                </a:solidFill>
                <a:cs typeface="Arial" pitchFamily="34" charset="0"/>
              </a:rPr>
              <a:t>تعريف العلاقات العامة :</a:t>
            </a:r>
          </a:p>
          <a:p>
            <a:pPr marL="457200" indent="-457200" algn="just" rtl="1">
              <a:spcBef>
                <a:spcPts val="600"/>
              </a:spcBef>
              <a:spcAft>
                <a:spcPts val="600"/>
              </a:spcAft>
              <a:buFontTx/>
              <a:buChar char="-"/>
            </a:pPr>
            <a:r>
              <a:rPr lang="ar-SA" sz="2400" dirty="0" smtClean="0">
                <a:cs typeface="Arial" pitchFamily="34" charset="0"/>
              </a:rPr>
              <a:t>لابد أن نستعرض عدد من التعريفات لكي نصل إلى تعريف مقنع للعلاقات العامة ولكن قبل ذلك لابد من أن نشير إلى هناك أمثلة في ديننا الإسلامي يمكن الإشارة سريعاً قبل أن نعرض لنماذج من تلك التعريفات0 </a:t>
            </a:r>
          </a:p>
          <a:p>
            <a:pPr marL="457200" indent="-457200" algn="just" rtl="1">
              <a:spcBef>
                <a:spcPts val="600"/>
              </a:spcBef>
              <a:spcAft>
                <a:spcPts val="600"/>
              </a:spcAft>
              <a:buFontTx/>
              <a:buChar char="-"/>
            </a:pPr>
            <a:r>
              <a:rPr lang="ar-SA" sz="2400" dirty="0" smtClean="0">
                <a:cs typeface="Arial" pitchFamily="34" charset="0"/>
              </a:rPr>
              <a:t>هناك الكثير من الآيات القرآنية التي تشير إلى حسن المعاملة ومعاملة الناس بالحسنى0</a:t>
            </a:r>
          </a:p>
          <a:p>
            <a:pPr marL="457200" indent="-457200" algn="just" rtl="1">
              <a:spcBef>
                <a:spcPts val="600"/>
              </a:spcBef>
              <a:spcAft>
                <a:spcPts val="600"/>
              </a:spcAft>
              <a:buFontTx/>
              <a:buChar char="-"/>
            </a:pPr>
            <a:r>
              <a:rPr lang="ar-SA" sz="2400" dirty="0" smtClean="0">
                <a:cs typeface="Arial" pitchFamily="34" charset="0"/>
              </a:rPr>
              <a:t>كذلك هناك الكثير من الأحاديث النبوية الشريفة تحث المسلمين على ذلك الشيئ0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a:xfrm>
            <a:off x="495300" y="1447800"/>
            <a:ext cx="8915400" cy="4678363"/>
          </a:xfrm>
        </p:spPr>
        <p:txBody>
          <a:bodyPr/>
          <a:lstStyle/>
          <a:p>
            <a:pPr rtl="1">
              <a:buFontTx/>
              <a:buChar char="-"/>
            </a:pPr>
            <a:r>
              <a:rPr lang="ar-SA" sz="2400" dirty="0" smtClean="0">
                <a:cs typeface="Arial" pitchFamily="34" charset="0"/>
              </a:rPr>
              <a:t>كذلك نجد في التراث الإسلامي أن معاوية يصف علاقته بالناس بشكل يشابه الشعرة التي لا تنقطع مع ضعفها فإنه لا يشد معهم ولا يترك لهم الحبل على الغارب0</a:t>
            </a:r>
          </a:p>
          <a:p>
            <a:pPr rtl="1">
              <a:buFontTx/>
              <a:buChar char="-"/>
            </a:pPr>
            <a:r>
              <a:rPr lang="ar-SA" sz="2400" dirty="0" smtClean="0">
                <a:cs typeface="Arial" pitchFamily="34" charset="0"/>
              </a:rPr>
              <a:t>وفي التراث المعاصر نجد التواصل الأسري وتكاتف أبناء الحي والتزاور والوقف مع الآخرين أوقات الشدة0 </a:t>
            </a:r>
          </a:p>
          <a:p>
            <a:pPr rtl="1">
              <a:buFontTx/>
              <a:buChar char="-"/>
            </a:pPr>
            <a:r>
              <a:rPr lang="ar-SA" sz="2400" dirty="0" smtClean="0">
                <a:cs typeface="Arial" pitchFamily="34" charset="0"/>
              </a:rPr>
              <a:t>ورغم عدم الاتفاق على تعريف واحد فسوف نعرض لمجموعة من التعريفات : </a:t>
            </a:r>
          </a:p>
          <a:p>
            <a:pPr rtl="1">
              <a:buFontTx/>
              <a:buChar char="-"/>
            </a:pPr>
            <a:r>
              <a:rPr lang="ar-SA" sz="2400" dirty="0" smtClean="0">
                <a:cs typeface="Arial" pitchFamily="34" charset="0"/>
              </a:rPr>
              <a:t>هناك من يعرف العلاقات العامة على أنها ” </a:t>
            </a:r>
            <a:r>
              <a:rPr lang="ar-SA" sz="2400" dirty="0" smtClean="0">
                <a:solidFill>
                  <a:srgbClr val="0070C0"/>
                </a:solidFill>
                <a:cs typeface="Arial" pitchFamily="34" charset="0"/>
              </a:rPr>
              <a:t>أي كلمة أو موقف أو عمل يمكن أن يؤثر في الناس</a:t>
            </a:r>
            <a:r>
              <a:rPr lang="ar-SA" sz="2400" dirty="0" smtClean="0">
                <a:cs typeface="Arial" pitchFamily="34" charset="0"/>
              </a:rPr>
              <a:t>“ 0 ولكن هذا التعريف لم يحدد التأثير هل هو سلبي أم إيجابي0</a:t>
            </a:r>
          </a:p>
          <a:p>
            <a:pPr rtl="1">
              <a:buFontTx/>
              <a:buChar char="-"/>
            </a:pPr>
            <a:r>
              <a:rPr lang="ar-SA" sz="2400" dirty="0" smtClean="0">
                <a:cs typeface="Arial" pitchFamily="34" charset="0"/>
              </a:rPr>
              <a:t>العلاقات العامة هي ” </a:t>
            </a:r>
            <a:r>
              <a:rPr lang="ar-SA" sz="2400" dirty="0" smtClean="0">
                <a:solidFill>
                  <a:srgbClr val="0070C0"/>
                </a:solidFill>
                <a:cs typeface="Arial" pitchFamily="34" charset="0"/>
              </a:rPr>
              <a:t>إنتاج السمعة الحسنة وتوزيعها</a:t>
            </a:r>
            <a:r>
              <a:rPr lang="ar-SA" sz="2400" dirty="0" smtClean="0">
                <a:cs typeface="Arial" pitchFamily="34" charset="0"/>
              </a:rPr>
              <a:t>“0 ولكن لم يوضح كيف يتم ذلك0</a:t>
            </a:r>
          </a:p>
          <a:p>
            <a:pPr rtl="1">
              <a:buFontTx/>
              <a:buChar char="-"/>
            </a:pPr>
            <a:r>
              <a:rPr lang="ar-SA" sz="2400" dirty="0" smtClean="0">
                <a:cs typeface="Arial" pitchFamily="34" charset="0"/>
              </a:rPr>
              <a:t>تعرف العلاقات على أنها ” </a:t>
            </a:r>
            <a:r>
              <a:rPr lang="ar-SA" sz="2400" dirty="0" smtClean="0">
                <a:solidFill>
                  <a:srgbClr val="0070C0"/>
                </a:solidFill>
                <a:cs typeface="Arial" pitchFamily="34" charset="0"/>
              </a:rPr>
              <a:t>الاتصال المقتع المقصود به التأثير في الناس </a:t>
            </a:r>
            <a:r>
              <a:rPr lang="ar-SA" sz="2400" dirty="0" smtClean="0">
                <a:cs typeface="Arial" pitchFamily="34" charset="0"/>
              </a:rPr>
              <a:t>”0ولكن قد يكون هناك اتصال مقنع ولكنه غير مبرر وغير مرغوب0</a:t>
            </a:r>
          </a:p>
          <a:p>
            <a:pPr rtl="1">
              <a:buFontTx/>
              <a:buChar char="-"/>
            </a:pPr>
            <a:r>
              <a:rPr lang="ar-SA" sz="2400" dirty="0" smtClean="0">
                <a:cs typeface="Arial" pitchFamily="34" charset="0"/>
              </a:rPr>
              <a:t>” </a:t>
            </a:r>
            <a:r>
              <a:rPr lang="ar-SA" sz="2400" dirty="0" smtClean="0">
                <a:solidFill>
                  <a:srgbClr val="0070C0"/>
                </a:solidFill>
                <a:cs typeface="Arial" pitchFamily="34" charset="0"/>
              </a:rPr>
              <a:t>العمل الحسن له مردود حسن </a:t>
            </a:r>
            <a:r>
              <a:rPr lang="ar-SA" sz="2400" dirty="0" smtClean="0">
                <a:cs typeface="Arial" pitchFamily="34" charset="0"/>
              </a:rPr>
              <a:t>”0 </a:t>
            </a:r>
          </a:p>
          <a:p>
            <a:pPr rtl="1">
              <a:buFontTx/>
              <a:buChar char="-"/>
            </a:pPr>
            <a:endParaRPr lang="ar-SA" sz="24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a:xfrm>
            <a:off x="457200" y="1676400"/>
            <a:ext cx="8915400" cy="4419600"/>
          </a:xfrm>
        </p:spPr>
        <p:txBody>
          <a:bodyPr/>
          <a:lstStyle/>
          <a:p>
            <a:pPr algn="just" rtl="1">
              <a:buFontTx/>
              <a:buChar char="-"/>
            </a:pPr>
            <a:r>
              <a:rPr lang="ar-SA" sz="2400" dirty="0" smtClean="0">
                <a:cs typeface="Arial" pitchFamily="34" charset="0"/>
              </a:rPr>
              <a:t>من بين التعريفات المفصلة التي سوف نبدأ فيها من التعريفات البسيطة :</a:t>
            </a:r>
          </a:p>
          <a:p>
            <a:pPr algn="just" rtl="1">
              <a:buFontTx/>
              <a:buChar char="-"/>
            </a:pPr>
            <a:r>
              <a:rPr lang="ar-SA" sz="2400" dirty="0" smtClean="0">
                <a:cs typeface="Arial" pitchFamily="34" charset="0"/>
              </a:rPr>
              <a:t>تعريف ركس هارلو ” </a:t>
            </a:r>
            <a:r>
              <a:rPr lang="ar-SA" sz="2400" dirty="0" smtClean="0">
                <a:solidFill>
                  <a:srgbClr val="0070C0"/>
                </a:solidFill>
                <a:cs typeface="Arial" pitchFamily="34" charset="0"/>
              </a:rPr>
              <a:t>أنها علم وفن يستند إلى علم الاجتماع ويسعى إلى تحسين العلاقات بين الناس</a:t>
            </a:r>
            <a:r>
              <a:rPr lang="ar-SA" sz="2400" dirty="0" smtClean="0">
                <a:cs typeface="Arial" pitchFamily="34" charset="0"/>
              </a:rPr>
              <a:t>“ ومن مميزات هذا التعريف أنه ينظر إلى العلاقات العامة على أنها علم كما أنها فن في ميدان الإقناع0</a:t>
            </a:r>
          </a:p>
          <a:p>
            <a:pPr algn="just" rtl="1">
              <a:buFontTx/>
              <a:buChar char="-"/>
            </a:pPr>
            <a:r>
              <a:rPr lang="ar-SA" sz="2400" dirty="0" smtClean="0">
                <a:cs typeface="Arial" pitchFamily="34" charset="0"/>
              </a:rPr>
              <a:t>هناك تعريف يقول أنها  ” </a:t>
            </a:r>
            <a:r>
              <a:rPr lang="ar-SA" sz="2400" dirty="0" smtClean="0">
                <a:solidFill>
                  <a:srgbClr val="0070C0"/>
                </a:solidFill>
                <a:cs typeface="Arial" pitchFamily="34" charset="0"/>
              </a:rPr>
              <a:t>الاتصال المخطط المقنع  المقصود به التأثير في الجمهور المهم</a:t>
            </a:r>
            <a:r>
              <a:rPr lang="ar-SA" sz="2400" dirty="0" smtClean="0">
                <a:cs typeface="Arial" pitchFamily="34" charset="0"/>
              </a:rPr>
              <a:t>” ومن مميزات هذا التعريف أنه يضفي صفة التخطيط لا العشوائية على العلاقات0</a:t>
            </a:r>
          </a:p>
          <a:p>
            <a:pPr algn="just" rtl="1">
              <a:buFontTx/>
              <a:buChar char="-"/>
            </a:pPr>
            <a:r>
              <a:rPr lang="ar-SA" sz="2400" dirty="0" smtClean="0">
                <a:cs typeface="Arial" pitchFamily="34" charset="0"/>
              </a:rPr>
              <a:t>هناك تعريف يقول أنها ” </a:t>
            </a:r>
            <a:r>
              <a:rPr lang="ar-SA" sz="2400" dirty="0" smtClean="0">
                <a:solidFill>
                  <a:srgbClr val="0070C0"/>
                </a:solidFill>
                <a:cs typeface="Arial" pitchFamily="34" charset="0"/>
              </a:rPr>
              <a:t>الفن الذي يجعل شركتك محبوبة ومحترمة من موظفيها وعملائها وزبائنها الذين تبيع لهم وتشتري منهم </a:t>
            </a:r>
            <a:r>
              <a:rPr lang="ar-SA" sz="2400" dirty="0" smtClean="0">
                <a:cs typeface="Arial" pitchFamily="34" charset="0"/>
              </a:rPr>
              <a:t>”0 هذا التعريف يهتم بالفن وكذلك يهتم بالشركة ، ولكن يؤخذ عليه أنه يخلط بين العلاقات العامة والتسويق عن طريق التركيز على من تبيع وتشتري منهم ولكن العلاقات العامة تهتم بالجماهير حتى الذين لا تبيع لهم أو تشتري منهم0</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a:xfrm>
            <a:off x="457200" y="1600200"/>
            <a:ext cx="8915400" cy="4525963"/>
          </a:xfrm>
        </p:spPr>
        <p:txBody>
          <a:bodyPr/>
          <a:lstStyle/>
          <a:p>
            <a:pPr algn="justLow" rtl="1">
              <a:buFontTx/>
              <a:buChar char="-"/>
            </a:pPr>
            <a:r>
              <a:rPr lang="ar-SA" sz="2400" dirty="0" smtClean="0"/>
              <a:t>العلاقات العامة هي ” </a:t>
            </a:r>
            <a:r>
              <a:rPr lang="ar-SA" sz="2400" dirty="0" smtClean="0">
                <a:solidFill>
                  <a:srgbClr val="0070C0"/>
                </a:solidFill>
              </a:rPr>
              <a:t>معرفة ما يرغبه الناس عن مؤسستك فتكثر منه وما لا يحبه الناس فتقل منه </a:t>
            </a:r>
            <a:r>
              <a:rPr lang="ar-SA" sz="2400" dirty="0" smtClean="0"/>
              <a:t>”0 ويتضمن هذا التعريف إشارة إلى استخدام البحث العلمي كوسيلة0</a:t>
            </a:r>
          </a:p>
          <a:p>
            <a:pPr algn="justLow" rtl="1">
              <a:buFontTx/>
              <a:buChar char="-"/>
            </a:pPr>
            <a:r>
              <a:rPr lang="ar-SA" sz="2400" dirty="0" smtClean="0"/>
              <a:t>العلاقات العامة هي ” </a:t>
            </a:r>
            <a:r>
              <a:rPr lang="ar-SA" sz="2400" dirty="0" smtClean="0">
                <a:solidFill>
                  <a:srgbClr val="0070C0"/>
                </a:solidFill>
              </a:rPr>
              <a:t>مظاهر النشاط المتصلة بتفسير العلاقة بين هيئة ما وبين جمهور له ارتباط أو اتصال بهذه الهيئة </a:t>
            </a:r>
            <a:r>
              <a:rPr lang="ar-SA" sz="2400" dirty="0" smtClean="0"/>
              <a:t>” ويتضمن هذا التعريف شيء من العمومية حيث ينظر إليها على </a:t>
            </a:r>
            <a:r>
              <a:rPr lang="ar-SA" sz="2400" dirty="0" err="1" smtClean="0"/>
              <a:t>انها</a:t>
            </a:r>
            <a:r>
              <a:rPr lang="ar-SA" sz="2400" dirty="0" smtClean="0"/>
              <a:t> نشاط إنساني دون أن يحدد معالم هذا النشاط0</a:t>
            </a:r>
          </a:p>
          <a:p>
            <a:pPr algn="justLow" rtl="1">
              <a:buFontTx/>
              <a:buChar char="-"/>
            </a:pPr>
            <a:r>
              <a:rPr lang="ar-SA" sz="2400" dirty="0" smtClean="0"/>
              <a:t>العلاقات العامة هي”</a:t>
            </a:r>
            <a:r>
              <a:rPr lang="ar-SA" sz="2400" dirty="0" smtClean="0">
                <a:solidFill>
                  <a:srgbClr val="0070C0"/>
                </a:solidFill>
              </a:rPr>
              <a:t> الفن الذي يقوم على التحليل والتفسير لموضوع معين سواء كان ذلك فكرة أو شخص أو جماعة بقصد تهيئة السبل أمام الجمهور لكي يتعرف على الفائدة التي يحملها الموضوع ومدى استفادته منه </a:t>
            </a:r>
            <a:r>
              <a:rPr lang="ar-SA" sz="2400" dirty="0" smtClean="0"/>
              <a:t>” وأهمية هذا التعريف أنه ينظر إلى العلاقات العامة على أنها فن يعتمد على التحليل والتأثير والتفسير من خلال استخدام بحوث الرأي العام ولذلك فقد حدد طرفي العلاقة وهم المؤسسة والجمهور0</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p:txBody>
          <a:bodyPr/>
          <a:lstStyle/>
          <a:p>
            <a:pPr algn="just" rtl="1">
              <a:buFontTx/>
              <a:buChar char="-"/>
            </a:pPr>
            <a:r>
              <a:rPr lang="ar-SA" sz="2400" dirty="0" smtClean="0">
                <a:cs typeface="Arial" pitchFamily="34" charset="0"/>
              </a:rPr>
              <a:t>جمعية العلاقات العامة الدولية تعرفها على أنها ” </a:t>
            </a:r>
            <a:r>
              <a:rPr lang="ar-SA" sz="2400" dirty="0" smtClean="0">
                <a:solidFill>
                  <a:srgbClr val="0070C0"/>
                </a:solidFill>
                <a:cs typeface="Arial" pitchFamily="34" charset="0"/>
              </a:rPr>
              <a:t>فن وعلم تحليل الظواهر والتنبؤ بنتائجها لإرشاد مديري المؤسسات إلى ما يجب عمله طبقا لبرامج مخططة تساعد على تحقيق مصلحة المؤسسة والجمهور معاً </a:t>
            </a:r>
            <a:r>
              <a:rPr lang="ar-SA" sz="2400" dirty="0" smtClean="0">
                <a:cs typeface="Arial" pitchFamily="34" charset="0"/>
              </a:rPr>
              <a:t>” هذا التعريف يبرز أهمية البحث والتخطيط وأن العلاقات العامة مسؤولية اجتماعية وأنها امانة0</a:t>
            </a:r>
          </a:p>
          <a:p>
            <a:pPr algn="just" rtl="1">
              <a:buFontTx/>
              <a:buChar char="-"/>
            </a:pPr>
            <a:r>
              <a:rPr lang="ar-SA" sz="2400" dirty="0" smtClean="0">
                <a:cs typeface="Arial" pitchFamily="34" charset="0"/>
              </a:rPr>
              <a:t>عرفت الجمعية الدولية لمؤسسات العلاقات العامة سنة 1975 العلاقات العامة على أنها ” </a:t>
            </a:r>
            <a:r>
              <a:rPr lang="ar-SA" sz="2400" dirty="0" smtClean="0">
                <a:solidFill>
                  <a:srgbClr val="0070C0"/>
                </a:solidFill>
                <a:cs typeface="Arial" pitchFamily="34" charset="0"/>
              </a:rPr>
              <a:t>فن وعلم تحليل الظواهر والتنبؤ بنتائجها مع نصح قادة المؤسسة وإرشادهم بما يجب من خلال أعمال مخططة مبرمجة تؤدي إلى خدمة كل من مصلحة المؤسسة ومصلحة جماهيرها </a:t>
            </a:r>
            <a:r>
              <a:rPr lang="ar-SA" sz="2400" dirty="0" smtClean="0">
                <a:cs typeface="Arial" pitchFamily="34" charset="0"/>
              </a:rPr>
              <a:t>” ويتضمن هذا التعريف أنها فن وعلم يعتمد على خطط وبرامج مع قيام المؤسسات بخدمة المجتمع والمصلحة العامة0</a:t>
            </a:r>
            <a:endParaRPr lang="ar-EG" sz="24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2757</TotalTime>
  <Words>751</Words>
  <Application>Microsoft Office PowerPoint</Application>
  <PresentationFormat>A4 Paper (210x297 mm)‎</PresentationFormat>
  <Paragraphs>45</Paragraphs>
  <Slides>8</Slides>
  <Notes>0</Notes>
  <HiddenSlides>0</HiddenSlides>
  <MMClips>0</MMClips>
  <ScaleCrop>false</ScaleCrop>
  <HeadingPairs>
    <vt:vector size="4" baseType="variant">
      <vt:variant>
        <vt:lpstr>سمة</vt:lpstr>
      </vt:variant>
      <vt:variant>
        <vt:i4>1</vt:i4>
      </vt:variant>
      <vt:variant>
        <vt:lpstr>عناوين الشرائح</vt:lpstr>
      </vt:variant>
      <vt:variant>
        <vt:i4>8</vt:i4>
      </vt:variant>
    </vt:vector>
  </HeadingPairs>
  <TitlesOfParts>
    <vt:vector size="9" baseType="lpstr">
      <vt:lpstr>Office Theme</vt:lpstr>
      <vt:lpstr>الشريحة 1</vt:lpstr>
      <vt:lpstr>ثانياً : ما هي العلاقات العامة</vt:lpstr>
      <vt:lpstr>الشريحة 3</vt:lpstr>
      <vt:lpstr>الشريحة 4</vt:lpstr>
      <vt:lpstr>الشريحة 5</vt:lpstr>
      <vt:lpstr>الشريحة 6</vt:lpstr>
      <vt:lpstr>الشريحة 7</vt:lpstr>
      <vt:lpstr>الشريحة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234</cp:revision>
  <dcterms:created xsi:type="dcterms:W3CDTF">2009-10-14T19:14:34Z</dcterms:created>
  <dcterms:modified xsi:type="dcterms:W3CDTF">2011-03-10T13:01:35Z</dcterms:modified>
</cp:coreProperties>
</file>