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98" r:id="rId2"/>
    <p:sldId id="267" r:id="rId3"/>
    <p:sldId id="294" r:id="rId4"/>
    <p:sldId id="295" r:id="rId5"/>
    <p:sldId id="296" r:id="rId6"/>
    <p:sldId id="297" r:id="rId7"/>
    <p:sldId id="266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80" d="100"/>
          <a:sy n="80" d="100"/>
        </p:scale>
        <p:origin x="-72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3/16/2011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5908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العلاقات العامة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0محمود هلال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20762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ar-SA" sz="3200" b="1" dirty="0" smtClean="0">
                <a:solidFill>
                  <a:srgbClr val="FF0000"/>
                </a:solidFill>
              </a:rPr>
              <a:t>تابع : ما هي العلاقات العامة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 eaLnBrk="1" hangingPunct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يرى معهد الرأي العام البريطاني أن العلاقات العامة هي ” </a:t>
            </a:r>
            <a:r>
              <a:rPr lang="ar-SA" sz="2400" dirty="0" smtClean="0">
                <a:solidFill>
                  <a:srgbClr val="0070C0"/>
                </a:solidFill>
                <a:cs typeface="Arial" pitchFamily="34" charset="0"/>
              </a:rPr>
              <a:t>الجهود المقصودة المخططة لإقامة تفاهم مشترك بين المؤسسة وجمهورها ثم صيانته </a:t>
            </a:r>
            <a:r>
              <a:rPr lang="ar-SA" sz="2400" dirty="0" smtClean="0">
                <a:cs typeface="Arial" pitchFamily="34" charset="0"/>
              </a:rPr>
              <a:t>”</a:t>
            </a:r>
          </a:p>
          <a:p>
            <a:pPr algn="just" rtl="1" eaLnBrk="1" hangingPunct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- كذلك يرى جون </a:t>
            </a:r>
            <a:r>
              <a:rPr lang="ar-SA" sz="2400" dirty="0" err="1" smtClean="0">
                <a:cs typeface="Arial" pitchFamily="34" charset="0"/>
              </a:rPr>
              <a:t>مارستون</a:t>
            </a:r>
            <a:r>
              <a:rPr lang="ar-SA" sz="2400" dirty="0" smtClean="0">
                <a:cs typeface="Arial" pitchFamily="34" charset="0"/>
              </a:rPr>
              <a:t> أنها ” </a:t>
            </a:r>
            <a:r>
              <a:rPr lang="ar-SA" sz="2400" dirty="0" smtClean="0">
                <a:solidFill>
                  <a:srgbClr val="0070C0"/>
                </a:solidFill>
                <a:cs typeface="Arial" pitchFamily="34" charset="0"/>
              </a:rPr>
              <a:t>النشاط الإداري الذي يزن تصرفات الجمهور ويحدد السياسات والأعمال التي تتواءم مع رغباته ومصالحه ومن ثم وضع البرامج والأعمال التي تؤدي إلى قبول الجمهور وتفهمه للمؤسسة </a:t>
            </a:r>
            <a:r>
              <a:rPr lang="ar-SA" sz="2400" dirty="0" smtClean="0">
                <a:cs typeface="Arial" pitchFamily="34" charset="0"/>
              </a:rPr>
              <a:t>”0 في هذا التعريف تبرز معادلة جون مارستون الشهيرة( </a:t>
            </a:r>
            <a:r>
              <a:rPr lang="en-US" sz="2400" dirty="0" smtClean="0">
                <a:cs typeface="Arial" pitchFamily="34" charset="0"/>
              </a:rPr>
              <a:t>(</a:t>
            </a:r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RACE</a:t>
            </a:r>
            <a:r>
              <a:rPr lang="ar-SA" sz="2400" dirty="0" smtClean="0">
                <a:cs typeface="Arial" pitchFamily="34" charset="0"/>
              </a:rPr>
              <a:t> وهي تعبر عن الحروف الأولى لكل من أربع كلمات مهمة وهي البحث </a:t>
            </a:r>
            <a:r>
              <a:rPr lang="en-US" sz="2400" dirty="0" smtClean="0">
                <a:cs typeface="Arial" pitchFamily="34" charset="0"/>
              </a:rPr>
              <a:t>RESEARCH</a:t>
            </a:r>
            <a:r>
              <a:rPr lang="ar-SA" sz="2400" dirty="0" smtClean="0">
                <a:cs typeface="Arial" pitchFamily="34" charset="0"/>
              </a:rPr>
              <a:t> والعمل </a:t>
            </a:r>
            <a:r>
              <a:rPr lang="en-US" sz="2400" dirty="0" smtClean="0">
                <a:cs typeface="Arial" pitchFamily="34" charset="0"/>
              </a:rPr>
              <a:t>ACTION</a:t>
            </a:r>
            <a:r>
              <a:rPr lang="ar-SA" sz="2400" dirty="0" smtClean="0">
                <a:cs typeface="Arial" pitchFamily="34" charset="0"/>
              </a:rPr>
              <a:t> والاتصال  </a:t>
            </a:r>
            <a:r>
              <a:rPr lang="en-US" sz="2400" dirty="0" smtClean="0">
                <a:cs typeface="Arial" pitchFamily="34" charset="0"/>
              </a:rPr>
              <a:t>COMUNICATION</a:t>
            </a:r>
            <a:r>
              <a:rPr lang="ar-SA" sz="2400" dirty="0" smtClean="0">
                <a:cs typeface="Arial" pitchFamily="34" charset="0"/>
              </a:rPr>
              <a:t> والتقييم </a:t>
            </a:r>
            <a:r>
              <a:rPr lang="en-US" sz="2400" dirty="0" smtClean="0">
                <a:cs typeface="Arial" pitchFamily="34" charset="0"/>
              </a:rPr>
              <a:t>EVALUATION</a:t>
            </a:r>
            <a:endParaRPr lang="ar-SA" sz="2400" dirty="0" smtClean="0">
              <a:cs typeface="Arial" pitchFamily="34" charset="0"/>
            </a:endParaRPr>
          </a:p>
          <a:p>
            <a:pPr algn="just" rtl="1" eaLnBrk="1" hangingPunct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ويعرف </a:t>
            </a:r>
            <a:r>
              <a:rPr lang="ar-SA" sz="2400" dirty="0" err="1" smtClean="0">
                <a:cs typeface="Arial" pitchFamily="34" charset="0"/>
              </a:rPr>
              <a:t>كوتليب</a:t>
            </a:r>
            <a:r>
              <a:rPr lang="ar-SA" sz="2400" dirty="0" smtClean="0">
                <a:cs typeface="Arial" pitchFamily="34" charset="0"/>
              </a:rPr>
              <a:t> العلاقات العامة على أنها ”</a:t>
            </a:r>
            <a:r>
              <a:rPr lang="ar-SA" sz="2400" dirty="0" smtClean="0">
                <a:solidFill>
                  <a:srgbClr val="0070C0"/>
                </a:solidFill>
                <a:cs typeface="Arial" pitchFamily="34" charset="0"/>
              </a:rPr>
              <a:t>الوظيفة الإدارية التي تزن اتجاه الجمهور وتحدد السياسات والبرامج التي تتمشى مع المصلحة العامة ووضع الخطط التي تؤدي إلى قبول الجمهور وتفهمه</a:t>
            </a:r>
            <a:r>
              <a:rPr lang="ar-SA" sz="2400" dirty="0" smtClean="0">
                <a:cs typeface="Arial" pitchFamily="34" charset="0"/>
              </a:rPr>
              <a:t>“</a:t>
            </a:r>
          </a:p>
          <a:p>
            <a:pPr algn="just" rtl="1" eaLnBrk="1" hangingPunct="1"/>
            <a:endParaRPr lang="ar-SA" sz="2400" b="1" dirty="0" smtClean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20762"/>
          </a:xfrm>
        </p:spPr>
        <p:txBody>
          <a:bodyPr/>
          <a:lstStyle/>
          <a:p>
            <a:pPr algn="ctr" eaLnBrk="1" hangingPunct="1">
              <a:defRPr/>
            </a:pPr>
            <a:endParaRPr lang="en-US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rtl="1">
              <a:buFontTx/>
              <a:buChar char="-"/>
            </a:pPr>
            <a:r>
              <a:rPr lang="ar-SA" sz="2400" b="1" dirty="0" smtClean="0">
                <a:solidFill>
                  <a:srgbClr val="0070C0"/>
                </a:solidFill>
                <a:cs typeface="Arial" pitchFamily="34" charset="0"/>
              </a:rPr>
              <a:t>الخلاصة :</a:t>
            </a:r>
          </a:p>
          <a:p>
            <a:pPr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انه من الصعب أن نجد اتفاق على تعريف موحد يجمع عليه ممارسو هذا النشاط ولكن يمكن التغلب على ذلك إذا عرفنا الأنشطة التي يمارسها رجل العلاقات العامة والتي تتضمن :</a:t>
            </a:r>
          </a:p>
          <a:p>
            <a:pPr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تقديم النصح في سياسة المؤسسة0</a:t>
            </a:r>
          </a:p>
          <a:p>
            <a:pPr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المساهمة في صنع القررات0</a:t>
            </a:r>
          </a:p>
          <a:p>
            <a:pPr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تخطيط وترويج برامج العلاقات العامة0</a:t>
            </a:r>
          </a:p>
          <a:p>
            <a:pPr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تحقيق التعاون بين المواطنين وإدارة المؤسسة0</a:t>
            </a:r>
          </a:p>
          <a:p>
            <a:pPr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تخطيط الاجتماعات وتنفيذها0عمل بحوث الرأي العام0</a:t>
            </a:r>
          </a:p>
          <a:p>
            <a:pPr rtl="1">
              <a:buFontTx/>
              <a:buChar char="-"/>
            </a:pPr>
            <a:r>
              <a:rPr lang="ar-SA" sz="2400" dirty="0" smtClean="0">
                <a:cs typeface="Arial" pitchFamily="34" charset="0"/>
              </a:rPr>
              <a:t>تجميع كل ما يكتب عن المؤسسة0</a:t>
            </a:r>
          </a:p>
          <a:p>
            <a:pPr rtl="1">
              <a:buFontTx/>
              <a:buChar char="-"/>
            </a:pPr>
            <a:endParaRPr lang="ar-SA" sz="2400" dirty="0" smtClean="0">
              <a:cs typeface="Arial" pitchFamily="34" charset="0"/>
            </a:endParaRPr>
          </a:p>
          <a:p>
            <a:pPr rtl="1">
              <a:buFontTx/>
              <a:buChar char="-"/>
            </a:pPr>
            <a:endParaRPr lang="ar-SA" sz="2400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20762"/>
          </a:xfrm>
        </p:spPr>
        <p:txBody>
          <a:bodyPr/>
          <a:lstStyle/>
          <a:p>
            <a:pPr algn="ctr" eaLnBrk="1" hangingPunct="1">
              <a:defRPr/>
            </a:pPr>
            <a:endParaRPr lang="en-US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rtl="1">
              <a:buFontTx/>
              <a:buChar char="-"/>
            </a:pPr>
            <a:r>
              <a:rPr lang="ar-SA" sz="2400" b="1" dirty="0" smtClean="0">
                <a:solidFill>
                  <a:srgbClr val="0070C0"/>
                </a:solidFill>
                <a:cs typeface="Arial" pitchFamily="34" charset="0"/>
              </a:rPr>
              <a:t>الوظائف الرئيسية للعلاقات العامة :</a:t>
            </a:r>
          </a:p>
          <a:p>
            <a:pPr rtl="1"/>
            <a:r>
              <a:rPr lang="ar-SA" sz="2400" dirty="0" smtClean="0">
                <a:cs typeface="Arial" pitchFamily="34" charset="0"/>
              </a:rPr>
              <a:t>1- مراقبة التغير الاجتماعي0</a:t>
            </a:r>
          </a:p>
          <a:p>
            <a:pPr rtl="1"/>
            <a:r>
              <a:rPr lang="ar-SA" sz="2400" dirty="0" smtClean="0">
                <a:cs typeface="Arial" pitchFamily="34" charset="0"/>
              </a:rPr>
              <a:t>2- رعاية ضمير المؤسسة0</a:t>
            </a:r>
          </a:p>
          <a:p>
            <a:pPr rtl="1"/>
            <a:r>
              <a:rPr lang="ar-SA" sz="2400" dirty="0" smtClean="0">
                <a:cs typeface="Arial" pitchFamily="34" charset="0"/>
              </a:rPr>
              <a:t>3- مداومة الإتصال0</a:t>
            </a:r>
          </a:p>
          <a:p>
            <a:pPr rtl="1"/>
            <a:r>
              <a:rPr lang="ar-SA" sz="2400" dirty="0" smtClean="0">
                <a:cs typeface="Arial" pitchFamily="34" charset="0"/>
              </a:rPr>
              <a:t>4- قياس مدى المواءمة بين مصلحة المؤسسة ومصلحة الجمهور0</a:t>
            </a:r>
          </a:p>
          <a:p>
            <a:pPr rtl="1"/>
            <a:r>
              <a:rPr lang="ar-SA" sz="2400" dirty="0" smtClean="0">
                <a:cs typeface="Arial" pitchFamily="34" charset="0"/>
              </a:rPr>
              <a:t>5- الإقناع وهو الهدف النهائي للعلاقات العامة0</a:t>
            </a:r>
          </a:p>
          <a:p>
            <a:pPr rtl="1"/>
            <a:r>
              <a:rPr lang="ar-SA" sz="2400" b="1" dirty="0" smtClean="0">
                <a:solidFill>
                  <a:srgbClr val="0070C0"/>
                </a:solidFill>
                <a:cs typeface="Arial" pitchFamily="34" charset="0"/>
              </a:rPr>
              <a:t>أهداف العلاقات العامة :</a:t>
            </a:r>
          </a:p>
          <a:p>
            <a:pPr rtl="1"/>
            <a:r>
              <a:rPr lang="ar-SA" sz="2400" dirty="0" smtClean="0">
                <a:cs typeface="Arial" pitchFamily="34" charset="0"/>
              </a:rPr>
              <a:t>تعتبر أهداف العلاقات العامة هي نفسها أهداف المؤسسة التي تعمل العلاقات العامة من أجلها، ولكي تكون الأهداف جيدة ينبغي أن تتوفر لها شروط من أهما :</a:t>
            </a:r>
          </a:p>
          <a:p>
            <a:pPr rtl="1"/>
            <a:r>
              <a:rPr lang="ar-SA" sz="2400" dirty="0" smtClean="0">
                <a:cs typeface="Arial" pitchFamily="34" charset="0"/>
              </a:rPr>
              <a:t>1 – أن تصف الأهداف النتائج المتوقعة منها0</a:t>
            </a:r>
          </a:p>
          <a:p>
            <a:pPr rtl="1"/>
            <a:r>
              <a:rPr lang="ar-SA" sz="2400" dirty="0" smtClean="0">
                <a:cs typeface="Arial" pitchFamily="34" charset="0"/>
              </a:rPr>
              <a:t>2- أن تكون مفهومة من قبل المنفذين لها0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20762"/>
          </a:xfrm>
        </p:spPr>
        <p:txBody>
          <a:bodyPr/>
          <a:lstStyle/>
          <a:p>
            <a:pPr algn="ctr" eaLnBrk="1" hangingPunct="1">
              <a:defRPr/>
            </a:pPr>
            <a:endParaRPr lang="en-US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rtl="1"/>
            <a:r>
              <a:rPr lang="ar-SA" sz="2400" dirty="0" smtClean="0">
                <a:cs typeface="Arial" pitchFamily="34" charset="0"/>
              </a:rPr>
              <a:t>3- أن تكون محددة من حيث التوقيت0</a:t>
            </a:r>
          </a:p>
          <a:p>
            <a:pPr rtl="1"/>
            <a:r>
              <a:rPr lang="ar-SA" sz="2400" dirty="0" smtClean="0">
                <a:cs typeface="Arial" pitchFamily="34" charset="0"/>
              </a:rPr>
              <a:t>4- أن تكون قابلة للتحقيق0</a:t>
            </a:r>
          </a:p>
          <a:p>
            <a:pPr rtl="1"/>
            <a:r>
              <a:rPr lang="ar-SA" sz="2400" dirty="0" smtClean="0">
                <a:cs typeface="Arial" pitchFamily="34" charset="0"/>
              </a:rPr>
              <a:t>5- أن تكون قابلة للقياس0</a:t>
            </a:r>
          </a:p>
          <a:p>
            <a:pPr rtl="1"/>
            <a:r>
              <a:rPr lang="ar-SA" sz="2400" dirty="0" smtClean="0">
                <a:cs typeface="Arial" pitchFamily="34" charset="0"/>
              </a:rPr>
              <a:t>6- أن تتطابق مع أهداف المؤسسة0</a:t>
            </a:r>
          </a:p>
          <a:p>
            <a:pPr rtl="1"/>
            <a:r>
              <a:rPr lang="ar-SA" sz="2400" b="1" dirty="0" smtClean="0">
                <a:solidFill>
                  <a:srgbClr val="0070C0"/>
                </a:solidFill>
                <a:cs typeface="Arial" pitchFamily="34" charset="0"/>
              </a:rPr>
              <a:t>العناصر التي يجب أن تراعى في تعريف </a:t>
            </a:r>
            <a:r>
              <a:rPr lang="ar-SA" sz="2400" b="1" smtClean="0">
                <a:solidFill>
                  <a:srgbClr val="0070C0"/>
                </a:solidFill>
                <a:cs typeface="Arial" pitchFamily="34" charset="0"/>
              </a:rPr>
              <a:t>العلاقات العامة :</a:t>
            </a:r>
            <a:endParaRPr lang="ar-SA" sz="24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rtl="1"/>
            <a:r>
              <a:rPr lang="ar-SA" sz="2400" dirty="0" smtClean="0">
                <a:cs typeface="Arial" pitchFamily="34" charset="0"/>
              </a:rPr>
              <a:t>-   يرى ” ويلكوكس ” أن كل ممارس للعلاقات العامة لابد له أن يختار لنفسه أحد التعريفات المناسبة له أو أن يضع لنفسه تعريف خاص على أن يتضمن العناصر الآتية :</a:t>
            </a:r>
          </a:p>
          <a:p>
            <a:pPr rtl="1"/>
            <a:r>
              <a:rPr lang="ar-SA" sz="2400" b="1" dirty="0" smtClean="0">
                <a:solidFill>
                  <a:srgbClr val="0070C0"/>
                </a:solidFill>
                <a:cs typeface="Arial" pitchFamily="34" charset="0"/>
              </a:rPr>
              <a:t>1- القصد :</a:t>
            </a:r>
          </a:p>
          <a:p>
            <a:pPr rtl="1"/>
            <a:r>
              <a:rPr lang="ar-SA" sz="2400" b="1" dirty="0" smtClean="0">
                <a:solidFill>
                  <a:srgbClr val="0070C0"/>
                </a:solidFill>
                <a:cs typeface="Arial" pitchFamily="34" charset="0"/>
              </a:rPr>
              <a:t>2- التخطيط :</a:t>
            </a:r>
          </a:p>
          <a:p>
            <a:pPr rtl="1"/>
            <a:r>
              <a:rPr lang="ar-SA" sz="2400" b="1" dirty="0" smtClean="0">
                <a:solidFill>
                  <a:srgbClr val="0070C0"/>
                </a:solidFill>
                <a:cs typeface="Arial" pitchFamily="34" charset="0"/>
              </a:rPr>
              <a:t>3- حسن التنفيذ :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20762"/>
          </a:xfrm>
        </p:spPr>
        <p:txBody>
          <a:bodyPr/>
          <a:lstStyle/>
          <a:p>
            <a:pPr algn="ctr" eaLnBrk="1" hangingPunct="1">
              <a:defRPr/>
            </a:pPr>
            <a:endParaRPr lang="en-US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rtl="1"/>
            <a:r>
              <a:rPr lang="ar-SA" sz="2400" b="1" dirty="0" smtClean="0">
                <a:solidFill>
                  <a:srgbClr val="0070C0"/>
                </a:solidFill>
                <a:cs typeface="Arial" pitchFamily="34" charset="0"/>
              </a:rPr>
              <a:t>4- المصلحة العامة :</a:t>
            </a:r>
          </a:p>
          <a:p>
            <a:pPr rtl="1"/>
            <a:r>
              <a:rPr lang="ar-SA" sz="2400" b="1" dirty="0" smtClean="0">
                <a:solidFill>
                  <a:srgbClr val="0070C0"/>
                </a:solidFill>
                <a:cs typeface="Arial" pitchFamily="34" charset="0"/>
              </a:rPr>
              <a:t>5- اتصال ثنائي القنوات :</a:t>
            </a:r>
          </a:p>
          <a:p>
            <a:pPr rtl="1"/>
            <a:r>
              <a:rPr lang="ar-SA" sz="2400" b="1" dirty="0" smtClean="0">
                <a:solidFill>
                  <a:srgbClr val="0070C0"/>
                </a:solidFill>
                <a:cs typeface="Arial" pitchFamily="34" charset="0"/>
              </a:rPr>
              <a:t>6- وظيفة إدارية :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2801</TotalTime>
  <Words>377</Words>
  <Application>Microsoft Office PowerPoint</Application>
  <PresentationFormat>A4 Paper (210x297 mm)‎</PresentationFormat>
  <Paragraphs>48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Office Theme</vt:lpstr>
      <vt:lpstr>الشريحة 1</vt:lpstr>
      <vt:lpstr>تابع : ما هي العلاقات العامة</vt:lpstr>
      <vt:lpstr>الشريحة 3</vt:lpstr>
      <vt:lpstr>الشريحة 4</vt:lpstr>
      <vt:lpstr>الشريحة 5</vt:lpstr>
      <vt:lpstr>الشريحة 6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</cp:lastModifiedBy>
  <cp:revision>240</cp:revision>
  <dcterms:created xsi:type="dcterms:W3CDTF">2009-10-14T19:14:34Z</dcterms:created>
  <dcterms:modified xsi:type="dcterms:W3CDTF">2011-03-16T09:53:53Z</dcterms:modified>
</cp:coreProperties>
</file>