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99" r:id="rId2"/>
    <p:sldId id="300" r:id="rId3"/>
    <p:sldId id="298" r:id="rId4"/>
    <p:sldId id="290" r:id="rId5"/>
    <p:sldId id="293" r:id="rId6"/>
    <p:sldId id="294" r:id="rId7"/>
    <p:sldId id="295" r:id="rId8"/>
    <p:sldId id="296" r:id="rId9"/>
    <p:sldId id="297"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8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ctr" rtl="1"/>
            <a:r>
              <a:rPr lang="ar-SA" sz="2000" b="1" dirty="0" smtClean="0">
                <a:solidFill>
                  <a:srgbClr val="FF0000"/>
                </a:solidFill>
                <a:cs typeface="Arial" pitchFamily="34" charset="0"/>
              </a:rPr>
              <a:t>( تابع موضوع ما هي العلاقات العامة )</a:t>
            </a:r>
          </a:p>
          <a:p>
            <a:pPr rtl="1"/>
            <a:r>
              <a:rPr lang="ar-SA" sz="2400" b="1" dirty="0" smtClean="0">
                <a:solidFill>
                  <a:srgbClr val="0070C0"/>
                </a:solidFill>
                <a:cs typeface="Arial" pitchFamily="34" charset="0"/>
              </a:rPr>
              <a:t>العناصر التي يجب أن تراعى في تعريف العلاقات العامة :</a:t>
            </a:r>
          </a:p>
          <a:p>
            <a:pPr rtl="1"/>
            <a:r>
              <a:rPr lang="ar-SA" sz="2400" dirty="0" smtClean="0">
                <a:cs typeface="Arial" pitchFamily="34" charset="0"/>
              </a:rPr>
              <a:t>-   يرى ” ويلكوكس ” أن كل ممارس للعلاقات العامة لابد له أن يختار لنفسه أحد التعريفات المناسبة له أو أن يضع لنفسه تعريف خاص على أن يتضمن العناصر الآتية :</a:t>
            </a:r>
          </a:p>
          <a:p>
            <a:pPr rtl="1"/>
            <a:r>
              <a:rPr lang="ar-SA" sz="2400" b="1" dirty="0" smtClean="0">
                <a:solidFill>
                  <a:srgbClr val="0070C0"/>
                </a:solidFill>
                <a:cs typeface="Arial" pitchFamily="34" charset="0"/>
              </a:rPr>
              <a:t>1- القصد :</a:t>
            </a:r>
          </a:p>
          <a:p>
            <a:pPr rtl="1"/>
            <a:r>
              <a:rPr lang="ar-SA" sz="2400" b="1" dirty="0" smtClean="0">
                <a:solidFill>
                  <a:srgbClr val="0070C0"/>
                </a:solidFill>
                <a:cs typeface="Arial" pitchFamily="34" charset="0"/>
              </a:rPr>
              <a:t>2- التخطيط :</a:t>
            </a:r>
          </a:p>
          <a:p>
            <a:pPr rtl="1"/>
            <a:r>
              <a:rPr lang="ar-SA" sz="2400" b="1" dirty="0" smtClean="0">
                <a:solidFill>
                  <a:srgbClr val="0070C0"/>
                </a:solidFill>
                <a:cs typeface="Arial" pitchFamily="34" charset="0"/>
              </a:rPr>
              <a:t>3- حسن التنفيذ :</a:t>
            </a:r>
          </a:p>
          <a:p>
            <a:pPr rtl="1"/>
            <a:r>
              <a:rPr lang="ar-SA" sz="2400" b="1" dirty="0" smtClean="0">
                <a:solidFill>
                  <a:srgbClr val="0070C0"/>
                </a:solidFill>
                <a:cs typeface="Arial" pitchFamily="34" charset="0"/>
              </a:rPr>
              <a:t>4- المصلحة العامة :</a:t>
            </a:r>
          </a:p>
          <a:p>
            <a:pPr rtl="1"/>
            <a:r>
              <a:rPr lang="ar-SA" sz="2400" b="1" dirty="0" smtClean="0">
                <a:solidFill>
                  <a:srgbClr val="0070C0"/>
                </a:solidFill>
                <a:cs typeface="Arial" pitchFamily="34" charset="0"/>
              </a:rPr>
              <a:t>5- اتصال ثنائي القنوات :</a:t>
            </a:r>
          </a:p>
          <a:p>
            <a:pPr rtl="1"/>
            <a:r>
              <a:rPr lang="ar-SA" sz="2400" b="1" dirty="0" smtClean="0">
                <a:solidFill>
                  <a:srgbClr val="0070C0"/>
                </a:solidFill>
                <a:cs typeface="Arial" pitchFamily="34" charset="0"/>
              </a:rPr>
              <a:t>6- وظيفة إدارية :</a:t>
            </a:r>
          </a:p>
          <a:p>
            <a:pPr rtl="1"/>
            <a:endParaRPr lang="ar-SA" sz="2400" b="1" dirty="0" smtClean="0">
              <a:solidFill>
                <a:srgbClr val="0070C0"/>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rtl="1"/>
            <a:r>
              <a:rPr lang="ar-SA" sz="3200" b="1" dirty="0" smtClean="0">
                <a:solidFill>
                  <a:srgbClr val="FF0000"/>
                </a:solidFill>
              </a:rPr>
              <a:t>ثالثاً : المنطلقات الأساسية لبرامج العلاقات العامة</a:t>
            </a:r>
          </a:p>
        </p:txBody>
      </p:sp>
      <p:sp>
        <p:nvSpPr>
          <p:cNvPr id="7171" name="Text Placeholder 5"/>
          <p:cNvSpPr>
            <a:spLocks noGrp="1"/>
          </p:cNvSpPr>
          <p:nvPr>
            <p:ph idx="1"/>
          </p:nvPr>
        </p:nvSpPr>
        <p:spPr/>
        <p:txBody>
          <a:bodyPr/>
          <a:lstStyle/>
          <a:p>
            <a:pPr rtl="1"/>
            <a:r>
              <a:rPr lang="ar-SA" sz="2400" dirty="0" smtClean="0"/>
              <a:t>	</a:t>
            </a:r>
            <a:r>
              <a:rPr lang="ar-SA" sz="2800" b="1" dirty="0" smtClean="0">
                <a:solidFill>
                  <a:srgbClr val="0070C0"/>
                </a:solidFill>
              </a:rPr>
              <a:t>مقدمة :</a:t>
            </a:r>
            <a:r>
              <a:rPr lang="ar-SA" sz="2800" dirty="0" smtClean="0"/>
              <a:t>	</a:t>
            </a:r>
          </a:p>
          <a:p>
            <a:pPr rtl="1"/>
            <a:r>
              <a:rPr lang="ar-SA" sz="2800" b="1" dirty="0" smtClean="0"/>
              <a:t>	</a:t>
            </a:r>
            <a:r>
              <a:rPr lang="ar-SA" sz="2800" b="1" dirty="0" smtClean="0">
                <a:solidFill>
                  <a:srgbClr val="0070C0"/>
                </a:solidFill>
              </a:rPr>
              <a:t>أولاً : متطلبات البرنامج</a:t>
            </a:r>
          </a:p>
          <a:p>
            <a:pPr rtl="1"/>
            <a:r>
              <a:rPr lang="ar-SA" sz="2800" b="1" dirty="0" smtClean="0">
                <a:solidFill>
                  <a:srgbClr val="0070C0"/>
                </a:solidFill>
              </a:rPr>
              <a:t>	ثانياً : مواصفات الكوادر البشرية</a:t>
            </a:r>
          </a:p>
          <a:p>
            <a:pPr rtl="1"/>
            <a:r>
              <a:rPr lang="ar-SA" sz="2800" b="1" dirty="0" smtClean="0">
                <a:solidFill>
                  <a:srgbClr val="0070C0"/>
                </a:solidFill>
              </a:rPr>
              <a:t>	ثالثاً : البناء الإداري للعلاقات العامة</a:t>
            </a:r>
          </a:p>
          <a:p>
            <a:pPr rtl="1"/>
            <a:r>
              <a:rPr lang="ar-SA" sz="2800" b="1" dirty="0" smtClean="0">
                <a:solidFill>
                  <a:srgbClr val="0070C0"/>
                </a:solidFill>
              </a:rPr>
              <a:t>	رابعاً : الرسالة</a:t>
            </a:r>
          </a:p>
          <a:p>
            <a:pPr rtl="1"/>
            <a:r>
              <a:rPr lang="ar-SA" sz="2800" b="1" dirty="0" smtClean="0">
                <a:solidFill>
                  <a:srgbClr val="0070C0"/>
                </a:solidFill>
              </a:rPr>
              <a:t>	خامساً : الوسيلة</a:t>
            </a:r>
          </a:p>
          <a:p>
            <a:pPr algn="just" rtl="1" eaLnBrk="1" hangingPunct="1"/>
            <a:endParaRPr lang="ar-SA" sz="24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p:txBody>
          <a:bodyPr/>
          <a:lstStyle/>
          <a:p>
            <a:pPr marL="457200" indent="-457200" rtl="1">
              <a:spcBef>
                <a:spcPts val="600"/>
              </a:spcBef>
              <a:spcAft>
                <a:spcPts val="600"/>
              </a:spcAft>
            </a:pPr>
            <a:r>
              <a:rPr lang="ar-SA" sz="2400" b="1" dirty="0" smtClean="0">
                <a:solidFill>
                  <a:srgbClr val="0070C0"/>
                </a:solidFill>
                <a:cs typeface="Arial" pitchFamily="34" charset="0"/>
              </a:rPr>
              <a:t> مقدمة :</a:t>
            </a:r>
          </a:p>
          <a:p>
            <a:pPr marL="457200" indent="-457200" rtl="1">
              <a:spcBef>
                <a:spcPts val="600"/>
              </a:spcBef>
              <a:spcAft>
                <a:spcPts val="600"/>
              </a:spcAft>
            </a:pPr>
            <a:r>
              <a:rPr lang="ar-SA" sz="2400" dirty="0" smtClean="0">
                <a:cs typeface="Arial" pitchFamily="34" charset="0"/>
              </a:rPr>
              <a:t>اتسمت الديان السماوية بإيجاد إطار خلقي من التعامل بداية من :</a:t>
            </a:r>
          </a:p>
          <a:p>
            <a:pPr marL="457200" indent="-457200" rtl="1">
              <a:spcBef>
                <a:spcPts val="600"/>
              </a:spcBef>
              <a:spcAft>
                <a:spcPts val="600"/>
              </a:spcAft>
            </a:pPr>
            <a:r>
              <a:rPr lang="ar-SA" sz="2400" dirty="0" smtClean="0">
                <a:cs typeface="Arial" pitchFamily="34" charset="0"/>
              </a:rPr>
              <a:t>1-  التعامل مع الخالق0</a:t>
            </a:r>
          </a:p>
          <a:p>
            <a:pPr marL="457200" indent="-457200" rtl="1">
              <a:spcBef>
                <a:spcPts val="600"/>
              </a:spcBef>
              <a:spcAft>
                <a:spcPts val="600"/>
              </a:spcAft>
            </a:pPr>
            <a:r>
              <a:rPr lang="ar-SA" sz="2400" dirty="0" smtClean="0">
                <a:cs typeface="Arial" pitchFamily="34" charset="0"/>
              </a:rPr>
              <a:t>2- التعامل مع الآخرين0</a:t>
            </a:r>
          </a:p>
          <a:p>
            <a:pPr marL="457200" indent="-457200" rtl="1">
              <a:spcBef>
                <a:spcPts val="600"/>
              </a:spcBef>
              <a:spcAft>
                <a:spcPts val="600"/>
              </a:spcAft>
            </a:pPr>
            <a:r>
              <a:rPr lang="ar-SA" sz="2400" dirty="0" smtClean="0">
                <a:cs typeface="Arial" pitchFamily="34" charset="0"/>
              </a:rPr>
              <a:t>3- التعامل مع النفس0</a:t>
            </a:r>
          </a:p>
          <a:p>
            <a:pPr marL="457200" indent="-457200" rtl="1">
              <a:spcBef>
                <a:spcPts val="600"/>
              </a:spcBef>
              <a:spcAft>
                <a:spcPts val="600"/>
              </a:spcAft>
            </a:pPr>
            <a:r>
              <a:rPr lang="ar-SA" sz="2400" dirty="0" smtClean="0">
                <a:cs typeface="Arial" pitchFamily="34" charset="0"/>
              </a:rPr>
              <a:t>- ونظراً لان العلاقات العامة بدأت تظهر كمهنة من المهن فإن تقنينها يتطلب  من ممارسي العلاقات العامة أن يضعوا دستور يسير عليه الأفراد وتحافظ عليه الجماعة ومن أشكال ذلك التقنين وضع مواصفات لعمل العلاقات العامة لكي تميزها عن غيرها من الممارسات المشابهة وكذلك وضع مواصفات لأركان العلاقات العامة هي على النحو الآتي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678363"/>
          </a:xfrm>
        </p:spPr>
        <p:txBody>
          <a:bodyPr/>
          <a:lstStyle/>
          <a:p>
            <a:pPr rtl="1"/>
            <a:r>
              <a:rPr lang="ar-SA" sz="2800" b="1" dirty="0" smtClean="0">
                <a:solidFill>
                  <a:srgbClr val="FF0066"/>
                </a:solidFill>
                <a:cs typeface="Arial" pitchFamily="34" charset="0"/>
              </a:rPr>
              <a:t>أولاً : مواصفات البرنامج :</a:t>
            </a:r>
          </a:p>
          <a:p>
            <a:pPr algn="justLow" rtl="1">
              <a:buFontTx/>
              <a:buChar char="-"/>
            </a:pPr>
            <a:r>
              <a:rPr lang="ar-SA" sz="2400" dirty="0" smtClean="0">
                <a:cs typeface="Arial" pitchFamily="34" charset="0"/>
              </a:rPr>
              <a:t>من المعروف أن لكل مهنة من يقوم على رعايتها </a:t>
            </a:r>
            <a:r>
              <a:rPr lang="ar-SA" sz="2400" smtClean="0">
                <a:cs typeface="Arial" pitchFamily="34" charset="0"/>
              </a:rPr>
              <a:t>من </a:t>
            </a:r>
            <a:r>
              <a:rPr lang="ar-SA" sz="2400" smtClean="0">
                <a:cs typeface="Arial" pitchFamily="34" charset="0"/>
              </a:rPr>
              <a:t>العاملين </a:t>
            </a:r>
            <a:r>
              <a:rPr lang="ar-SA" sz="2400" dirty="0" smtClean="0">
                <a:cs typeface="Arial" pitchFamily="34" charset="0"/>
              </a:rPr>
              <a:t>بها وهذا ينطبق على مهنة العلاقات العامة حيث تم تكوين جمعيات ومنظمات ترعى شؤون الممارسين0 </a:t>
            </a:r>
          </a:p>
          <a:p>
            <a:pPr algn="justLow" rtl="1">
              <a:buFontTx/>
              <a:buChar char="-"/>
            </a:pPr>
            <a:r>
              <a:rPr lang="ar-SA" sz="2400" dirty="0" smtClean="0">
                <a:cs typeface="Arial" pitchFamily="34" charset="0"/>
              </a:rPr>
              <a:t>هناك مجموعة من النقاط التي يجب أن توضع في الاعتبار حتى تتقدم وتتطور مهنة العلاقات العامة ومن هذه النقاط ما يلي :</a:t>
            </a:r>
          </a:p>
          <a:p>
            <a:pPr algn="justLow" rtl="1"/>
            <a:r>
              <a:rPr lang="ar-SA" sz="2400" b="1" dirty="0" smtClean="0">
                <a:solidFill>
                  <a:srgbClr val="0070C0"/>
                </a:solidFill>
                <a:cs typeface="Arial" pitchFamily="34" charset="0"/>
              </a:rPr>
              <a:t>1- العلاقات العامة مسؤولية اجتماعية :</a:t>
            </a:r>
          </a:p>
          <a:p>
            <a:pPr algn="justLow" rtl="1">
              <a:buFontTx/>
              <a:buChar char="-"/>
            </a:pPr>
            <a:r>
              <a:rPr lang="ar-SA" sz="2400" dirty="0" smtClean="0">
                <a:cs typeface="Arial" pitchFamily="34" charset="0"/>
              </a:rPr>
              <a:t>يجب على العلاقات العامة </a:t>
            </a:r>
            <a:r>
              <a:rPr lang="ar-SA" sz="2400" dirty="0" err="1" smtClean="0">
                <a:cs typeface="Arial" pitchFamily="34" charset="0"/>
              </a:rPr>
              <a:t>ان</a:t>
            </a:r>
            <a:r>
              <a:rPr lang="ar-SA" sz="2400" dirty="0" smtClean="0">
                <a:cs typeface="Arial" pitchFamily="34" charset="0"/>
              </a:rPr>
              <a:t> تضع في اعتبارها أن وجودها من أجل المجتمع وأن علاقاتها بالمجتمع يمكن أن تؤثر في نجاحها أو فشلها0</a:t>
            </a:r>
          </a:p>
          <a:p>
            <a:pPr algn="justLow" rtl="1">
              <a:buFontTx/>
              <a:buChar char="-"/>
            </a:pPr>
            <a:r>
              <a:rPr lang="ar-SA" sz="2400" dirty="0" smtClean="0">
                <a:cs typeface="Arial" pitchFamily="34" charset="0"/>
              </a:rPr>
              <a:t>تجب عليها ألا تتعالي على جمهورها0</a:t>
            </a:r>
          </a:p>
          <a:p>
            <a:pPr algn="justLow" rtl="1">
              <a:buFontTx/>
              <a:buChar char="-"/>
            </a:pPr>
            <a:r>
              <a:rPr lang="ar-SA" sz="2400" dirty="0" smtClean="0">
                <a:cs typeface="Arial" pitchFamily="34" charset="0"/>
              </a:rPr>
              <a:t>يجب عليها أن تساهم في المشروعات الاجتماعية0</a:t>
            </a:r>
          </a:p>
          <a:p>
            <a:pPr algn="justLow" rtl="1">
              <a:buFontTx/>
              <a:buChar char="-"/>
            </a:pPr>
            <a:r>
              <a:rPr lang="ar-SA" sz="2400" dirty="0" smtClean="0">
                <a:cs typeface="Arial" pitchFamily="34" charset="0"/>
              </a:rPr>
              <a:t>يجب عليها تبصير الإدارة بدورها تجاه المجتمع ودور المجتمع تجاه المؤسسة0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678363"/>
          </a:xfrm>
        </p:spPr>
        <p:txBody>
          <a:bodyPr/>
          <a:lstStyle/>
          <a:p>
            <a:pPr algn="justLow" rtl="1"/>
            <a:r>
              <a:rPr lang="ar-SA" sz="2400" b="1" dirty="0" smtClean="0">
                <a:solidFill>
                  <a:srgbClr val="0070C0"/>
                </a:solidFill>
                <a:cs typeface="Arial" pitchFamily="34" charset="0"/>
              </a:rPr>
              <a:t>2- احترام الرأي والعمل بالصائب منه:</a:t>
            </a:r>
          </a:p>
          <a:p>
            <a:pPr algn="justLow" rtl="1"/>
            <a:r>
              <a:rPr lang="ar-SA" sz="2400" dirty="0" smtClean="0">
                <a:cs typeface="Arial" pitchFamily="34" charset="0"/>
              </a:rPr>
              <a:t>- يجب على المؤسسة تقبل الرأي والرأي الآخر0</a:t>
            </a:r>
          </a:p>
          <a:p>
            <a:pPr algn="justLow" rtl="1">
              <a:buFontTx/>
              <a:buChar char="-"/>
            </a:pPr>
            <a:r>
              <a:rPr lang="ar-SA" sz="2400" dirty="0" smtClean="0">
                <a:cs typeface="Arial" pitchFamily="34" charset="0"/>
              </a:rPr>
              <a:t>يجب الأخذ بالرأي الصائب حتى وان خالف رأي الإدارة كما أن عليها أن توضح كذلك الآراء غير الصائبة بصدق وأمانة0</a:t>
            </a:r>
          </a:p>
          <a:p>
            <a:pPr algn="justLow" rtl="1"/>
            <a:r>
              <a:rPr lang="ar-SA" sz="2400" b="1" dirty="0" smtClean="0">
                <a:solidFill>
                  <a:srgbClr val="0070C0"/>
                </a:solidFill>
                <a:cs typeface="Arial" pitchFamily="34" charset="0"/>
              </a:rPr>
              <a:t>3- الوضوح في التعامل :</a:t>
            </a:r>
          </a:p>
          <a:p>
            <a:pPr algn="justLow" rtl="1">
              <a:buFontTx/>
              <a:buChar char="-"/>
            </a:pPr>
            <a:r>
              <a:rPr lang="ar-SA" sz="2400" dirty="0" smtClean="0">
                <a:cs typeface="Arial" pitchFamily="34" charset="0"/>
              </a:rPr>
              <a:t>أن تكتم المؤسسة على الحقائق يخلق لدى الأفراد نزعة إلى إطلاق الشائعات تعويضاً عما يفقدونه نتيجة كتم المعلومات عنهم ولكن هذا لا يعني عدم وجود بعض الأسرار التي تحتفظ بها المؤسسة0</a:t>
            </a:r>
          </a:p>
          <a:p>
            <a:pPr algn="justLow" rtl="1">
              <a:buFontTx/>
              <a:buChar char="-"/>
            </a:pPr>
            <a:r>
              <a:rPr lang="ar-SA" sz="2400" dirty="0" smtClean="0">
                <a:cs typeface="Arial" pitchFamily="34" charset="0"/>
              </a:rPr>
              <a:t>وقد أشار بيتر لي إلى أن حجب المعلومات عن الجمهور كان سبب رئيسي في سوء سمعة عميله </a:t>
            </a:r>
            <a:r>
              <a:rPr lang="ar-SA" sz="2400" dirty="0" err="1" smtClean="0">
                <a:cs typeface="Arial" pitchFamily="34" charset="0"/>
              </a:rPr>
              <a:t>روكفيلر</a:t>
            </a:r>
            <a:r>
              <a:rPr lang="ar-SA" sz="2400" dirty="0" smtClean="0">
                <a:cs typeface="Arial" pitchFamily="34" charset="0"/>
              </a:rPr>
              <a:t> وقد تحسنت صورته عندما اكتشف الجمهور حقيقة الأعمال التي يقوم بها فالعلاقات العامة الناجحة هي التي تعمل في وضوح0</a:t>
            </a:r>
          </a:p>
          <a:p>
            <a:pPr algn="justLow" rtl="1">
              <a:buFontTx/>
              <a:buChar char="-"/>
            </a:pPr>
            <a:endParaRPr lang="ar-SA" sz="2400" dirty="0" smtClean="0">
              <a:cs typeface="Arial" pitchFamily="34" charset="0"/>
            </a:endParaRPr>
          </a:p>
          <a:p>
            <a:pPr algn="justLow" rtl="1"/>
            <a:endParaRPr lang="ar-SA" sz="2400" b="1" dirty="0" smtClean="0">
              <a:solidFill>
                <a:srgbClr val="0070C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678363"/>
          </a:xfrm>
        </p:spPr>
        <p:txBody>
          <a:bodyPr/>
          <a:lstStyle/>
          <a:p>
            <a:pPr algn="justLow" rtl="1"/>
            <a:r>
              <a:rPr lang="ar-SA" sz="2400" b="1" dirty="0" smtClean="0">
                <a:solidFill>
                  <a:srgbClr val="0070C0"/>
                </a:solidFill>
                <a:cs typeface="Arial" pitchFamily="34" charset="0"/>
              </a:rPr>
              <a:t>4- الالتزام بالأخلاق الشريفة :</a:t>
            </a:r>
          </a:p>
          <a:p>
            <a:pPr algn="justLow" rtl="1"/>
            <a:r>
              <a:rPr lang="ar-SA" sz="2400" dirty="0" smtClean="0">
                <a:cs typeface="Arial" pitchFamily="34" charset="0"/>
              </a:rPr>
              <a:t>- تحترم المهنة أو تهان عندما بمقدار ما يتحلى به ممارسوها من فضائل الصدق والأمانة والإخلاص وغيرها يقول الرسول عليه الصلاة والسلام“ أن الله يحب إذا عمل أحدكم عمل أن يتقنه ”0</a:t>
            </a:r>
          </a:p>
          <a:p>
            <a:pPr algn="justLow" rtl="1">
              <a:buFontTx/>
              <a:buChar char="-"/>
            </a:pPr>
            <a:r>
              <a:rPr lang="ar-SA" sz="2400" dirty="0" smtClean="0">
                <a:cs typeface="Arial" pitchFamily="34" charset="0"/>
              </a:rPr>
              <a:t>قامت الجمعيات العلمية العاملة في مجال العلاقات العامة بوضع دستور </a:t>
            </a:r>
            <a:r>
              <a:rPr lang="ar-SA" sz="2400" dirty="0" err="1" smtClean="0">
                <a:cs typeface="Arial" pitchFamily="34" charset="0"/>
              </a:rPr>
              <a:t>اخلاقي</a:t>
            </a:r>
            <a:r>
              <a:rPr lang="ar-SA" sz="2400" dirty="0" smtClean="0">
                <a:cs typeface="Arial" pitchFamily="34" charset="0"/>
              </a:rPr>
              <a:t> يلتزم به جميع الأعضاء0</a:t>
            </a:r>
          </a:p>
          <a:p>
            <a:pPr algn="justLow" rtl="1">
              <a:buFontTx/>
              <a:buChar char="-"/>
            </a:pPr>
            <a:r>
              <a:rPr lang="ar-SA" sz="2400" dirty="0" smtClean="0">
                <a:cs typeface="Arial" pitchFamily="34" charset="0"/>
              </a:rPr>
              <a:t>قواعد ذلك الدستور لا تأتي بجديد عما يلزمنا به ديننا الحنيف فهي تدعو للصدق والأمانة وإتقان العمل واحترام مواثيق الآخرين وتنبذ الكذب والخيانة وغيرها وهي الأمور التي بني عليها ديننا الإسلامي0</a:t>
            </a:r>
          </a:p>
          <a:p>
            <a:pPr algn="justLow" rtl="1"/>
            <a:endParaRPr lang="ar-SA" sz="2400" dirty="0" smtClean="0">
              <a:cs typeface="Arial" pitchFamily="34" charset="0"/>
            </a:endParaRPr>
          </a:p>
          <a:p>
            <a:pPr algn="justLow" rtl="1"/>
            <a:endParaRPr lang="ar-SA" sz="2400" b="1" dirty="0" smtClean="0">
              <a:solidFill>
                <a:srgbClr val="0070C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678363"/>
          </a:xfrm>
        </p:spPr>
        <p:txBody>
          <a:bodyPr/>
          <a:lstStyle/>
          <a:p>
            <a:pPr algn="justLow" rtl="1"/>
            <a:r>
              <a:rPr lang="ar-SA" sz="2400" b="1" dirty="0" smtClean="0">
                <a:solidFill>
                  <a:srgbClr val="0070C0"/>
                </a:solidFill>
                <a:cs typeface="Arial" pitchFamily="34" charset="0"/>
              </a:rPr>
              <a:t>5- الأمانة العلمية :</a:t>
            </a:r>
          </a:p>
          <a:p>
            <a:pPr algn="justLow" rtl="1">
              <a:buFontTx/>
              <a:buChar char="-"/>
            </a:pPr>
            <a:r>
              <a:rPr lang="ar-SA" sz="2400" dirty="0" smtClean="0">
                <a:cs typeface="Arial" pitchFamily="34" charset="0"/>
              </a:rPr>
              <a:t>تستند العلاقات العامة إلى مجموعة من العلوم الأخرى فأساسها علم الاجتماع وعلم النفس وتعتمد على علوم الاتصال والاقتصاد والإدارة وغيرها0</a:t>
            </a:r>
          </a:p>
          <a:p>
            <a:pPr algn="justLow" rtl="1">
              <a:buFontTx/>
              <a:buChar char="-"/>
            </a:pPr>
            <a:r>
              <a:rPr lang="ar-SA" sz="2400" dirty="0" smtClean="0">
                <a:cs typeface="Arial" pitchFamily="34" charset="0"/>
              </a:rPr>
              <a:t>ويتم تخطيط برامج العلاقات العامة الناجحة بالاستناد على البحث العلمي وخطواته فالعلم يعتمد على :</a:t>
            </a:r>
          </a:p>
          <a:p>
            <a:pPr algn="justLow" rtl="1">
              <a:buFontTx/>
              <a:buChar char="-"/>
            </a:pPr>
            <a:r>
              <a:rPr lang="ar-SA" sz="2400" dirty="0" smtClean="0">
                <a:cs typeface="Arial" pitchFamily="34" charset="0"/>
              </a:rPr>
              <a:t>الوصف والتحليل والتفسير والتعميم وهي أمور لازمة للعلاقات لكي تؤدي دورها بدقة0</a:t>
            </a:r>
          </a:p>
          <a:p>
            <a:pPr algn="justLow" rtl="1"/>
            <a:r>
              <a:rPr lang="ar-SA" sz="2400" b="1" dirty="0" smtClean="0">
                <a:solidFill>
                  <a:srgbClr val="0070C0"/>
                </a:solidFill>
                <a:cs typeface="Arial" pitchFamily="34" charset="0"/>
              </a:rPr>
              <a:t>6- العلاقات العامة مسؤولية كل موظف:</a:t>
            </a:r>
          </a:p>
          <a:p>
            <a:pPr algn="justLow" rtl="1"/>
            <a:r>
              <a:rPr lang="ar-SA" sz="2400" dirty="0" smtClean="0">
                <a:cs typeface="Arial" pitchFamily="34" charset="0"/>
              </a:rPr>
              <a:t>- من أهم مبادئ نجاح العلاقات العامة أن تبدأ بالجمهور الداخلي فترضيه أولاً </a:t>
            </a:r>
            <a:r>
              <a:rPr lang="ar-SA" sz="2400" dirty="0" err="1" smtClean="0">
                <a:cs typeface="Arial" pitchFamily="34" charset="0"/>
              </a:rPr>
              <a:t>حتي</a:t>
            </a:r>
            <a:r>
              <a:rPr lang="ar-SA" sz="2400" dirty="0" smtClean="0">
                <a:cs typeface="Arial" pitchFamily="34" charset="0"/>
              </a:rPr>
              <a:t> تستند على قاعدة متينة حيث أن الجمهور الداخلي هم أيضاً أعضاء في جماعات خارجية حيث سيؤدي رضاءهم عن المؤسسة إلى أن يكونوا خير ممثلين لها أمام العام الخارجي0</a:t>
            </a:r>
          </a:p>
          <a:p>
            <a:pPr algn="justLow" rtl="1">
              <a:buFontTx/>
              <a:buChar char="-"/>
            </a:pPr>
            <a:r>
              <a:rPr lang="ar-SA" sz="2400" dirty="0" smtClean="0">
                <a:cs typeface="Arial" pitchFamily="34" charset="0"/>
              </a:rPr>
              <a:t> </a:t>
            </a:r>
          </a:p>
          <a:p>
            <a:pPr algn="justLow" rtl="1"/>
            <a:endParaRPr lang="ar-SA" sz="2400" dirty="0" smtClean="0">
              <a:cs typeface="Arial" pitchFamily="34" charset="0"/>
            </a:endParaRPr>
          </a:p>
          <a:p>
            <a:pPr algn="justLow" rtl="1"/>
            <a:endParaRPr lang="ar-SA" sz="2400" b="1" dirty="0" smtClean="0">
              <a:solidFill>
                <a:srgbClr val="0070C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678363"/>
          </a:xfrm>
        </p:spPr>
        <p:txBody>
          <a:bodyPr/>
          <a:lstStyle/>
          <a:p>
            <a:pPr algn="justLow" rtl="1"/>
            <a:r>
              <a:rPr lang="ar-SA" sz="2400" b="1" dirty="0" smtClean="0">
                <a:solidFill>
                  <a:srgbClr val="0070C0"/>
                </a:solidFill>
                <a:cs typeface="Arial" pitchFamily="34" charset="0"/>
              </a:rPr>
              <a:t>7- العلاقات العامة وظيفة استشارية :</a:t>
            </a:r>
          </a:p>
          <a:p>
            <a:pPr algn="just" rtl="1"/>
            <a:r>
              <a:rPr lang="ar-SA" sz="2400" dirty="0" smtClean="0">
                <a:cs typeface="Arial" pitchFamily="34" charset="0"/>
              </a:rPr>
              <a:t>- 	من المعروف أن العلاقات العامة وظيفة تنفيذية حيث أنها تدرس وتخطط وتنفذ وتتابع كل ما يخص المؤسسة أمام العالم الخارجي ولكنها من جانب آخر ترشد المؤسسة بالكثير من الوسائل التي تمكنها من أعطاء صورة حسنة عن المؤسسة0</a:t>
            </a:r>
          </a:p>
          <a:p>
            <a:pPr algn="justLow" rtl="1"/>
            <a:r>
              <a:rPr lang="ar-SA" sz="2400" dirty="0" smtClean="0">
                <a:cs typeface="Arial" pitchFamily="34" charset="0"/>
              </a:rPr>
              <a:t>- لذلك يجب أن تكون العلاقات العامة أقرب في السلم الهرمي إلى المدير أو مجلس الإدارة حتى تكون جاهزة للتحرك متى طلب منها ذلك0 </a:t>
            </a:r>
          </a:p>
          <a:p>
            <a:pPr algn="justLow" rtl="1"/>
            <a:endParaRPr lang="ar-SA" sz="2400" dirty="0" smtClean="0">
              <a:cs typeface="Arial" pitchFamily="34" charset="0"/>
            </a:endParaRPr>
          </a:p>
          <a:p>
            <a:pPr algn="justLow" rtl="1"/>
            <a:endParaRPr lang="ar-SA" sz="2400" b="1" dirty="0" smtClean="0">
              <a:solidFill>
                <a:srgbClr val="0070C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2897</TotalTime>
  <Words>593</Words>
  <Application>Microsoft Office PowerPoint</Application>
  <PresentationFormat>A4 Paper (210x297 mm)‎</PresentationFormat>
  <Paragraphs>67</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الشريحة 2</vt:lpstr>
      <vt:lpstr>ثالثاً : المنطلقات الأساسية لبرامج العلاقات العامة</vt:lpstr>
      <vt:lpstr>الشريحة 4</vt:lpstr>
      <vt:lpstr>الشريحة 5</vt:lpstr>
      <vt:lpstr>الشريحة 6</vt:lpstr>
      <vt:lpstr>الشريحة 7</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248</cp:revision>
  <dcterms:created xsi:type="dcterms:W3CDTF">2009-10-14T19:14:34Z</dcterms:created>
  <dcterms:modified xsi:type="dcterms:W3CDTF">2011-03-17T11:44:51Z</dcterms:modified>
</cp:coreProperties>
</file>