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99" r:id="rId2"/>
    <p:sldId id="298" r:id="rId3"/>
    <p:sldId id="290" r:id="rId4"/>
    <p:sldId id="293" r:id="rId5"/>
    <p:sldId id="294" r:id="rId6"/>
    <p:sldId id="295" r:id="rId7"/>
    <p:sldId id="296" r:id="rId8"/>
    <p:sldId id="266" r:id="rId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72"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590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العلاقات العامة</a:t>
            </a:r>
            <a:endParaRPr lang="en-US" sz="2800" b="1" dirty="0">
              <a:solidFill>
                <a:srgbClr val="7F7F7F"/>
              </a:solidFill>
              <a:latin typeface="Calibri" pitchFamily="34" charset="0"/>
            </a:endParaRPr>
          </a:p>
          <a:p>
            <a:pPr algn="ctr"/>
            <a:r>
              <a:rPr lang="ar-SA" sz="2800" b="1" dirty="0" smtClean="0">
                <a:latin typeface="Calibri" pitchFamily="34" charset="0"/>
                <a:cs typeface="Times New Roman" pitchFamily="18" charset="0"/>
              </a:rPr>
              <a:t>د0محمود هلال</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rtl="1"/>
            <a:r>
              <a:rPr lang="ar-SA" sz="2800" b="1" dirty="0" smtClean="0">
                <a:solidFill>
                  <a:srgbClr val="C00000"/>
                </a:solidFill>
              </a:rPr>
              <a:t>تابع : المنطلقات الأساسية لبرامج العلاقات العامة</a:t>
            </a:r>
          </a:p>
        </p:txBody>
      </p:sp>
      <p:sp>
        <p:nvSpPr>
          <p:cNvPr id="7171" name="Text Placeholder 5"/>
          <p:cNvSpPr>
            <a:spLocks noGrp="1"/>
          </p:cNvSpPr>
          <p:nvPr>
            <p:ph idx="1"/>
          </p:nvPr>
        </p:nvSpPr>
        <p:spPr/>
        <p:txBody>
          <a:bodyPr/>
          <a:lstStyle/>
          <a:p>
            <a:pPr rtl="1"/>
            <a:r>
              <a:rPr lang="ar-SA" sz="2400" b="1" dirty="0" smtClean="0">
                <a:solidFill>
                  <a:srgbClr val="C00000"/>
                </a:solidFill>
              </a:rPr>
              <a:t>ثانياً : مواصفات الكوادر البشرية :</a:t>
            </a:r>
          </a:p>
          <a:p>
            <a:pPr rtl="1">
              <a:buFontTx/>
              <a:buChar char="-"/>
            </a:pPr>
            <a:r>
              <a:rPr lang="ar-SA" sz="2400" dirty="0" smtClean="0"/>
              <a:t>العلاقات العامة في أبسط صورها هي عملية اتصال وهذا يعني أن من يمارسها لابد أن يتصف بعدد من الصفات التي تنقسم إلى نوعين هما :</a:t>
            </a:r>
          </a:p>
          <a:p>
            <a:pPr rtl="1"/>
            <a:r>
              <a:rPr lang="ar-SA" sz="2400" b="1" dirty="0" smtClean="0">
                <a:solidFill>
                  <a:srgbClr val="0070C0"/>
                </a:solidFill>
              </a:rPr>
              <a:t>1- الصفات الشخصية :</a:t>
            </a:r>
          </a:p>
          <a:p>
            <a:pPr rtl="1">
              <a:buFontTx/>
              <a:buChar char="-"/>
            </a:pPr>
            <a:r>
              <a:rPr lang="ar-SA" sz="2400" dirty="0" smtClean="0">
                <a:cs typeface="Arial" pitchFamily="34" charset="0"/>
              </a:rPr>
              <a:t>هي تلك الصفات التي يولد الإنسان مزود بها أو يتعلمها من خلال تفاعله مع الآخرين كما أنه من الصعوبة قياسها بمقياس النجاح والرسوب ومن بين هذه </a:t>
            </a:r>
            <a:r>
              <a:rPr lang="ar-SA" sz="2400" smtClean="0">
                <a:cs typeface="Arial" pitchFamily="34" charset="0"/>
              </a:rPr>
              <a:t>الصفات </a:t>
            </a:r>
            <a:r>
              <a:rPr lang="ar-SA" sz="2400" smtClean="0">
                <a:cs typeface="Arial" pitchFamily="34" charset="0"/>
              </a:rPr>
              <a:t>:</a:t>
            </a:r>
            <a:endParaRPr lang="ar-SA" sz="2400" dirty="0" smtClean="0">
              <a:cs typeface="Arial" pitchFamily="34" charset="0"/>
            </a:endParaRPr>
          </a:p>
          <a:p>
            <a:pPr marL="457200" indent="-457200" rtl="1">
              <a:buAutoNum type="arabic2Minus"/>
            </a:pPr>
            <a:r>
              <a:rPr lang="ar-SA" sz="2400" b="1" dirty="0" smtClean="0">
                <a:cs typeface="Arial" pitchFamily="34" charset="0"/>
              </a:rPr>
              <a:t>قوة الشخصية : </a:t>
            </a:r>
          </a:p>
          <a:p>
            <a:pPr marL="457200" indent="-457200" rtl="1"/>
            <a:r>
              <a:rPr lang="ar-SA" sz="2400" dirty="0" smtClean="0">
                <a:cs typeface="Arial" pitchFamily="34" charset="0"/>
              </a:rPr>
              <a:t>قوة الشخصية تختلف من شخص إلى آخر والتأثير في الناس يحدث من الشخصية القوية ويمكن القول أن البيئة التي يتربى فيها الشخص قد تساعد في بناء شخصية قوية وقد تكون عامل هدم أو ضعف لشخصية أخرى وعموما من يعمل في مجال العلاقات العامة يجب أن يكون قوي الشخصية0</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p:txBody>
          <a:bodyPr/>
          <a:lstStyle/>
          <a:p>
            <a:pPr marL="457200" indent="-457200" rtl="1"/>
            <a:r>
              <a:rPr lang="ar-SA" sz="2400" b="1" dirty="0" smtClean="0">
                <a:cs typeface="Arial" pitchFamily="34" charset="0"/>
              </a:rPr>
              <a:t>ب- اللباقة :</a:t>
            </a:r>
          </a:p>
          <a:p>
            <a:pPr marL="457200" indent="-457200" rtl="1">
              <a:buFontTx/>
              <a:buChar char="-"/>
            </a:pPr>
            <a:r>
              <a:rPr lang="ar-SA" sz="2400" dirty="0" smtClean="0">
                <a:cs typeface="Arial" pitchFamily="34" charset="0"/>
              </a:rPr>
              <a:t>هناك أشخاص يتمتعون بأسلوب لبق في التعامل مع لآخرين حيث يمكنهم اختيار الكلام المناسب في التوقيت المناسب وبلهجة تختلف من موقف إلى آخر ومن شخص إلى آخر وعدم اللباقة قد يسبب حرجاً للمؤسسة0</a:t>
            </a:r>
          </a:p>
          <a:p>
            <a:pPr marL="457200" indent="-457200" rtl="1"/>
            <a:r>
              <a:rPr lang="ar-SA" sz="2400" b="1" dirty="0" smtClean="0">
                <a:cs typeface="Arial" pitchFamily="34" charset="0"/>
              </a:rPr>
              <a:t>ج- حب الاستطلاع :</a:t>
            </a:r>
          </a:p>
          <a:p>
            <a:pPr marL="457200" indent="-457200" rtl="1">
              <a:buFontTx/>
              <a:buChar char="-"/>
            </a:pPr>
            <a:r>
              <a:rPr lang="ar-SA" sz="2400" dirty="0" smtClean="0">
                <a:cs typeface="Arial" pitchFamily="34" charset="0"/>
              </a:rPr>
              <a:t>وهي سمة تجعل من رجل العلاقات العامة دائرة معارف متحركة لديها من علم طرف0كا يكون لديه القدرة على الخروج من المأزق الذي قد تكون المؤسسة قد وقعت فيه نتيجة تصرفات من أعضائها0</a:t>
            </a:r>
          </a:p>
          <a:p>
            <a:pPr marL="457200" indent="-457200" rtl="1"/>
            <a:r>
              <a:rPr lang="ar-SA" sz="2400" b="1" dirty="0" smtClean="0">
                <a:cs typeface="Arial" pitchFamily="34" charset="0"/>
              </a:rPr>
              <a:t>د- الموضوعية :</a:t>
            </a:r>
          </a:p>
          <a:p>
            <a:pPr marL="457200" indent="-457200" rtl="1"/>
            <a:r>
              <a:rPr lang="ar-SA" sz="2400" dirty="0" smtClean="0">
                <a:cs typeface="Arial" pitchFamily="34" charset="0"/>
              </a:rPr>
              <a:t>وهي تعني أن يكون رجل العلاقات العامة في تصرفاته مراعيا مصلحة المؤسسة ومصلحة الجمهور دون تحيز لأي منهما ولا لصديق بل يزن الأمور بموضوعية0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a:xfrm>
            <a:off x="495300" y="1447800"/>
            <a:ext cx="8915400" cy="4678363"/>
          </a:xfrm>
        </p:spPr>
        <p:txBody>
          <a:bodyPr/>
          <a:lstStyle/>
          <a:p>
            <a:pPr rtl="1"/>
            <a:r>
              <a:rPr lang="ar-SA" sz="2400" b="1" dirty="0" smtClean="0">
                <a:cs typeface="Arial" pitchFamily="34" charset="0"/>
              </a:rPr>
              <a:t> هـ - خصوبة الخيال :</a:t>
            </a:r>
            <a:endParaRPr lang="ar-SA" sz="2400" dirty="0" smtClean="0">
              <a:cs typeface="Arial" pitchFamily="34" charset="0"/>
            </a:endParaRPr>
          </a:p>
          <a:p>
            <a:pPr rtl="1"/>
            <a:r>
              <a:rPr lang="ar-SA" sz="2400" dirty="0" smtClean="0">
                <a:cs typeface="Arial" pitchFamily="34" charset="0"/>
              </a:rPr>
              <a:t>- والخيال الخصب لا يعني الفبركة الصحفية بل هو الذي يساعد على الإبداع والبعد عن الروتين حيث يتصور الخبير ما سوف يحدث من نتائج عندما يقدم برنامجه0</a:t>
            </a:r>
          </a:p>
          <a:p>
            <a:pPr rtl="1"/>
            <a:r>
              <a:rPr lang="ar-SA" sz="2400" b="1" dirty="0" smtClean="0">
                <a:cs typeface="Arial" pitchFamily="34" charset="0"/>
              </a:rPr>
              <a:t>و- الشجاعة الأدبية : </a:t>
            </a:r>
          </a:p>
          <a:p>
            <a:pPr rtl="1">
              <a:buFontTx/>
              <a:buChar char="-"/>
            </a:pPr>
            <a:r>
              <a:rPr lang="ar-SA" sz="2400" dirty="0" smtClean="0">
                <a:cs typeface="Arial" pitchFamily="34" charset="0"/>
              </a:rPr>
              <a:t>وهي تعني القدرة على قول الحقيقة في موقعها  وبأسلوب غير جارح حيث يجب على رجل العلاقات العامة أن يعبر عن الخطأ الذي وقع فيه رئيسه بأسلوب مهذب0</a:t>
            </a:r>
          </a:p>
          <a:p>
            <a:pPr rtl="1"/>
            <a:r>
              <a:rPr lang="ar-SA" sz="2400" b="1" dirty="0" smtClean="0">
                <a:cs typeface="Arial" pitchFamily="34" charset="0"/>
              </a:rPr>
              <a:t>ز- الذوق الفني :</a:t>
            </a:r>
          </a:p>
          <a:p>
            <a:pPr rtl="1"/>
            <a:r>
              <a:rPr lang="ar-SA" sz="2400" dirty="0" smtClean="0">
                <a:cs typeface="Arial" pitchFamily="34" charset="0"/>
              </a:rPr>
              <a:t>وهي القدرة على التمييز بين الطيب والسيئ حيث أن رجل العلاقات العامة مطالب بنقد ما يقوم به من أعمال قبل أن ينتقده اآخرون0</a:t>
            </a:r>
          </a:p>
          <a:p>
            <a:pPr rtl="1"/>
            <a:r>
              <a:rPr lang="ar-SA" sz="2400" b="1" dirty="0" smtClean="0">
                <a:cs typeface="Arial" pitchFamily="34" charset="0"/>
              </a:rPr>
              <a:t>ح- التنظيم : </a:t>
            </a:r>
          </a:p>
          <a:p>
            <a:pPr rtl="1"/>
            <a:r>
              <a:rPr lang="ar-SA" sz="2400" dirty="0" smtClean="0">
                <a:cs typeface="Arial" pitchFamily="34" charset="0"/>
              </a:rPr>
              <a:t>وهذا يعني وضع كل شيء في مكانه المناسب حتى يمكن الحصول عليه بسهولة ويسر0</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a:xfrm>
            <a:off x="495300" y="1447800"/>
            <a:ext cx="8915400" cy="4800600"/>
          </a:xfrm>
        </p:spPr>
        <p:txBody>
          <a:bodyPr/>
          <a:lstStyle/>
          <a:p>
            <a:pPr algn="justLow" rtl="1"/>
            <a:r>
              <a:rPr lang="ar-SA" sz="2400" b="1" dirty="0" smtClean="0">
                <a:solidFill>
                  <a:srgbClr val="0070C0"/>
                </a:solidFill>
              </a:rPr>
              <a:t>2- الصفات الاتصالية :</a:t>
            </a:r>
          </a:p>
          <a:p>
            <a:pPr algn="justLow" rtl="1">
              <a:buFontTx/>
              <a:buChar char="-"/>
            </a:pPr>
            <a:r>
              <a:rPr lang="ar-SA" sz="2400" dirty="0" smtClean="0"/>
              <a:t>وهي تعني تلك الخبرات التي يكتسبها من يعمل في مجال العلاقات العامة حتى تساعده على النجاح، وهي صفات يمكن قياس بمقياس النجاح والرسوب وهي تكتسب عن طريق الدراسة والتدريب على أيدي متمرسين في مجال العلاقات العامة، ومن هذه الصفات </a:t>
            </a:r>
            <a:r>
              <a:rPr lang="ar-SA" sz="2400" dirty="0" err="1" smtClean="0"/>
              <a:t>ك</a:t>
            </a:r>
            <a:endParaRPr lang="ar-SA" sz="2400" dirty="0" smtClean="0"/>
          </a:p>
          <a:p>
            <a:pPr marL="457200" indent="-457200" algn="justLow" rtl="1">
              <a:buAutoNum type="arabic1Minus"/>
            </a:pPr>
            <a:r>
              <a:rPr lang="ar-SA" sz="2400" b="1" dirty="0" smtClean="0"/>
              <a:t>البلاغة اللغوية :</a:t>
            </a:r>
          </a:p>
          <a:p>
            <a:pPr marL="457200" indent="-457200" algn="justLow" rtl="1">
              <a:buFontTx/>
              <a:buChar char="-"/>
            </a:pPr>
            <a:r>
              <a:rPr lang="ar-SA" sz="2400" dirty="0" smtClean="0"/>
              <a:t>وهي صفة اتصالية مهمة حيث يعتمد علم الاتصال على الإشارة والإشارة تترجمها اللغات إلى معاني وهناك علاقة طرديه بين إحكام الصياغة وبلاغة الاتصال، كما أن اللغة تعتبر مقياس لحضارة الشخص0</a:t>
            </a:r>
          </a:p>
          <a:p>
            <a:pPr marL="457200" indent="-457200" algn="justLow" rtl="1"/>
            <a:r>
              <a:rPr lang="ar-SA" sz="2400" b="1" dirty="0" smtClean="0"/>
              <a:t>ب- الكتابة :</a:t>
            </a:r>
          </a:p>
          <a:p>
            <a:pPr marL="457200" indent="-457200" algn="justLow" rtl="1"/>
            <a:r>
              <a:rPr lang="ar-SA" sz="2400" dirty="0" smtClean="0"/>
              <a:t>- ليس كل ما يتم في مجال العلاقات العامة يعتمد على الكلمة المسموعة كما الإشارات والرموز ليست كافية لأداء المهمة، إذ لابد من كتابة البرامج والمقالات0</a:t>
            </a:r>
          </a:p>
          <a:p>
            <a:pPr algn="justLow" rtl="1">
              <a:buFontTx/>
              <a:buChar char="-"/>
            </a:pPr>
            <a:endParaRPr lang="ar-SA" sz="24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a:xfrm>
            <a:off x="495300" y="1447800"/>
            <a:ext cx="8915400" cy="4678363"/>
          </a:xfrm>
        </p:spPr>
        <p:txBody>
          <a:bodyPr/>
          <a:lstStyle/>
          <a:p>
            <a:pPr algn="justLow" rtl="1"/>
            <a:r>
              <a:rPr lang="ar-SA" sz="2400" b="1" dirty="0" smtClean="0">
                <a:cs typeface="Arial" pitchFamily="34" charset="0"/>
              </a:rPr>
              <a:t>ج- معرفة الفنون الصحفية :</a:t>
            </a:r>
          </a:p>
          <a:p>
            <a:pPr algn="justLow" rtl="1">
              <a:buFontTx/>
              <a:buChar char="-"/>
            </a:pPr>
            <a:r>
              <a:rPr lang="ar-SA" sz="2400" dirty="0" smtClean="0">
                <a:cs typeface="Arial" pitchFamily="34" charset="0"/>
              </a:rPr>
              <a:t>توصف وسائل الاتصال سواء كانت ( مطبوعة أو مسموعة أو مرئية ) بأنها صحافة ورغم اختلاف خصائص كل واحدة منها من حيث الخصائص إل أنها تشترك في عدد من الخصائص ، حيث يجب على رجل العلاقات العامة أن يلم بفنون الاتصال المختلفة حيث أنه سيكون مطالب باتعامل مع هذه الوسائل بكفأة0</a:t>
            </a:r>
          </a:p>
          <a:p>
            <a:pPr algn="justLow" rtl="1"/>
            <a:r>
              <a:rPr lang="ar-SA" sz="2400" b="1" dirty="0" smtClean="0">
                <a:cs typeface="Arial" pitchFamily="34" charset="0"/>
              </a:rPr>
              <a:t>د- معرفة دلالة الألفاظ : </a:t>
            </a:r>
          </a:p>
          <a:p>
            <a:pPr algn="justLow" rtl="1"/>
            <a:r>
              <a:rPr lang="ar-SA" sz="2400" dirty="0" smtClean="0">
                <a:cs typeface="Arial" pitchFamily="34" charset="0"/>
              </a:rPr>
              <a:t>- قد تكون الكلمة الواحدة لها أكثر من معنى وقد يضيع المعني بين شخصين إذا اختلف مدلول الكلمة بينهما فكلمة ” العافية ” لها معني في المشرق العربي يختلف عنه في المغرب العربي0 لذلك يجن أن يهتم رجل العلاقات العامة بعلم الدلالة لمعرفة الاختلافات بين الكلمات لاستبدالها أو لتجنبها0</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a:xfrm>
            <a:off x="495300" y="1447800"/>
            <a:ext cx="8915400" cy="4678363"/>
          </a:xfrm>
        </p:spPr>
        <p:txBody>
          <a:bodyPr/>
          <a:lstStyle/>
          <a:p>
            <a:pPr algn="justLow" rtl="1"/>
            <a:r>
              <a:rPr lang="ar-SA" sz="2400" b="1" dirty="0" smtClean="0">
                <a:cs typeface="Arial" pitchFamily="34" charset="0"/>
              </a:rPr>
              <a:t>هـ- معرفة العلوم الاجتماعية :   </a:t>
            </a:r>
          </a:p>
          <a:p>
            <a:pPr algn="justLow" rtl="1"/>
            <a:r>
              <a:rPr lang="ar-SA" sz="2400" dirty="0" smtClean="0">
                <a:cs typeface="Arial" pitchFamily="34" charset="0"/>
              </a:rPr>
              <a:t>- وهي تشمل مجموعة من العلوم مثل علم النفس وعلم الاجتماع والإدارة والاقتصاد والإحصاء وهي العلوم التي تساهم في نجاح برامج العلاقات العامة إذن لابد لرجل العلاقات العامة أن يكون دراية بهذه العلوم0</a:t>
            </a:r>
          </a:p>
          <a:p>
            <a:pPr algn="justLow" rtl="1"/>
            <a:r>
              <a:rPr lang="ar-SA" sz="2400" b="1" dirty="0" smtClean="0">
                <a:cs typeface="Arial" pitchFamily="34" charset="0"/>
              </a:rPr>
              <a:t>و- معرفة بأصول البحث العلمي :</a:t>
            </a:r>
          </a:p>
          <a:p>
            <a:pPr algn="justLow" rtl="1">
              <a:buFontTx/>
              <a:buChar char="-"/>
            </a:pPr>
            <a:r>
              <a:rPr lang="ar-SA" sz="2400" dirty="0" smtClean="0">
                <a:cs typeface="Arial" pitchFamily="34" charset="0"/>
              </a:rPr>
              <a:t>إذا سلمنا بان الحكم على الشيء جزء من تصوره ( وهي قاعدة شرعية ) فإن البحث هو الوسيلة التي تمكنه من التعرف على المشكلات والمواقف بشكل دقيق حتى يكون حكمه على الأشياء أقرب على الموضوعية ولن يستطيع الوصول إلى ذلك إلا من خلال البحث العلمي0</a:t>
            </a:r>
          </a:p>
          <a:p>
            <a:pPr algn="justLow" rtl="1">
              <a:buFontTx/>
              <a:buChar char="-"/>
            </a:pPr>
            <a:r>
              <a:rPr lang="ar-SA" sz="2400" dirty="0" smtClean="0">
                <a:cs typeface="Arial" pitchFamily="34" charset="0"/>
              </a:rPr>
              <a:t>وعموماً أن توفر جميع هذه الصفات في شخص واحد عملية صعبة ولذلك يجب على القائمين على العلاقات العامة أن يضعوا في اعتبارهم هذه الصفات عن اختيار رجل العلاقات العامة0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2994</TotalTime>
  <Words>693</Words>
  <Application>Microsoft Office PowerPoint</Application>
  <PresentationFormat>A4 Paper (210x297 mm)‎</PresentationFormat>
  <Paragraphs>52</Paragraphs>
  <Slides>8</Slides>
  <Notes>0</Notes>
  <HiddenSlides>0</HiddenSlides>
  <MMClips>0</MMClips>
  <ScaleCrop>false</ScaleCrop>
  <HeadingPairs>
    <vt:vector size="4" baseType="variant">
      <vt:variant>
        <vt:lpstr>سمة</vt:lpstr>
      </vt:variant>
      <vt:variant>
        <vt:i4>1</vt:i4>
      </vt:variant>
      <vt:variant>
        <vt:lpstr>عناوين الشرائح</vt:lpstr>
      </vt:variant>
      <vt:variant>
        <vt:i4>8</vt:i4>
      </vt:variant>
    </vt:vector>
  </HeadingPairs>
  <TitlesOfParts>
    <vt:vector size="9" baseType="lpstr">
      <vt:lpstr>Office Theme</vt:lpstr>
      <vt:lpstr>الشريحة 1</vt:lpstr>
      <vt:lpstr>تابع : المنطلقات الأساسية لبرامج العلاقات العامة</vt:lpstr>
      <vt:lpstr>الشريحة 3</vt:lpstr>
      <vt:lpstr>الشريحة 4</vt:lpstr>
      <vt:lpstr>الشريحة 5</vt:lpstr>
      <vt:lpstr>الشريحة 6</vt:lpstr>
      <vt:lpstr>الشريحة 7</vt:lpstr>
      <vt:lpstr>الشريحة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258</cp:revision>
  <dcterms:created xsi:type="dcterms:W3CDTF">2009-10-14T19:14:34Z</dcterms:created>
  <dcterms:modified xsi:type="dcterms:W3CDTF">2011-03-17T12:34:36Z</dcterms:modified>
</cp:coreProperties>
</file>