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99" r:id="rId2"/>
    <p:sldId id="298" r:id="rId3"/>
    <p:sldId id="290" r:id="rId4"/>
    <p:sldId id="300"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100" d="100"/>
          <a:sy n="100" d="100"/>
        </p:scale>
        <p:origin x="-72" y="9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18/04/1432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3/23/2011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rtl="1"/>
            <a:r>
              <a:rPr lang="ar-SA" sz="2400" b="1" dirty="0" smtClean="0">
                <a:solidFill>
                  <a:srgbClr val="0070C0"/>
                </a:solidFill>
              </a:rPr>
              <a:t>تابع : المنطلقات الأساسية لبرامج العلاقات العامة</a:t>
            </a:r>
          </a:p>
        </p:txBody>
      </p:sp>
      <p:sp>
        <p:nvSpPr>
          <p:cNvPr id="7171" name="Text Placeholder 5"/>
          <p:cNvSpPr>
            <a:spLocks noGrp="1"/>
          </p:cNvSpPr>
          <p:nvPr>
            <p:ph idx="1"/>
          </p:nvPr>
        </p:nvSpPr>
        <p:spPr/>
        <p:txBody>
          <a:bodyPr/>
          <a:lstStyle/>
          <a:p>
            <a:pPr rtl="1"/>
            <a:r>
              <a:rPr lang="ar-SA" sz="2400" b="1" dirty="0" smtClean="0">
                <a:solidFill>
                  <a:srgbClr val="C00000"/>
                </a:solidFill>
              </a:rPr>
              <a:t>ثالثاً : البناء الإداري للعلاقات العامة:</a:t>
            </a:r>
          </a:p>
          <a:p>
            <a:pPr rtl="1">
              <a:buFontTx/>
              <a:buChar char="-"/>
            </a:pPr>
            <a:r>
              <a:rPr lang="ar-SA" sz="2400" dirty="0" smtClean="0"/>
              <a:t>لا يوجد قالب محدد معين يمكن أن تصب فيه كل إدارات العلاقات العامة لأن ذلك تحكمه عوامل كثيرة0</a:t>
            </a:r>
          </a:p>
          <a:p>
            <a:pPr rtl="1">
              <a:buFontTx/>
              <a:buChar char="-"/>
            </a:pPr>
            <a:r>
              <a:rPr lang="ar-SA" sz="2400" dirty="0" smtClean="0"/>
              <a:t>حيث أن	                                                                       </a:t>
            </a:r>
          </a:p>
          <a:p>
            <a:pPr rtl="1">
              <a:buFontTx/>
              <a:buChar char="-"/>
            </a:pPr>
            <a:endParaRPr lang="ar-SA" sz="2400" dirty="0" smtClean="0"/>
          </a:p>
          <a:p>
            <a:pPr rtl="1">
              <a:buFontTx/>
              <a:buChar char="-"/>
            </a:pPr>
            <a:r>
              <a:rPr lang="ar-SA" sz="2400" dirty="0" smtClean="0"/>
              <a:t>ومهما يكن الحجم </a:t>
            </a:r>
            <a:r>
              <a:rPr lang="ar-SA" sz="2400" smtClean="0"/>
              <a:t>فأن </a:t>
            </a:r>
            <a:r>
              <a:rPr lang="ar-SA" sz="2400" smtClean="0"/>
              <a:t>إدارة </a:t>
            </a:r>
            <a:r>
              <a:rPr lang="ar-SA" sz="2400" dirty="0" smtClean="0"/>
              <a:t>العلاقات العامة ليست هدفاً في حد ذاته وإنما هي وسيلة من وسائل تحقيق الأهداف الاجتماعية التي أنشئت المؤسسة لكي تحققها، ومن حيث المكان يجب أن تكون إدارة العلاقات العامة قريبة من رأس السلطة في المؤسسة0</a:t>
            </a:r>
          </a:p>
          <a:p>
            <a:pPr rtl="1">
              <a:buFontTx/>
              <a:buChar char="-"/>
            </a:pPr>
            <a:r>
              <a:rPr lang="ar-SA" sz="2400" dirty="0" smtClean="0"/>
              <a:t>ويتحدد الحجم الأمثل للعلاقات العامة في ضوء تحقيق الهدف، إذا كان هناك فرد يستطيع تحيق الغرض يمكن أن يحل محل عشرة أشخاص مثلاً0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8" name="وسيلة شرح مع سهم إلى اليسار 7"/>
          <p:cNvSpPr/>
          <p:nvPr/>
        </p:nvSpPr>
        <p:spPr>
          <a:xfrm>
            <a:off x="6781800" y="2819400"/>
            <a:ext cx="1371600" cy="6858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dirty="0" smtClean="0"/>
              <a:t>الأهداف الاجتماعية للمجتمع</a:t>
            </a:r>
            <a:endParaRPr lang="ar-SA" sz="1400" dirty="0"/>
          </a:p>
        </p:txBody>
      </p:sp>
      <p:sp>
        <p:nvSpPr>
          <p:cNvPr id="9" name="وسيلة شرح مع سهم إلى اليسار 8"/>
          <p:cNvSpPr/>
          <p:nvPr/>
        </p:nvSpPr>
        <p:spPr>
          <a:xfrm>
            <a:off x="5410200" y="2819400"/>
            <a:ext cx="1371600" cy="6858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dirty="0" smtClean="0"/>
              <a:t>أهداف المؤسسة</a:t>
            </a:r>
            <a:endParaRPr lang="ar-SA" sz="1400" dirty="0"/>
          </a:p>
        </p:txBody>
      </p:sp>
      <p:sp>
        <p:nvSpPr>
          <p:cNvPr id="10" name="وسيلة شرح مع سهم إلى اليسار 9"/>
          <p:cNvSpPr/>
          <p:nvPr/>
        </p:nvSpPr>
        <p:spPr>
          <a:xfrm>
            <a:off x="4038600" y="2819400"/>
            <a:ext cx="1371600" cy="6858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dirty="0" smtClean="0"/>
              <a:t>حجم المؤسسة               </a:t>
            </a:r>
            <a:endParaRPr lang="ar-SA" sz="1400" dirty="0"/>
          </a:p>
        </p:txBody>
      </p:sp>
      <p:sp>
        <p:nvSpPr>
          <p:cNvPr id="11" name="وسيلة شرح مع سهم إلى اليسار 10"/>
          <p:cNvSpPr/>
          <p:nvPr/>
        </p:nvSpPr>
        <p:spPr>
          <a:xfrm>
            <a:off x="2667000" y="2819400"/>
            <a:ext cx="1371600" cy="6858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dirty="0" smtClean="0"/>
              <a:t>أهداف العلاقات العامة </a:t>
            </a:r>
            <a:endParaRPr lang="ar-SA" sz="1400" dirty="0"/>
          </a:p>
        </p:txBody>
      </p:sp>
      <p:sp>
        <p:nvSpPr>
          <p:cNvPr id="13" name="مخطط انسيابي: معالجة 12"/>
          <p:cNvSpPr/>
          <p:nvPr/>
        </p:nvSpPr>
        <p:spPr>
          <a:xfrm>
            <a:off x="1676400" y="2819400"/>
            <a:ext cx="990600" cy="6858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dirty="0" smtClean="0"/>
              <a:t>البناء الإداري للعلاقات العامة</a:t>
            </a:r>
            <a:endParaRPr lang="ar-SA"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rtl="1"/>
            <a:r>
              <a:rPr lang="ar-SA" sz="2000" b="1" dirty="0" smtClean="0">
                <a:solidFill>
                  <a:srgbClr val="C00000"/>
                </a:solidFill>
                <a:cs typeface="Arial" pitchFamily="34" charset="0"/>
              </a:rPr>
              <a:t>أنواع</a:t>
            </a:r>
            <a:r>
              <a:rPr lang="ar-SA" sz="2400" b="1" dirty="0" smtClean="0">
                <a:solidFill>
                  <a:srgbClr val="C00000"/>
                </a:solidFill>
                <a:cs typeface="Arial" pitchFamily="34" charset="0"/>
              </a:rPr>
              <a:t> البناء الإداري للعلاقات العامة :</a:t>
            </a:r>
          </a:p>
          <a:p>
            <a:pPr marL="457200" indent="-457200" algn="just" rtl="1"/>
            <a:r>
              <a:rPr lang="ar-SA" sz="2000" b="1" dirty="0" smtClean="0">
                <a:solidFill>
                  <a:srgbClr val="0070C0"/>
                </a:solidFill>
                <a:cs typeface="Arial" pitchFamily="34" charset="0"/>
              </a:rPr>
              <a:t>1- الأسلوب المركزي :</a:t>
            </a:r>
          </a:p>
          <a:p>
            <a:pPr marL="457200" indent="-457200" algn="just" rtl="1"/>
            <a:r>
              <a:rPr lang="ar-SA" sz="2000" dirty="0" smtClean="0">
                <a:cs typeface="Arial" pitchFamily="34" charset="0"/>
              </a:rPr>
              <a:t>- وهو يعني إدارة العلاقات العامة بطريقة مركزية أي جمع جميع عناصر العلاقات العامة من موظفين وأجهزة ووسائل اتصال في مكان واحد0</a:t>
            </a:r>
          </a:p>
          <a:p>
            <a:pPr marL="457200" indent="-457200" algn="just" rtl="1"/>
            <a:r>
              <a:rPr lang="ar-SA" sz="2000" dirty="0" smtClean="0">
                <a:cs typeface="Arial" pitchFamily="34" charset="0"/>
              </a:rPr>
              <a:t> ويستخدم هذا النوع في حالات : </a:t>
            </a:r>
          </a:p>
          <a:p>
            <a:pPr marL="457200" indent="-457200" algn="just" rtl="1"/>
            <a:r>
              <a:rPr lang="ar-SA" sz="2000" dirty="0" smtClean="0">
                <a:cs typeface="Arial" pitchFamily="34" charset="0"/>
              </a:rPr>
              <a:t>أ- إذا كانت الجماهير متماثلة			</a:t>
            </a:r>
            <a:r>
              <a:rPr lang="ar-SA" sz="2000" dirty="0" err="1" smtClean="0">
                <a:cs typeface="Arial" pitchFamily="34" charset="0"/>
              </a:rPr>
              <a:t>ب</a:t>
            </a:r>
            <a:r>
              <a:rPr lang="ar-SA" sz="2000" dirty="0" smtClean="0">
                <a:cs typeface="Arial" pitchFamily="34" charset="0"/>
              </a:rPr>
              <a:t>- إمكانية التوزيع والاتصال ميسرة</a:t>
            </a:r>
          </a:p>
          <a:p>
            <a:pPr marL="457200" indent="-457200" algn="just" rtl="1"/>
            <a:r>
              <a:rPr lang="ar-SA" sz="2000" b="1" dirty="0" smtClean="0">
                <a:solidFill>
                  <a:srgbClr val="0070C0"/>
                </a:solidFill>
                <a:cs typeface="Arial" pitchFamily="34" charset="0"/>
              </a:rPr>
              <a:t>2- الأسلوب </a:t>
            </a:r>
            <a:r>
              <a:rPr lang="ar-SA" sz="2000" b="1" dirty="0" err="1" smtClean="0">
                <a:solidFill>
                  <a:srgbClr val="0070C0"/>
                </a:solidFill>
                <a:cs typeface="Arial" pitchFamily="34" charset="0"/>
              </a:rPr>
              <a:t>اللامركزي</a:t>
            </a:r>
            <a:r>
              <a:rPr lang="ar-SA" sz="2000" b="1" dirty="0" smtClean="0">
                <a:solidFill>
                  <a:srgbClr val="0070C0"/>
                </a:solidFill>
                <a:cs typeface="Arial" pitchFamily="34" charset="0"/>
              </a:rPr>
              <a:t> :</a:t>
            </a:r>
          </a:p>
          <a:p>
            <a:pPr marL="457200" indent="-457200" algn="just" rtl="1"/>
            <a:r>
              <a:rPr lang="ar-SA" sz="2000" dirty="0" smtClean="0">
                <a:cs typeface="Arial" pitchFamily="34" charset="0"/>
              </a:rPr>
              <a:t>- 	وهو يعني ألا يكون هناك مركز موحد لعمل برامج العلاقات العامة وإنما تعطى الصلاحيات للفروع لعمل برامج العلاقات العامة0</a:t>
            </a:r>
          </a:p>
          <a:p>
            <a:pPr marL="457200" indent="-457200" rtl="1">
              <a:buFontTx/>
              <a:buChar char="-"/>
            </a:pPr>
            <a:r>
              <a:rPr lang="ar-SA" sz="2000" dirty="0" smtClean="0">
                <a:cs typeface="Arial" pitchFamily="34" charset="0"/>
              </a:rPr>
              <a:t>ويستخدم هذا النوع في حالات : </a:t>
            </a:r>
          </a:p>
          <a:p>
            <a:pPr marL="457200" indent="-457200" rtl="1">
              <a:buAutoNum type="arabic1Minus"/>
            </a:pPr>
            <a:r>
              <a:rPr lang="ar-SA" sz="2000" dirty="0" smtClean="0">
                <a:cs typeface="Arial" pitchFamily="34" charset="0"/>
              </a:rPr>
              <a:t>أن تكون هناك خصائص مميزة لكل منطقة		</a:t>
            </a:r>
            <a:r>
              <a:rPr lang="ar-SA" sz="2000" dirty="0" err="1" smtClean="0">
                <a:cs typeface="Arial" pitchFamily="34" charset="0"/>
              </a:rPr>
              <a:t>ب</a:t>
            </a:r>
            <a:r>
              <a:rPr lang="ar-SA" sz="2000" dirty="0" smtClean="0">
                <a:cs typeface="Arial" pitchFamily="34" charset="0"/>
              </a:rPr>
              <a:t>- التعامل مع جماهير مختلفة اللغة</a:t>
            </a:r>
          </a:p>
          <a:p>
            <a:pPr marL="457200" indent="-457200" rtl="1"/>
            <a:r>
              <a:rPr lang="ar-SA" sz="2000" dirty="0" smtClean="0">
                <a:cs typeface="Arial" pitchFamily="34" charset="0"/>
              </a:rPr>
              <a:t>- مثال شركة آرامكو السعودية</a:t>
            </a:r>
          </a:p>
          <a:p>
            <a:pPr marL="457200" indent="-457200" rtl="1"/>
            <a:endParaRPr lang="ar-SA" sz="20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3600" dirty="0">
              <a:solidFill>
                <a:schemeClr val="tx2">
                  <a:lumMod val="75000"/>
                </a:schemeClr>
              </a:solidFill>
            </a:endParaRPr>
          </a:p>
        </p:txBody>
      </p:sp>
      <p:sp>
        <p:nvSpPr>
          <p:cNvPr id="7171" name="Text Placeholder 5"/>
          <p:cNvSpPr>
            <a:spLocks noGrp="1"/>
          </p:cNvSpPr>
          <p:nvPr>
            <p:ph idx="1"/>
          </p:nvPr>
        </p:nvSpPr>
        <p:spPr/>
        <p:txBody>
          <a:bodyPr/>
          <a:lstStyle/>
          <a:p>
            <a:pPr marL="457200" indent="-457200" rtl="1"/>
            <a:r>
              <a:rPr lang="ar-SA" sz="2000" b="1" dirty="0" smtClean="0">
                <a:solidFill>
                  <a:srgbClr val="0070C0"/>
                </a:solidFill>
                <a:cs typeface="Arial" pitchFamily="34" charset="0"/>
              </a:rPr>
              <a:t>3- الأسلوب </a:t>
            </a:r>
            <a:r>
              <a:rPr lang="ar-SA" sz="2000" b="1" dirty="0" err="1" smtClean="0">
                <a:solidFill>
                  <a:srgbClr val="0070C0"/>
                </a:solidFill>
                <a:cs typeface="Arial" pitchFamily="34" charset="0"/>
              </a:rPr>
              <a:t>المرلا</a:t>
            </a:r>
            <a:r>
              <a:rPr lang="ar-SA" sz="2000" b="1" dirty="0" smtClean="0">
                <a:solidFill>
                  <a:srgbClr val="0070C0"/>
                </a:solidFill>
                <a:cs typeface="Arial" pitchFamily="34" charset="0"/>
              </a:rPr>
              <a:t> </a:t>
            </a:r>
            <a:r>
              <a:rPr lang="ar-SA" sz="2000" b="1" dirty="0" smtClean="0">
                <a:solidFill>
                  <a:srgbClr val="0070C0"/>
                </a:solidFill>
                <a:cs typeface="Arial" pitchFamily="34" charset="0"/>
              </a:rPr>
              <a:t>مركزي </a:t>
            </a:r>
            <a:r>
              <a:rPr lang="ar-SA" sz="2000" b="1" dirty="0" smtClean="0">
                <a:solidFill>
                  <a:srgbClr val="0070C0"/>
                </a:solidFill>
                <a:cs typeface="Arial" pitchFamily="34" charset="0"/>
              </a:rPr>
              <a:t>:</a:t>
            </a:r>
          </a:p>
          <a:p>
            <a:pPr marL="457200" indent="-457200" rtl="1">
              <a:buFontTx/>
              <a:buChar char="-"/>
            </a:pPr>
            <a:r>
              <a:rPr lang="ar-SA" sz="2000" dirty="0" smtClean="0">
                <a:cs typeface="Arial" pitchFamily="34" charset="0"/>
              </a:rPr>
              <a:t>وهو يعني الجمع بين الأسلوبين السابقين حيث يتم أنتاج البرامج في المركز الرئيسي ثم تترك لباقي الفرع تحديد البرامج المحلية المناسبة للجماهير التي يتعامل معها الفرع0</a:t>
            </a:r>
          </a:p>
          <a:p>
            <a:pPr marL="457200" indent="-457200" rtl="1"/>
            <a:r>
              <a:rPr lang="ar-SA" sz="2000" b="1" dirty="0" smtClean="0">
                <a:solidFill>
                  <a:srgbClr val="0070C0"/>
                </a:solidFill>
                <a:cs typeface="Arial" pitchFamily="34" charset="0"/>
              </a:rPr>
              <a:t>4- الاتصال حسب الجماهير:</a:t>
            </a:r>
          </a:p>
          <a:p>
            <a:pPr marL="457200" indent="-457200" rtl="1">
              <a:buFontTx/>
              <a:buChar char="-"/>
            </a:pPr>
            <a:r>
              <a:rPr lang="ar-SA" sz="2000" dirty="0" smtClean="0">
                <a:cs typeface="Arial" pitchFamily="34" charset="0"/>
              </a:rPr>
              <a:t>ويعني أن تقسم برامج العلاقات العامة في ضوء نوعية الجماهير مثلا في الجامعة هناك قسم يختص بالتعامل مع الطلاب وقسم يتعامل مع أعضاء هيئة التدريس وهو يطلق عليه في بعض الأحيان الأسلوب النوعي0</a:t>
            </a:r>
          </a:p>
          <a:p>
            <a:pPr marL="457200" indent="-457200" rtl="1"/>
            <a:r>
              <a:rPr lang="ar-SA" sz="2000" b="1" dirty="0" smtClean="0">
                <a:solidFill>
                  <a:srgbClr val="0070C0"/>
                </a:solidFill>
                <a:cs typeface="Arial" pitchFamily="34" charset="0"/>
              </a:rPr>
              <a:t>5- الاتصال حسب الوسيلة:</a:t>
            </a:r>
          </a:p>
          <a:p>
            <a:pPr marL="457200" indent="-457200" algn="just" rtl="1">
              <a:buFontTx/>
              <a:buChar char="-"/>
            </a:pPr>
            <a:r>
              <a:rPr lang="ar-SA" sz="2000" dirty="0" smtClean="0">
                <a:cs typeface="Arial" pitchFamily="34" charset="0"/>
              </a:rPr>
              <a:t>وفيه يتم تقسيم إدارة العلاقات العامة في ضوء الوسيلة المستخدمة في إيصال الرسالة فهناك قسم للتعامل مع الصحف وقسم للتعامل مع التلفزيون وثالث للتعامل مع الإذاعة وهكذا0</a:t>
            </a:r>
          </a:p>
          <a:p>
            <a:pPr marL="457200" indent="-457200" algn="just" rtl="1"/>
            <a:r>
              <a:rPr lang="ar-SA" sz="2000" b="1" dirty="0" smtClean="0">
                <a:solidFill>
                  <a:srgbClr val="0070C0"/>
                </a:solidFill>
                <a:cs typeface="Arial" pitchFamily="34" charset="0"/>
              </a:rPr>
              <a:t>6- الأسلوب الذي يمزج بين الجماهير والوسيلة:</a:t>
            </a:r>
          </a:p>
          <a:p>
            <a:pPr marL="457200" indent="-457200" algn="just" rtl="1"/>
            <a:r>
              <a:rPr lang="ar-SA" sz="2000" dirty="0" smtClean="0">
                <a:cs typeface="Arial" pitchFamily="34" charset="0"/>
              </a:rPr>
              <a:t>- وفي هذا الأسلوب يتم الجمع بين التعامل مع الجماهير في ضوء وسيلة اتصال محددة، وفي هذا الأسلوب :</a:t>
            </a:r>
          </a:p>
          <a:p>
            <a:pPr marL="457200" indent="-457200" algn="just" rtl="1"/>
            <a:r>
              <a:rPr lang="ar-SA" sz="2000" dirty="0" smtClean="0">
                <a:cs typeface="Arial" pitchFamily="34" charset="0"/>
              </a:rPr>
              <a:t>		أ- تقل الأخطاء			</a:t>
            </a:r>
            <a:r>
              <a:rPr lang="ar-SA" sz="2000" dirty="0" err="1" smtClean="0">
                <a:cs typeface="Arial" pitchFamily="34" charset="0"/>
              </a:rPr>
              <a:t>ب</a:t>
            </a:r>
            <a:r>
              <a:rPr lang="ar-SA" sz="2000" dirty="0" smtClean="0">
                <a:cs typeface="Arial" pitchFamily="34" charset="0"/>
              </a:rPr>
              <a:t>- تنخفض التكاليف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3144</TotalTime>
  <Words>243</Words>
  <Application>Microsoft Office PowerPoint</Application>
  <PresentationFormat>A4 Paper (210x297 mm)‎</PresentationFormat>
  <Paragraphs>43</Paragraphs>
  <Slides>5</Slides>
  <Notes>0</Notes>
  <HiddenSlides>0</HiddenSlides>
  <MMClips>0</MMClips>
  <ScaleCrop>false</ScaleCrop>
  <HeadingPairs>
    <vt:vector size="4" baseType="variant">
      <vt:variant>
        <vt:lpstr>سمة</vt:lpstr>
      </vt:variant>
      <vt:variant>
        <vt:i4>1</vt:i4>
      </vt:variant>
      <vt:variant>
        <vt:lpstr>عناوين الشرائح</vt:lpstr>
      </vt:variant>
      <vt:variant>
        <vt:i4>5</vt:i4>
      </vt:variant>
    </vt:vector>
  </HeadingPairs>
  <TitlesOfParts>
    <vt:vector size="6" baseType="lpstr">
      <vt:lpstr>Office Theme</vt:lpstr>
      <vt:lpstr>الشريحة 1</vt:lpstr>
      <vt:lpstr>تابع : المنطلقات الأساسية لبرامج العلاقات العامة</vt:lpstr>
      <vt:lpstr>الشريحة 3</vt:lpstr>
      <vt:lpstr>الشريحة 4</vt:lpstr>
      <vt:lpstr>الشريحة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276</cp:revision>
  <dcterms:created xsi:type="dcterms:W3CDTF">2009-10-14T19:14:34Z</dcterms:created>
  <dcterms:modified xsi:type="dcterms:W3CDTF">2011-03-23T11:41:22Z</dcterms:modified>
</cp:coreProperties>
</file>