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9" r:id="rId2"/>
    <p:sldId id="301" r:id="rId3"/>
    <p:sldId id="304" r:id="rId4"/>
    <p:sldId id="303" r:id="rId5"/>
    <p:sldId id="302" r:id="rId6"/>
    <p:sldId id="305" r:id="rId7"/>
    <p:sldId id="306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709256"/>
    <a:srgbClr val="AD9968"/>
    <a:srgbClr val="3B84A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100" d="100"/>
          <a:sy n="100" d="100"/>
        </p:scale>
        <p:origin x="732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96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95C2E61-E860-4021-BCF4-C86F65CAAF2A}" type="datetimeFigureOut">
              <a:rPr lang="ar-SA" smtClean="0"/>
              <a:pPr/>
              <a:t>19/04/1432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403190-1994-4F29-8808-1C5D0D08768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2286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5908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العلاقات العامة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د0محمود هلال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 smtClean="0">
                <a:solidFill>
                  <a:srgbClr val="0070C0"/>
                </a:solidFill>
              </a:rPr>
              <a:t>تابع : المنطلقات الأساسية لبرامج العلاقات العامة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/>
            <a:r>
              <a:rPr lang="ar-SA" sz="2400" b="1" dirty="0" smtClean="0">
                <a:solidFill>
                  <a:srgbClr val="C00000"/>
                </a:solidFill>
              </a:rPr>
              <a:t>رابعاًً : الرسالة :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	تعرف الرسالة على أنها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” الإشارة التي تنقل الفكرة من المرسل إلى المستقبل وذلك من خلال وسيلة أو عدة وسائل ” </a:t>
            </a:r>
            <a:r>
              <a:rPr lang="ar-SA" sz="2000" dirty="0" smtClean="0">
                <a:cs typeface="Arial" pitchFamily="34" charset="0"/>
              </a:rPr>
              <a:t>ومن صور الرسالة ما يلي :</a:t>
            </a:r>
            <a:endParaRPr lang="ar-SA" sz="20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- الاتصال الشخصي		- الاتصال الهاتفي 		- الاصال البريدي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- النشرات المحددة		- الملصقات العامة		- التلفزيون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- الصحافة			- الإذاعة			- الانترنت</a:t>
            </a:r>
          </a:p>
          <a:p>
            <a:pPr marL="457200" indent="-457200" rtl="1"/>
            <a:r>
              <a:rPr lang="ar-SA" sz="2000" b="1" dirty="0" smtClean="0">
                <a:cs typeface="Arial" pitchFamily="34" charset="0"/>
              </a:rPr>
              <a:t> الأمور التي يجب أن تراعى في الرسالة الناجحة :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1- لكل جمهور خصائص يجب مراعاتها		2- لكل وسيلة طابع مميز لها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3- أن تكون ذات تكلفة اقل			4- التأثير الأكبر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5- مراعاة لغة الجمهور	 		6- اختيار التوقيت المناسب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7- الصياغة المناسبة				8- الجماهير الأكثر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 smtClean="0">
                <a:solidFill>
                  <a:srgbClr val="0070C0"/>
                </a:solidFill>
              </a:rPr>
              <a:t>تابع : المنطلقات الأساسية لبرامج العلاقات العامة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أساليب عرض الموضوعات :</a:t>
            </a:r>
          </a:p>
          <a:p>
            <a:pPr marL="457200" indent="-457200" rtl="1"/>
            <a:r>
              <a:rPr lang="ar-SA" sz="2400" dirty="0" smtClean="0">
                <a:cs typeface="Arial" pitchFamily="34" charset="0"/>
              </a:rPr>
              <a:t>1- عرض الموضوع بالتفصيل ثم عرض الملخص في النهاية0</a:t>
            </a:r>
          </a:p>
          <a:p>
            <a:pPr marL="457200" indent="-457200" rtl="1"/>
            <a:r>
              <a:rPr lang="ar-SA" sz="2400" dirty="0" smtClean="0">
                <a:cs typeface="Arial" pitchFamily="34" charset="0"/>
              </a:rPr>
              <a:t>2- عرض الملخص في البداية ثم شرح الموضوع بعد ذلك0</a:t>
            </a:r>
          </a:p>
          <a:p>
            <a:pPr marL="457200" indent="-457200" rtl="1"/>
            <a:r>
              <a:rPr lang="ar-SA" sz="2400" dirty="0" smtClean="0">
                <a:cs typeface="Arial" pitchFamily="34" charset="0"/>
              </a:rPr>
              <a:t>3- عرض مقدمة ثم عرض الموضوع بالتفصيل ثم عرض الملخص للموضوع في النهاية0</a:t>
            </a:r>
            <a:endParaRPr lang="ar-SA" sz="20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 smtClean="0">
                <a:solidFill>
                  <a:srgbClr val="0070C0"/>
                </a:solidFill>
              </a:rPr>
              <a:t>تابع : المنطلقات الأساسية لبرامج العلاقات العامة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/>
            <a:r>
              <a:rPr lang="ar-SA" sz="2400" b="1" dirty="0" smtClean="0">
                <a:solidFill>
                  <a:srgbClr val="C00000"/>
                </a:solidFill>
              </a:rPr>
              <a:t>خامساً :الوسيلة: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الوسيلة هي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” الآداة المستخدمة في نقل رسالة معينة من المرسل إلى المستقبل ”	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	وكما هو معروف فأن :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1- لكل وسيله جمهورها الذي يتابعها ويتأثر بها		2- لكل وسيلة خصائصها التي تميزها</a:t>
            </a:r>
          </a:p>
          <a:p>
            <a:pPr marL="457200" indent="-457200" rtl="1"/>
            <a:r>
              <a:rPr lang="ar-SA" sz="2000" dirty="0" smtClean="0">
                <a:cs typeface="Arial" pitchFamily="34" charset="0"/>
              </a:rPr>
              <a:t>3- لكل جمهور وسيلته المفضلة</a:t>
            </a:r>
          </a:p>
          <a:p>
            <a:pPr marL="457200" indent="-457200" rtl="1"/>
            <a:r>
              <a:rPr lang="ar-SA" sz="2000" b="1" dirty="0" smtClean="0">
                <a:cs typeface="Arial" pitchFamily="34" charset="0"/>
              </a:rPr>
              <a:t>ومن أهم وسائل الاتصال :</a:t>
            </a:r>
          </a:p>
          <a:p>
            <a:pPr marL="457200" indent="-457200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1- الاتصال الشخصي : 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	وهو أقدم الوسائل وأكثرها تأثيراً وهو يعتمد على عدد من </a:t>
            </a:r>
            <a:r>
              <a:rPr lang="ar-SA" sz="2000" b="1" dirty="0" smtClean="0">
                <a:cs typeface="Arial" pitchFamily="34" charset="0"/>
              </a:rPr>
              <a:t>المميزات</a:t>
            </a:r>
            <a:r>
              <a:rPr lang="ar-SA" sz="2000" dirty="0" smtClean="0">
                <a:cs typeface="Arial" pitchFamily="34" charset="0"/>
              </a:rPr>
              <a:t> منها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جاذبية المتصل – مكانة المتصل – أهمية أتصاله – إمكانية شرح الأشياء الغامضة – كذلك حياء المستقبل وبالتالي استعداده لقبول ما يعرضه المرسل )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ولكن من </a:t>
            </a:r>
            <a:r>
              <a:rPr lang="ar-SA" sz="2000" b="1" dirty="0" smtClean="0">
                <a:cs typeface="Arial" pitchFamily="34" charset="0"/>
              </a:rPr>
              <a:t>عيوبه</a:t>
            </a:r>
            <a:r>
              <a:rPr lang="ar-SA" sz="2000" dirty="0" smtClean="0">
                <a:cs typeface="Arial" pitchFamily="34" charset="0"/>
              </a:rPr>
              <a:t> :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ليست متيسرة لكل متصل - ليست متيسرة لكل جمهور – تنفع عدد محدود من الجماهير )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 smtClean="0">
                <a:solidFill>
                  <a:srgbClr val="0070C0"/>
                </a:solidFill>
              </a:rPr>
              <a:t>تابع : المنطلقات الأساسية لبرامج العلاقات العامة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2- الاتصال الهاتفي : 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وهي وسيلة معدلة من الاتصال الشخصي ومن </a:t>
            </a:r>
            <a:r>
              <a:rPr lang="ar-SA" sz="2000" b="1" dirty="0" smtClean="0">
                <a:cs typeface="Arial" pitchFamily="34" charset="0"/>
              </a:rPr>
              <a:t>مميزات</a:t>
            </a:r>
            <a:r>
              <a:rPr lang="ar-SA" sz="2000" dirty="0" smtClean="0">
                <a:cs typeface="Arial" pitchFamily="34" charset="0"/>
              </a:rPr>
              <a:t> هذه الوسيلة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أنها تصلح مع الاعداد الكبيرة – كما أنها توفر الوقت والتكلفة )</a:t>
            </a:r>
            <a:r>
              <a:rPr lang="ar-SA" sz="2000" dirty="0" smtClean="0">
                <a:cs typeface="Arial" pitchFamily="34" charset="0"/>
              </a:rPr>
              <a:t>0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ولكن من </a:t>
            </a:r>
            <a:r>
              <a:rPr lang="ar-SA" sz="2000" b="1" dirty="0" smtClean="0">
                <a:cs typeface="Arial" pitchFamily="34" charset="0"/>
              </a:rPr>
              <a:t>عيوبها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قلة التأثير مقارنة بالاتصال الشخصي – إنعدام تأثير جاذبية المتصل إلى حد ما )0</a:t>
            </a:r>
            <a:endParaRPr lang="ar-SA" sz="2000" dirty="0" smtClean="0">
              <a:cs typeface="Arial" pitchFamily="34" charset="0"/>
            </a:endParaRPr>
          </a:p>
          <a:p>
            <a:pPr marL="457200" indent="-457200" algn="just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3- الملصقات : 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وهي وسيلة من </a:t>
            </a:r>
            <a:r>
              <a:rPr lang="ar-SA" sz="2000" b="1" dirty="0" smtClean="0">
                <a:cs typeface="Arial" pitchFamily="34" charset="0"/>
              </a:rPr>
              <a:t>مميزاتها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(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 تفرض نفسها على من يمر بجوارها - هي موجودة بصورة دائمة )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ومن </a:t>
            </a:r>
            <a:r>
              <a:rPr lang="ar-SA" sz="2000" b="1" dirty="0" smtClean="0">
                <a:cs typeface="Arial" pitchFamily="34" charset="0"/>
              </a:rPr>
              <a:t>عيوبها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حيز الرسالة محدود – من الممكن أن تتعرض لعومل التعرية مثل الشمس والمطر والغبار )0</a:t>
            </a:r>
          </a:p>
          <a:p>
            <a:pPr marL="457200" indent="-457200" algn="just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4- النشرات :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وهي وسيلة مطبوعة تنتجها المؤسسة لمصلحتها وتوجهها إلى الجماهير حسب نوعيتهم0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- ومن </a:t>
            </a:r>
            <a:r>
              <a:rPr lang="ar-SA" sz="2000" b="1" dirty="0" smtClean="0">
                <a:cs typeface="Arial" pitchFamily="34" charset="0"/>
              </a:rPr>
              <a:t>مميزاتها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هي وسيلة مؤثرة إذا بنيت على خصائص الجمهور – حجمها قابل للتحكم فيه طبقاً لمحتوى الموضوع – عددها يتحكم فيه من ستوزع عليهم )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من </a:t>
            </a:r>
            <a:r>
              <a:rPr lang="ar-SA" sz="2000" b="1" dirty="0" smtClean="0">
                <a:cs typeface="Arial" pitchFamily="34" charset="0"/>
              </a:rPr>
              <a:t>عيوبها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عملية توزيعها - درجة جاذبيتها – تأثيرها كلها أمور ترتبط بإخراجها وصياغتها )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 smtClean="0">
                <a:solidFill>
                  <a:srgbClr val="0070C0"/>
                </a:solidFill>
              </a:rPr>
              <a:t>تابع : المنطلقات الأساسية لبرامج العلاقات العامة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5- الصحف المطبوعة : 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	وهي تتعدد وفق الغرض وحسب الجماهير فهي توجه عادة إلى جماهير معينة مثل الجريدة التي تنشر في بلد معين فهي تكون موجهة إلى جماهير هذه البلد0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قد تكون موجهة إلى جماهير نوعية مثل المجلات التي توجه إلى المرأة أو الرياضي مثلاً0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من</a:t>
            </a:r>
            <a:r>
              <a:rPr lang="ar-SA" sz="2000" b="1" dirty="0" smtClean="0">
                <a:cs typeface="Arial" pitchFamily="34" charset="0"/>
              </a:rPr>
              <a:t> مميزاتها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يمكن قرائتها في أي زمان ومكلن واثناء سماع الراديو أو تناول الطعام وغيرها )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ومن </a:t>
            </a:r>
            <a:r>
              <a:rPr lang="ar-SA" sz="2000" b="1" dirty="0" smtClean="0">
                <a:cs typeface="Arial" pitchFamily="34" charset="0"/>
              </a:rPr>
              <a:t>عيوبها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انها تتطلب القراءة والكتابة – قد تنقل اخبار متأخرة )</a:t>
            </a:r>
          </a:p>
          <a:p>
            <a:pPr marL="457200" indent="-457200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6- الإذاعة :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وهي الوسيلة الأوسع انتشارا حتى بعد ظهور التلفزيون والأقمار الصناعية0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ومن </a:t>
            </a:r>
            <a:r>
              <a:rPr lang="ar-SA" sz="2000" b="1" dirty="0" smtClean="0">
                <a:cs typeface="Arial" pitchFamily="34" charset="0"/>
              </a:rPr>
              <a:t>مميزاتها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غير محددة بوقت ولا بمكان ولابوضع المستمع – كما أنها تتضمن عدد من الوسائل المتخصصة مثل برامج المرأة والرياضة وغيرها – كما أنها تشجع على خصوبة الخيال )</a:t>
            </a:r>
          </a:p>
          <a:p>
            <a:pPr marL="457200" indent="-457200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ومن </a:t>
            </a:r>
            <a:r>
              <a:rPr lang="ar-SA" sz="2000" b="1" dirty="0" smtClean="0">
                <a:cs typeface="Arial" pitchFamily="34" charset="0"/>
              </a:rPr>
              <a:t>عيوبها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قد يفقد المستمع بعض أجزائها إذا لم يصغ إليها من البداية – كما أنها تركز على حاسة السمع )  </a:t>
            </a:r>
          </a:p>
          <a:p>
            <a:pPr marL="457200" indent="-457200" rtl="1"/>
            <a:endParaRPr lang="ar-SA" sz="20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 smtClean="0">
                <a:solidFill>
                  <a:srgbClr val="0070C0"/>
                </a:solidFill>
              </a:rPr>
              <a:t>تابع : المنطلقات الأساسية لبرامج العلاقات العامة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7- التلفزيون :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وسيلة مؤثرة لما تتميز به من جاذبية، ومن أهم </a:t>
            </a:r>
            <a:r>
              <a:rPr lang="ar-SA" sz="2000" b="1" dirty="0" smtClean="0">
                <a:cs typeface="Arial" pitchFamily="34" charset="0"/>
              </a:rPr>
              <a:t>مميزاتها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الجمع بين الصوت والصورة والحركة والأنية – تتضمن الكثير من الوسائل الفرعية ) </a:t>
            </a:r>
            <a:r>
              <a:rPr lang="ar-SA" sz="2000" dirty="0" smtClean="0">
                <a:cs typeface="Arial" pitchFamily="34" charset="0"/>
              </a:rPr>
              <a:t>ومن وسائلها الفرعية اشرطة الفيديو بما لها من فوائد0</a:t>
            </a:r>
          </a:p>
          <a:p>
            <a:pPr marL="457200" indent="-457200" algn="just" rtl="1"/>
            <a:r>
              <a:rPr lang="ar-SA" sz="2000" dirty="0" smtClean="0">
                <a:cs typeface="Arial" pitchFamily="34" charset="0"/>
              </a:rPr>
              <a:t>- من </a:t>
            </a:r>
            <a:r>
              <a:rPr lang="ar-SA" sz="2000" b="1" dirty="0" smtClean="0">
                <a:cs typeface="Arial" pitchFamily="34" charset="0"/>
              </a:rPr>
              <a:t>عيوبها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 أنها ترتبط بوجود التيار الكهرباء – تحد من خصوبة الخيال )</a:t>
            </a:r>
          </a:p>
          <a:p>
            <a:pPr marL="457200" indent="-457200" algn="just" rtl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8- الانترنت : 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وهي أحدث الوسائل المستخدمة في العلاقات العامة وتحظى بشعبية كثيرة ومن </a:t>
            </a:r>
            <a:r>
              <a:rPr lang="ar-SA" sz="2000" b="1" dirty="0" smtClean="0">
                <a:cs typeface="Arial" pitchFamily="34" charset="0"/>
              </a:rPr>
              <a:t>مميزاتها</a:t>
            </a:r>
            <a:r>
              <a:rPr lang="ar-SA" sz="2000" dirty="0" smtClean="0">
                <a:cs typeface="Arial" pitchFamily="34" charset="0"/>
              </a:rPr>
              <a:t>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(سرعة الانتشار – القدرة على التأثير في أعداد كبيرة من الجماهير)</a:t>
            </a: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ومن </a:t>
            </a:r>
            <a:r>
              <a:rPr lang="ar-SA" sz="2000" b="1" dirty="0" smtClean="0">
                <a:cs typeface="Arial" pitchFamily="34" charset="0"/>
              </a:rPr>
              <a:t>عيوبها</a:t>
            </a:r>
            <a:r>
              <a:rPr lang="ar-SA" sz="2000" dirty="0" smtClean="0">
                <a:cs typeface="Arial" pitchFamily="34" charset="0"/>
              </a:rPr>
              <a:t> أنها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تتطلب مهارة خاصة </a:t>
            </a:r>
            <a:r>
              <a:rPr lang="ar-SA" sz="2000" dirty="0" smtClean="0">
                <a:cs typeface="Arial" pitchFamily="34" charset="0"/>
              </a:rPr>
              <a:t>في متلقي الرسائل عبر هذه الوسيلة كما أن متابعتها </a:t>
            </a:r>
            <a:r>
              <a:rPr lang="ar-SA" sz="2000" dirty="0" smtClean="0">
                <a:solidFill>
                  <a:srgbClr val="0070C0"/>
                </a:solidFill>
                <a:cs typeface="Arial" pitchFamily="34" charset="0"/>
              </a:rPr>
              <a:t>تتطلب بعض التكاليف0</a:t>
            </a:r>
          </a:p>
          <a:p>
            <a:pPr marL="457200" indent="-457200" algn="just" rtl="1">
              <a:buFontTx/>
              <a:buChar char="-"/>
            </a:pPr>
            <a:endParaRPr lang="ar-SA" sz="2000" dirty="0" smtClean="0">
              <a:cs typeface="Arial" pitchFamily="34" charset="0"/>
            </a:endParaRPr>
          </a:p>
          <a:p>
            <a:pPr marL="457200" indent="-457200" algn="just" rtl="1">
              <a:buFontTx/>
              <a:buChar char="-"/>
            </a:pPr>
            <a:r>
              <a:rPr lang="ar-SA" sz="2000" dirty="0" smtClean="0">
                <a:cs typeface="Arial" pitchFamily="34" charset="0"/>
              </a:rPr>
              <a:t>وعموما يمكن القول أنه يجب على رجل العلاقات العامة التعامل مع كل أو بعض هذه الوسائل من أجل الوصول إلى أكبر عدد من الجماهير0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3190</TotalTime>
  <Words>400</Words>
  <Application>Microsoft Office PowerPoint</Application>
  <PresentationFormat>A4 Paper (210x297 mm)‎</PresentationFormat>
  <Paragraphs>71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تابع : المنطلقات الأساسية لبرامج العلاقات العامة</vt:lpstr>
      <vt:lpstr>تابع : المنطلقات الأساسية لبرامج العلاقات العامة</vt:lpstr>
      <vt:lpstr>تابع : المنطلقات الأساسية لبرامج العلاقات العامة</vt:lpstr>
      <vt:lpstr>تابع : المنطلقات الأساسية لبرامج العلاقات العامة</vt:lpstr>
      <vt:lpstr>تابع : المنطلقات الأساسية لبرامج العلاقات العامة</vt:lpstr>
      <vt:lpstr>تابع : المنطلقات الأساسية لبرامج العلاقات العامة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283</cp:revision>
  <dcterms:created xsi:type="dcterms:W3CDTF">2009-10-14T19:14:34Z</dcterms:created>
  <dcterms:modified xsi:type="dcterms:W3CDTF">2011-03-24T13:49:36Z</dcterms:modified>
</cp:coreProperties>
</file>