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99" r:id="rId2"/>
    <p:sldId id="290" r:id="rId3"/>
    <p:sldId id="301" r:id="rId4"/>
    <p:sldId id="302" r:id="rId5"/>
    <p:sldId id="303" r:id="rId6"/>
    <p:sldId id="304" r:id="rId7"/>
    <p:sldId id="266" r:id="rId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709256"/>
    <a:srgbClr val="AD9968"/>
    <a:srgbClr val="3B84AF"/>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100" d="100"/>
          <a:sy n="100" d="100"/>
        </p:scale>
        <p:origin x="-18" y="-72"/>
      </p:cViewPr>
      <p:guideLst>
        <p:guide orient="horz" pos="2160"/>
        <p:guide pos="3120"/>
      </p:guideLst>
    </p:cSldViewPr>
  </p:slideViewPr>
  <p:notesTextViewPr>
    <p:cViewPr>
      <p:scale>
        <a:sx n="100" d="100"/>
        <a:sy n="100" d="100"/>
      </p:scale>
      <p:origin x="0" y="0"/>
    </p:cViewPr>
  </p:notesTextViewPr>
  <p:notesViewPr>
    <p:cSldViewPr>
      <p:cViewPr varScale="1">
        <p:scale>
          <a:sx n="76" d="100"/>
          <a:sy n="76" d="100"/>
        </p:scale>
        <p:origin x="-2196"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95C2E61-E860-4021-BCF4-C86F65CAAF2A}" type="datetimeFigureOut">
              <a:rPr lang="ar-SA" smtClean="0"/>
              <a:pPr/>
              <a:t>19/04/1432</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75403190-1994-4F29-8808-1C5D0D087689}"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3/24/2011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5908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العلاقات العامة</a:t>
            </a:r>
            <a:endParaRPr lang="en-US" sz="2800" b="1" dirty="0">
              <a:solidFill>
                <a:srgbClr val="7F7F7F"/>
              </a:solidFill>
              <a:latin typeface="Calibri" pitchFamily="34" charset="0"/>
            </a:endParaRPr>
          </a:p>
          <a:p>
            <a:pPr algn="ctr"/>
            <a:r>
              <a:rPr lang="ar-SA" sz="2800" b="1" dirty="0" smtClean="0">
                <a:latin typeface="Calibri" pitchFamily="34" charset="0"/>
                <a:cs typeface="Times New Roman" pitchFamily="18" charset="0"/>
              </a:rPr>
              <a:t>د0محمود هلال</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r>
              <a:rPr lang="ar-SA" sz="2800" b="1" dirty="0" smtClean="0">
                <a:solidFill>
                  <a:srgbClr val="FF0000"/>
                </a:solidFill>
              </a:rPr>
              <a:t>رابعاً : الرأي العام – الجمهور – الجماعة</a:t>
            </a:r>
            <a:endParaRPr lang="en-US" sz="2800" dirty="0">
              <a:solidFill>
                <a:schemeClr val="tx2">
                  <a:lumMod val="75000"/>
                </a:schemeClr>
              </a:solidFill>
            </a:endParaRPr>
          </a:p>
        </p:txBody>
      </p:sp>
      <p:sp>
        <p:nvSpPr>
          <p:cNvPr id="7171" name="Text Placeholder 5"/>
          <p:cNvSpPr>
            <a:spLocks noGrp="1"/>
          </p:cNvSpPr>
          <p:nvPr>
            <p:ph idx="1"/>
          </p:nvPr>
        </p:nvSpPr>
        <p:spPr/>
        <p:txBody>
          <a:bodyPr/>
          <a:lstStyle/>
          <a:p>
            <a:r>
              <a:rPr lang="ar-SA" sz="2000" b="1" dirty="0" smtClean="0"/>
              <a:t>	</a:t>
            </a:r>
            <a:r>
              <a:rPr lang="ar-SA" sz="2400" b="1" dirty="0" smtClean="0">
                <a:solidFill>
                  <a:srgbClr val="0070C0"/>
                </a:solidFill>
              </a:rPr>
              <a:t>1- الرأي العام :</a:t>
            </a:r>
          </a:p>
          <a:p>
            <a:r>
              <a:rPr lang="ar-SA" sz="2400" b="1" dirty="0" smtClean="0">
                <a:solidFill>
                  <a:srgbClr val="0070C0"/>
                </a:solidFill>
              </a:rPr>
              <a:t>					    	</a:t>
            </a:r>
            <a:r>
              <a:rPr lang="ar-SA" sz="2400" dirty="0" smtClean="0"/>
              <a:t>           </a:t>
            </a:r>
            <a:r>
              <a:rPr lang="ar-SA" sz="2000" b="1" dirty="0" smtClean="0"/>
              <a:t>- مقدمة</a:t>
            </a:r>
          </a:p>
          <a:p>
            <a:pPr rtl="1"/>
            <a:r>
              <a:rPr lang="ar-SA" sz="2000" b="1" dirty="0" smtClean="0"/>
              <a:t>		أ – تعريف الرأي العام		</a:t>
            </a:r>
          </a:p>
          <a:p>
            <a:pPr rtl="1"/>
            <a:r>
              <a:rPr lang="ar-SA" sz="2000" b="1" dirty="0" smtClean="0"/>
              <a:t>		ب – أنواع الرأي العام	</a:t>
            </a:r>
          </a:p>
          <a:p>
            <a:pPr rtl="1"/>
            <a:r>
              <a:rPr lang="ar-SA" sz="2000" b="1" dirty="0" smtClean="0"/>
              <a:t>		ج - قياس الرأي العام		</a:t>
            </a:r>
          </a:p>
          <a:p>
            <a:pPr rtl="1"/>
            <a:r>
              <a:rPr lang="ar-SA" sz="2000" b="1" dirty="0" smtClean="0"/>
              <a:t>		د- اعتبارات دراسة الرأي العام</a:t>
            </a:r>
          </a:p>
          <a:p>
            <a:pPr rtl="1">
              <a:buFontTx/>
              <a:buChar char="-"/>
            </a:pPr>
            <a:r>
              <a:rPr lang="ar-SA" sz="2400" dirty="0" smtClean="0">
                <a:solidFill>
                  <a:srgbClr val="C00000"/>
                </a:solidFill>
                <a:cs typeface="Arial" pitchFamily="34" charset="0"/>
              </a:rPr>
              <a:t>مقدمة : </a:t>
            </a:r>
          </a:p>
          <a:p>
            <a:pPr rtl="1">
              <a:buFontTx/>
              <a:buChar char="-"/>
            </a:pPr>
            <a:r>
              <a:rPr lang="ar-SA" sz="2000" dirty="0" smtClean="0">
                <a:cs typeface="Arial" pitchFamily="34" charset="0"/>
              </a:rPr>
              <a:t>يعتبر الإنسان كائن اجتماعي بطبعه لا يمكن أن يعيش إلا مع مجموعة من البشر0</a:t>
            </a:r>
          </a:p>
          <a:p>
            <a:pPr rtl="1">
              <a:buFontTx/>
              <a:buChar char="-"/>
            </a:pPr>
            <a:r>
              <a:rPr lang="ar-SA" sz="2000" dirty="0" smtClean="0">
                <a:cs typeface="Arial" pitchFamily="34" charset="0"/>
              </a:rPr>
              <a:t>كان المجتمع الإنساني بسيط للغاية في بدايته حيث كان الإنسان يؤدي جميع الأعمال دون مساعدة من أحد</a:t>
            </a:r>
          </a:p>
          <a:p>
            <a:pPr rtl="1">
              <a:buFontTx/>
              <a:buChar char="-"/>
            </a:pPr>
            <a:r>
              <a:rPr lang="ar-SA" sz="2000" dirty="0" smtClean="0">
                <a:cs typeface="Arial" pitchFamily="34" charset="0"/>
              </a:rPr>
              <a:t>بعد زيادة أعداد البشر وكثرة الخبرات ظهرت الحاجة إلى التخصص في فرع معين من الخدمات0</a:t>
            </a:r>
          </a:p>
          <a:p>
            <a:pPr rtl="1">
              <a:buFontTx/>
              <a:buChar char="-"/>
            </a:pPr>
            <a:r>
              <a:rPr lang="ar-SA" sz="2000" dirty="0" smtClean="0">
                <a:cs typeface="Arial" pitchFamily="34" charset="0"/>
              </a:rPr>
              <a:t>بعد تعقد الحياة وكثرت احتياجات الإنسان تم اختراع العملة حتى تكون واسطة في بيع خدمات الإنسان لمن يحتاجها وشراء ما يحتاج إليه من سلع أو خدمات هو أيضاً0</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3600" dirty="0">
              <a:solidFill>
                <a:schemeClr val="tx2">
                  <a:lumMod val="75000"/>
                </a:schemeClr>
              </a:solidFill>
            </a:endParaRPr>
          </a:p>
        </p:txBody>
      </p:sp>
      <p:sp>
        <p:nvSpPr>
          <p:cNvPr id="7171" name="Text Placeholder 5"/>
          <p:cNvSpPr>
            <a:spLocks noGrp="1"/>
          </p:cNvSpPr>
          <p:nvPr>
            <p:ph idx="1"/>
          </p:nvPr>
        </p:nvSpPr>
        <p:spPr/>
        <p:txBody>
          <a:bodyPr/>
          <a:lstStyle/>
          <a:p>
            <a:pPr marL="457200" indent="-457200" algn="just" rtl="1">
              <a:buFontTx/>
              <a:buChar char="-"/>
            </a:pPr>
            <a:r>
              <a:rPr lang="ar-SA" sz="2000" dirty="0" smtClean="0">
                <a:cs typeface="Arial" pitchFamily="34" charset="0"/>
              </a:rPr>
              <a:t>بعد تشبع الحياة وزيادة احتياجات الإنسان ظهرت الحاجة إلى نوع من التنظيم للخدمات التي أصبحت تقدم بصورة جماعية 0</a:t>
            </a:r>
          </a:p>
          <a:p>
            <a:pPr marL="457200" indent="-457200" algn="just" rtl="1">
              <a:buFontTx/>
              <a:buChar char="-"/>
            </a:pPr>
            <a:r>
              <a:rPr lang="ar-SA" sz="2000" dirty="0" smtClean="0">
                <a:cs typeface="Arial" pitchFamily="34" charset="0"/>
              </a:rPr>
              <a:t>تدخلت الدولة في عملية تقديم الخدمات مثل الصحة والتعليم والأمن وغيرها0</a:t>
            </a:r>
          </a:p>
          <a:p>
            <a:pPr marL="457200" indent="-457200" algn="just" rtl="1">
              <a:buFontTx/>
              <a:buChar char="-"/>
            </a:pPr>
            <a:r>
              <a:rPr lang="ar-SA" sz="2000" dirty="0" smtClean="0">
                <a:cs typeface="Arial" pitchFamily="34" charset="0"/>
              </a:rPr>
              <a:t>برزت أهمية التعرف على الجمهور الذي تقدم له الخدمة وتلبية احتياجاته0</a:t>
            </a:r>
          </a:p>
          <a:p>
            <a:pPr marL="457200" indent="-457200" algn="just" rtl="1">
              <a:buFontTx/>
              <a:buChar char="-"/>
            </a:pPr>
            <a:r>
              <a:rPr lang="ar-SA" sz="2000" dirty="0" smtClean="0">
                <a:cs typeface="Arial" pitchFamily="34" charset="0"/>
              </a:rPr>
              <a:t>ظهرت أهمية فهم نفسية الفرد والجماعة وتأثير الرأي العام على المجتمع0</a:t>
            </a:r>
          </a:p>
          <a:p>
            <a:pPr marL="457200" indent="-457200" algn="just" rtl="1"/>
            <a:r>
              <a:rPr lang="ar-SA" sz="2000" b="1" dirty="0" smtClean="0">
                <a:solidFill>
                  <a:srgbClr val="C00000"/>
                </a:solidFill>
              </a:rPr>
              <a:t>أ – تعريف الرأي العام	:</a:t>
            </a:r>
          </a:p>
          <a:p>
            <a:pPr marL="457200" indent="-457200" algn="just" rtl="1">
              <a:buFontTx/>
              <a:buChar char="-"/>
            </a:pPr>
            <a:r>
              <a:rPr lang="ar-SA" sz="2000" dirty="0" smtClean="0">
                <a:cs typeface="Arial" pitchFamily="34" charset="0"/>
              </a:rPr>
              <a:t>لا يوجد تعريف محدد لمصطلح الرأي العام حيث أنها كلمة حديثة ولكن الفكرة نفسها قديمة قدم الحياة الإنسانية ذاتها لأنه يعبر عن محصلة لأراء الناس0</a:t>
            </a:r>
          </a:p>
          <a:p>
            <a:pPr marL="457200" indent="-457200" algn="just" rtl="1">
              <a:buFontTx/>
              <a:buChar char="-"/>
            </a:pPr>
            <a:r>
              <a:rPr lang="ar-SA" sz="2000" dirty="0" smtClean="0">
                <a:cs typeface="Arial" pitchFamily="34" charset="0"/>
              </a:rPr>
              <a:t>يرى الكثير من الباحثين أن </a:t>
            </a:r>
            <a:r>
              <a:rPr lang="ar-SA" sz="2000" dirty="0" smtClean="0">
                <a:solidFill>
                  <a:srgbClr val="0070C0"/>
                </a:solidFill>
                <a:cs typeface="Arial" pitchFamily="34" charset="0"/>
              </a:rPr>
              <a:t>” جان جاك روسو“ الفليسوف الفرنسي ” </a:t>
            </a:r>
            <a:r>
              <a:rPr lang="ar-SA" sz="2000" dirty="0" smtClean="0">
                <a:cs typeface="Arial" pitchFamily="34" charset="0"/>
              </a:rPr>
              <a:t>هو أول من نادى بأهمية الرأي العام وتحليله لتوجيهه0</a:t>
            </a:r>
          </a:p>
          <a:p>
            <a:pPr marL="457200" indent="-457200" algn="just" rtl="1">
              <a:buFontTx/>
              <a:buChar char="-"/>
            </a:pPr>
            <a:r>
              <a:rPr lang="ar-SA" sz="2000" dirty="0" smtClean="0">
                <a:cs typeface="Arial" pitchFamily="34" charset="0"/>
              </a:rPr>
              <a:t>وهو يرى أن الرأي لا يوجد في تكوين الإنسان وإنما في علاقته مع الدولة أو مع المؤسسات أو مع الآخرين بمعنى أنه نتاج تفاعله مع محيطه الاجتماعي0</a:t>
            </a:r>
          </a:p>
          <a:p>
            <a:pPr marL="457200" indent="-457200" rtl="1"/>
            <a:endParaRPr lang="ar-SA" sz="2000" dirty="0" smtClean="0">
              <a:cs typeface="Arial" pitchFamily="34" charset="0"/>
            </a:endParaRPr>
          </a:p>
          <a:p>
            <a:pPr marL="457200" indent="-457200" rtl="1"/>
            <a:r>
              <a:rPr lang="ar-SA" sz="2000" dirty="0" smtClean="0">
                <a:cs typeface="Arial" pitchFamily="34" charset="0"/>
              </a:rPr>
              <a:t>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3600" dirty="0">
              <a:solidFill>
                <a:schemeClr val="tx2">
                  <a:lumMod val="75000"/>
                </a:schemeClr>
              </a:solidFill>
            </a:endParaRPr>
          </a:p>
        </p:txBody>
      </p:sp>
      <p:sp>
        <p:nvSpPr>
          <p:cNvPr id="7171" name="Text Placeholder 5"/>
          <p:cNvSpPr>
            <a:spLocks noGrp="1"/>
          </p:cNvSpPr>
          <p:nvPr>
            <p:ph idx="1"/>
          </p:nvPr>
        </p:nvSpPr>
        <p:spPr>
          <a:xfrm>
            <a:off x="495300" y="1447800"/>
            <a:ext cx="8915400" cy="4800600"/>
          </a:xfrm>
        </p:spPr>
        <p:txBody>
          <a:bodyPr/>
          <a:lstStyle/>
          <a:p>
            <a:pPr marL="457200" indent="-457200" algn="just" rtl="1">
              <a:buFontTx/>
              <a:buChar char="-"/>
            </a:pPr>
            <a:r>
              <a:rPr lang="ar-SA" sz="2000" dirty="0" smtClean="0">
                <a:cs typeface="Arial" pitchFamily="34" charset="0"/>
              </a:rPr>
              <a:t>وتكتسب أهمية الرأي العام في أنه يؤثر بصورة كبيرة جداً على مسار الأحداث لان أي تغيير لابد أن يستند على رأي عام يقوده ويؤثر فيه0</a:t>
            </a:r>
          </a:p>
          <a:p>
            <a:pPr marL="457200" indent="-457200" algn="just" rtl="1">
              <a:buFontTx/>
              <a:buChar char="-"/>
            </a:pPr>
            <a:r>
              <a:rPr lang="ar-SA" sz="2000" dirty="0" smtClean="0">
                <a:cs typeface="Arial" pitchFamily="34" charset="0"/>
              </a:rPr>
              <a:t>يؤثر الرأي العام على كل من المؤسسات الحكومية وغير الحكومية وحتى في حياة الأفراد0</a:t>
            </a:r>
          </a:p>
          <a:p>
            <a:pPr marL="457200" indent="-457200" algn="just" rtl="1">
              <a:buFontTx/>
              <a:buChar char="-"/>
            </a:pPr>
            <a:r>
              <a:rPr lang="ar-SA" sz="2000" dirty="0" smtClean="0">
                <a:cs typeface="Arial" pitchFamily="34" charset="0"/>
              </a:rPr>
              <a:t>ينظر لمصطلح الرأي العام على أنه مكون من كلمتين الأولى </a:t>
            </a:r>
            <a:r>
              <a:rPr lang="ar-SA" sz="2000" b="1" dirty="0" smtClean="0">
                <a:cs typeface="Arial" pitchFamily="34" charset="0"/>
              </a:rPr>
              <a:t>الرأي</a:t>
            </a:r>
            <a:r>
              <a:rPr lang="ar-SA" sz="2000" dirty="0" smtClean="0">
                <a:cs typeface="Arial" pitchFamily="34" charset="0"/>
              </a:rPr>
              <a:t> وهي ” تعبير عن أحساس المجموعة بشيئ ما وشعورها تجاه هذا الشيئ ” والثانية </a:t>
            </a:r>
            <a:r>
              <a:rPr lang="ar-SA" sz="2000" b="1" dirty="0" smtClean="0">
                <a:cs typeface="Arial" pitchFamily="34" charset="0"/>
              </a:rPr>
              <a:t>عام</a:t>
            </a:r>
            <a:r>
              <a:rPr lang="ar-SA" sz="2000" dirty="0" smtClean="0">
                <a:cs typeface="Arial" pitchFamily="34" charset="0"/>
              </a:rPr>
              <a:t>  وهي تعبر ”عن مجموعة من الناس أي أكثر من واحد”</a:t>
            </a:r>
          </a:p>
          <a:p>
            <a:pPr marL="457200" indent="-457200" algn="just" rtl="1">
              <a:buFontTx/>
              <a:buChar char="-"/>
            </a:pPr>
            <a:r>
              <a:rPr lang="ar-SA" sz="2000" b="1" dirty="0" smtClean="0">
                <a:cs typeface="Arial" pitchFamily="34" charset="0"/>
              </a:rPr>
              <a:t>تعريف الرأي العام </a:t>
            </a:r>
            <a:r>
              <a:rPr lang="ar-SA" sz="2000" dirty="0" smtClean="0">
                <a:solidFill>
                  <a:srgbClr val="0070C0"/>
                </a:solidFill>
                <a:cs typeface="Arial" pitchFamily="34" charset="0"/>
              </a:rPr>
              <a:t>” مجموع آراء اكثرية الأفراد حول مسألة معينة سواء كان هذا الرأي لصالح تلك المسالة أو ضدها ”</a:t>
            </a:r>
            <a:r>
              <a:rPr lang="ar-SA" sz="2000" dirty="0" smtClean="0">
                <a:cs typeface="Arial" pitchFamily="34" charset="0"/>
              </a:rPr>
              <a:t>0</a:t>
            </a:r>
          </a:p>
          <a:p>
            <a:pPr marL="457200" indent="-457200" algn="just" rtl="1"/>
            <a:r>
              <a:rPr lang="ar-SA" sz="2000" b="1" dirty="0" smtClean="0">
                <a:solidFill>
                  <a:srgbClr val="C00000"/>
                </a:solidFill>
              </a:rPr>
              <a:t>ب – أنواع الرأي العام	:</a:t>
            </a:r>
          </a:p>
          <a:p>
            <a:pPr marL="457200" indent="-457200" algn="just" rtl="1"/>
            <a:r>
              <a:rPr lang="ar-SA" sz="2000" b="1" dirty="0" smtClean="0">
                <a:solidFill>
                  <a:srgbClr val="0070C0"/>
                </a:solidFill>
                <a:cs typeface="Arial" pitchFamily="34" charset="0"/>
              </a:rPr>
              <a:t>	1- الرأي الفردي :</a:t>
            </a:r>
          </a:p>
          <a:p>
            <a:pPr marL="457200" indent="-457200" algn="just" rtl="1"/>
            <a:r>
              <a:rPr lang="ar-SA" sz="2000" dirty="0" smtClean="0">
                <a:cs typeface="Arial" pitchFamily="34" charset="0"/>
              </a:rPr>
              <a:t>-</a:t>
            </a:r>
            <a:r>
              <a:rPr lang="ar-SA" sz="2000" b="1" dirty="0" smtClean="0">
                <a:solidFill>
                  <a:srgbClr val="0070C0"/>
                </a:solidFill>
                <a:cs typeface="Arial" pitchFamily="34" charset="0"/>
              </a:rPr>
              <a:t>	 </a:t>
            </a:r>
            <a:r>
              <a:rPr lang="ar-SA" sz="2000" dirty="0" smtClean="0">
                <a:cs typeface="Arial" pitchFamily="34" charset="0"/>
              </a:rPr>
              <a:t>وهو الذي يعتنقه فرد ما عن مشكلة معينة ولكن لا يشاركه الآخرون فيه وذلك نظراً ( لعدم أهمية المسألة التي اتخذ فيها هذا الرأي أو لشذوذ هذا الرأي ) وهو نوع غير مهم ويمكن قياسه0</a:t>
            </a:r>
          </a:p>
          <a:p>
            <a:pPr marL="457200" indent="-457200" algn="just" rtl="1"/>
            <a:r>
              <a:rPr lang="ar-SA" sz="2000" dirty="0" smtClean="0">
                <a:solidFill>
                  <a:srgbClr val="0070C0"/>
                </a:solidFill>
                <a:cs typeface="Arial" pitchFamily="34" charset="0"/>
              </a:rPr>
              <a:t>	</a:t>
            </a:r>
            <a:r>
              <a:rPr lang="ar-SA" sz="2000" b="1" dirty="0" smtClean="0">
                <a:solidFill>
                  <a:srgbClr val="0070C0"/>
                </a:solidFill>
                <a:cs typeface="Arial" pitchFamily="34" charset="0"/>
              </a:rPr>
              <a:t>2- الرأي الخاص :</a:t>
            </a:r>
          </a:p>
          <a:p>
            <a:pPr marL="457200" indent="-457200" algn="just" rtl="1"/>
            <a:r>
              <a:rPr lang="ar-SA" sz="2000" b="1" dirty="0" smtClean="0">
                <a:solidFill>
                  <a:srgbClr val="0070C0"/>
                </a:solidFill>
                <a:cs typeface="Arial" pitchFamily="34" charset="0"/>
              </a:rPr>
              <a:t> </a:t>
            </a:r>
            <a:r>
              <a:rPr lang="ar-SA" sz="2000" dirty="0" smtClean="0">
                <a:cs typeface="Arial" pitchFamily="34" charset="0"/>
              </a:rPr>
              <a:t>وهو ما يحتفظ به الإنسان لنفسه حول مشكلة معينة ولا يصرح به لأسباب مختلفة وهو من الصعب قياسه	 لعدم قدرته صاحبه على التصريح به0</a:t>
            </a:r>
            <a:endParaRPr lang="ar-SA" sz="2000" b="1" dirty="0" smtClean="0">
              <a:solidFill>
                <a:srgbClr val="0070C0"/>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3600" dirty="0">
              <a:solidFill>
                <a:schemeClr val="tx2">
                  <a:lumMod val="75000"/>
                </a:schemeClr>
              </a:solidFill>
            </a:endParaRPr>
          </a:p>
        </p:txBody>
      </p:sp>
      <p:sp>
        <p:nvSpPr>
          <p:cNvPr id="7171" name="Text Placeholder 5"/>
          <p:cNvSpPr>
            <a:spLocks noGrp="1"/>
          </p:cNvSpPr>
          <p:nvPr>
            <p:ph idx="1"/>
          </p:nvPr>
        </p:nvSpPr>
        <p:spPr/>
        <p:txBody>
          <a:bodyPr/>
          <a:lstStyle/>
          <a:p>
            <a:pPr marL="457200" indent="-457200" algn="just" rtl="1"/>
            <a:r>
              <a:rPr lang="ar-SA" sz="2000" b="1" dirty="0" smtClean="0">
                <a:solidFill>
                  <a:srgbClr val="0070C0"/>
                </a:solidFill>
                <a:cs typeface="Arial" pitchFamily="34" charset="0"/>
              </a:rPr>
              <a:t>3- رأي الأقلية : </a:t>
            </a:r>
          </a:p>
          <a:p>
            <a:pPr marL="457200" indent="-457200" algn="just" rtl="1"/>
            <a:r>
              <a:rPr lang="ar-SA" sz="2000" b="1" dirty="0" smtClean="0">
                <a:solidFill>
                  <a:srgbClr val="0070C0"/>
                </a:solidFill>
                <a:cs typeface="Arial" pitchFamily="34" charset="0"/>
              </a:rPr>
              <a:t>-	</a:t>
            </a:r>
            <a:r>
              <a:rPr lang="ar-SA" sz="2000" dirty="0" smtClean="0">
                <a:cs typeface="Arial" pitchFamily="34" charset="0"/>
              </a:rPr>
              <a:t>وهو الذي يعتنقه عدد قليل من الناس المهتمين بمشكلة ما0 وهو رأي له أهميته لما يلي ( إذا كان لا يعارض رأي الأغلبية - أو كان معتنقوه من ذوي التأثير في المجموعة – وهو يمكن قياسه وتحليله وحصره حتى لا ينتشر فيصبح رأي عام إذا كان اتجاه ضار أو تعديله إذا كان إيجابي )0</a:t>
            </a:r>
          </a:p>
          <a:p>
            <a:pPr marL="457200" indent="-457200" algn="just" rtl="1"/>
            <a:r>
              <a:rPr lang="ar-SA" sz="2000" b="1" dirty="0" smtClean="0">
                <a:solidFill>
                  <a:srgbClr val="0070C0"/>
                </a:solidFill>
                <a:cs typeface="Arial" pitchFamily="34" charset="0"/>
              </a:rPr>
              <a:t>4- رأي الأغلبية : </a:t>
            </a:r>
          </a:p>
          <a:p>
            <a:pPr marL="457200" indent="-457200" algn="just" rtl="1">
              <a:buFontTx/>
              <a:buChar char="-"/>
            </a:pPr>
            <a:r>
              <a:rPr lang="ar-SA" sz="2000" dirty="0" smtClean="0">
                <a:cs typeface="Arial" pitchFamily="34" charset="0"/>
              </a:rPr>
              <a:t>وهو مت تشعر به أغلبية المجموعة تجاه مشكلة ما ( وهو نوع مهم لأنه يعكس رأي اغلبية الأفراد وكا هو معروف فأن الأغلبية تعني النصف زائد واحد – ويمكن قياس هذا النوع وتحليله لمعرفة تاثيره على المجتمع )0</a:t>
            </a:r>
          </a:p>
          <a:p>
            <a:pPr marL="457200" indent="-457200" algn="just" rtl="1"/>
            <a:r>
              <a:rPr lang="ar-SA" sz="2000" b="1" dirty="0" smtClean="0">
                <a:solidFill>
                  <a:srgbClr val="0070C0"/>
                </a:solidFill>
                <a:cs typeface="Arial" pitchFamily="34" charset="0"/>
              </a:rPr>
              <a:t>5- الرأي العام : </a:t>
            </a:r>
          </a:p>
          <a:p>
            <a:pPr marL="457200" indent="-457200" algn="just" rtl="1">
              <a:buFontTx/>
              <a:buChar char="-"/>
            </a:pPr>
            <a:r>
              <a:rPr lang="ar-SA" sz="2000" dirty="0" smtClean="0">
                <a:cs typeface="Arial" pitchFamily="34" charset="0"/>
              </a:rPr>
              <a:t>وهو الدعامة الأساسية لمعرفة اتجاه المجتمع والذي لا يمكن تجاهله حيث أنه يؤدي إلى نتائج إما إيجابية أو سلبية وهو يمكن قياسه وتحليله لمعرفة اتجاهاته وتأثيراته0</a:t>
            </a:r>
          </a:p>
          <a:p>
            <a:pPr marL="457200" indent="-457200" algn="just" rtl="1">
              <a:buFontTx/>
              <a:buChar char="-"/>
            </a:pPr>
            <a:r>
              <a:rPr lang="ar-SA" sz="2000" dirty="0" smtClean="0">
                <a:cs typeface="Arial" pitchFamily="34" charset="0"/>
              </a:rPr>
              <a:t> </a:t>
            </a:r>
          </a:p>
          <a:p>
            <a:pPr marL="457200" indent="-457200" algn="just" rtl="1"/>
            <a:endParaRPr lang="ar-SA" sz="2000" b="1" dirty="0" smtClean="0">
              <a:solidFill>
                <a:srgbClr val="0070C0"/>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3600" dirty="0">
              <a:solidFill>
                <a:schemeClr val="tx2">
                  <a:lumMod val="75000"/>
                </a:schemeClr>
              </a:solidFill>
            </a:endParaRPr>
          </a:p>
        </p:txBody>
      </p:sp>
      <p:sp>
        <p:nvSpPr>
          <p:cNvPr id="7171" name="Text Placeholder 5"/>
          <p:cNvSpPr>
            <a:spLocks noGrp="1"/>
          </p:cNvSpPr>
          <p:nvPr>
            <p:ph idx="1"/>
          </p:nvPr>
        </p:nvSpPr>
        <p:spPr/>
        <p:txBody>
          <a:bodyPr/>
          <a:lstStyle/>
          <a:p>
            <a:pPr marL="457200" indent="-457200" algn="just" rtl="1">
              <a:buFontTx/>
              <a:buChar char="-"/>
            </a:pPr>
            <a:r>
              <a:rPr lang="ar-SA" sz="2000" b="1" dirty="0" smtClean="0">
                <a:cs typeface="Arial" pitchFamily="34" charset="0"/>
              </a:rPr>
              <a:t>هناك أنواع أخرى من الرأي منها :</a:t>
            </a:r>
          </a:p>
          <a:p>
            <a:pPr marL="457200" indent="-457200" algn="just" rtl="1">
              <a:buFontTx/>
              <a:buChar char="-"/>
            </a:pPr>
            <a:r>
              <a:rPr lang="ar-SA" sz="2000" b="1" dirty="0" smtClean="0">
                <a:solidFill>
                  <a:srgbClr val="0070C0"/>
                </a:solidFill>
                <a:cs typeface="Arial" pitchFamily="34" charset="0"/>
              </a:rPr>
              <a:t>الرأي المدروس : </a:t>
            </a:r>
            <a:r>
              <a:rPr lang="ar-SA" sz="2000" dirty="0" smtClean="0">
                <a:cs typeface="Arial" pitchFamily="34" charset="0"/>
              </a:rPr>
              <a:t>وهو الرأي الذي يتخذه الأفراد نتيجة دراسة متأنية للمشكلة ولذلك من الصعب التأثير علي متعنقوا هذا الرأي0</a:t>
            </a:r>
          </a:p>
          <a:p>
            <a:pPr marL="457200" indent="-457200" algn="just" rtl="1">
              <a:buFontTx/>
              <a:buChar char="-"/>
            </a:pPr>
            <a:r>
              <a:rPr lang="ar-SA" sz="2000" b="1" dirty="0" smtClean="0">
                <a:solidFill>
                  <a:srgbClr val="0070C0"/>
                </a:solidFill>
                <a:cs typeface="Arial" pitchFamily="34" charset="0"/>
              </a:rPr>
              <a:t>الرأي الغوغائي :</a:t>
            </a:r>
            <a:r>
              <a:rPr lang="ar-SA" sz="2000" dirty="0" smtClean="0">
                <a:cs typeface="Arial" pitchFamily="34" charset="0"/>
              </a:rPr>
              <a:t> وهو يتكون نتيجة انفعالات غير منظمة ويتطور بصورة غير مدروسه ، وهو يمكن قياسه وتحليله وتوجيه من خلال بيان الأخطاء فيه0</a:t>
            </a:r>
          </a:p>
          <a:p>
            <a:pPr marL="457200" indent="-457200" algn="just" rtl="1">
              <a:buFontTx/>
              <a:buChar char="-"/>
            </a:pPr>
            <a:r>
              <a:rPr lang="ar-SA" sz="2000" b="1" dirty="0" smtClean="0">
                <a:solidFill>
                  <a:srgbClr val="0070C0"/>
                </a:solidFill>
                <a:cs typeface="Arial" pitchFamily="34" charset="0"/>
              </a:rPr>
              <a:t>العقل الفردي : </a:t>
            </a:r>
            <a:r>
              <a:rPr lang="ar-SA" sz="2000" dirty="0" smtClean="0">
                <a:cs typeface="Arial" pitchFamily="34" charset="0"/>
              </a:rPr>
              <a:t>وهو الذي يزن تصرفات الفرد ويحللها قبل صدورها0</a:t>
            </a:r>
          </a:p>
          <a:p>
            <a:pPr marL="457200" indent="-457200" algn="just" rtl="1">
              <a:buFontTx/>
              <a:buChar char="-"/>
            </a:pPr>
            <a:r>
              <a:rPr lang="ar-SA" sz="2000" b="1" dirty="0" smtClean="0">
                <a:solidFill>
                  <a:srgbClr val="0070C0"/>
                </a:solidFill>
                <a:cs typeface="Arial" pitchFamily="34" charset="0"/>
              </a:rPr>
              <a:t>العقل الجماعي غير المتزن : </a:t>
            </a:r>
            <a:r>
              <a:rPr lang="ar-SA" sz="2000" dirty="0" smtClean="0">
                <a:cs typeface="Arial" pitchFamily="34" charset="0"/>
              </a:rPr>
              <a:t>وهو الذي ينجم عن اجتماع مجموعة من الناس في مكان ما بطريقة انفعالية فهم يتصرفون بطريقة قد لا يتصرفونها لو كانوا بفردهم في نفس المكان ( ويقول د0حسنين عبد القادر أن سلوك الفرد يختلف عن سلوك الجماعة وهو داخل الجماعة يتصرف بطريقة تختلف عن تصرفه الفردي مثال المثقفين في الثورة الفرنسية تصرفوا كالرعاع من حيث القتل والحرق00)</a:t>
            </a:r>
          </a:p>
          <a:p>
            <a:pPr marL="457200" indent="-457200" algn="just" rtl="1">
              <a:buFontTx/>
              <a:buChar char="-"/>
            </a:pPr>
            <a:r>
              <a:rPr lang="ar-SA" sz="2000" b="1" dirty="0" smtClean="0">
                <a:solidFill>
                  <a:srgbClr val="0070C0"/>
                </a:solidFill>
                <a:cs typeface="Arial" pitchFamily="34" charset="0"/>
              </a:rPr>
              <a:t>العقل الجماعي الموزون : </a:t>
            </a:r>
            <a:r>
              <a:rPr lang="ar-SA" sz="2000" dirty="0" smtClean="0">
                <a:cs typeface="Arial" pitchFamily="34" charset="0"/>
              </a:rPr>
              <a:t>وهو التصرف الذي يحدث بعد مناقشة واعية لموقف معين ويتطلب التأثير في هذا الرأي جهودا كبيرة ومقنعة0</a:t>
            </a:r>
            <a:endParaRPr lang="ar-SA" sz="2000" b="1" dirty="0" smtClean="0">
              <a:solidFill>
                <a:srgbClr val="0070C0"/>
              </a:solidFill>
              <a:cs typeface="Arial" pitchFamily="34" charset="0"/>
            </a:endParaRPr>
          </a:p>
          <a:p>
            <a:pPr marL="457200" indent="-457200" algn="just" rtl="1"/>
            <a:endParaRPr lang="ar-SA" sz="2000" dirty="0" smtClean="0">
              <a:cs typeface="Arial" pitchFamily="34" charset="0"/>
            </a:endParaRPr>
          </a:p>
          <a:p>
            <a:pPr marL="457200" indent="-457200" algn="just" rtl="1"/>
            <a:endParaRPr lang="ar-SA" sz="2000" b="1" dirty="0" smtClean="0">
              <a:solidFill>
                <a:srgbClr val="0070C0"/>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5582</TotalTime>
  <Words>344</Words>
  <Application>Microsoft Office PowerPoint</Application>
  <PresentationFormat>A4 Paper (210x297 mm)‎</PresentationFormat>
  <Paragraphs>58</Paragraphs>
  <Slides>7</Slides>
  <Notes>0</Notes>
  <HiddenSlides>0</HiddenSlides>
  <MMClips>0</MMClips>
  <ScaleCrop>false</ScaleCrop>
  <HeadingPairs>
    <vt:vector size="4" baseType="variant">
      <vt:variant>
        <vt:lpstr>سمة</vt:lpstr>
      </vt:variant>
      <vt:variant>
        <vt:i4>1</vt:i4>
      </vt:variant>
      <vt:variant>
        <vt:lpstr>عناوين الشرائح</vt:lpstr>
      </vt:variant>
      <vt:variant>
        <vt:i4>7</vt:i4>
      </vt:variant>
    </vt:vector>
  </HeadingPairs>
  <TitlesOfParts>
    <vt:vector size="8" baseType="lpstr">
      <vt:lpstr>Office Theme</vt:lpstr>
      <vt:lpstr>الشريحة 1</vt:lpstr>
      <vt:lpstr>رابعاً : الرأي العام – الجمهور – الجماعة</vt:lpstr>
      <vt:lpstr>الشريحة 3</vt:lpstr>
      <vt:lpstr>الشريحة 4</vt:lpstr>
      <vt:lpstr>الشريحة 5</vt:lpstr>
      <vt:lpstr>الشريحة 6</vt:lpstr>
      <vt:lpstr>الشريحة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285</cp:revision>
  <dcterms:created xsi:type="dcterms:W3CDTF">2009-10-14T19:14:34Z</dcterms:created>
  <dcterms:modified xsi:type="dcterms:W3CDTF">2011-03-26T05:36:47Z</dcterms:modified>
</cp:coreProperties>
</file>