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99" r:id="rId2"/>
    <p:sldId id="290" r:id="rId3"/>
    <p:sldId id="300" r:id="rId4"/>
    <p:sldId id="301" r:id="rId5"/>
    <p:sldId id="302" r:id="rId6"/>
    <p:sldId id="303" r:id="rId7"/>
    <p:sldId id="266"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21" autoAdjust="0"/>
  </p:normalViewPr>
  <p:slideViewPr>
    <p:cSldViewPr>
      <p:cViewPr>
        <p:scale>
          <a:sx n="90" d="100"/>
          <a:sy n="90" d="100"/>
        </p:scale>
        <p:origin x="-42" y="276"/>
      </p:cViewPr>
      <p:guideLst>
        <p:guide orient="horz" pos="2160"/>
        <p:guide pos="3120"/>
      </p:guideLst>
    </p:cSldViewPr>
  </p:slideViewPr>
  <p:notesTextViewPr>
    <p:cViewPr>
      <p:scale>
        <a:sx n="100" d="100"/>
        <a:sy n="100" d="100"/>
      </p:scale>
      <p:origin x="0" y="0"/>
    </p:cViewPr>
  </p:notesTextViewPr>
  <p:notesViewPr>
    <p:cSldViewPr>
      <p:cViewPr varScale="1">
        <p:scale>
          <a:sx n="76" d="100"/>
          <a:sy n="76" d="100"/>
        </p:scale>
        <p:origin x="-21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95C2E61-E860-4021-BCF4-C86F65CAAF2A}" type="datetimeFigureOut">
              <a:rPr lang="ar-SA" smtClean="0"/>
              <a:pPr/>
              <a:t>09/05/1432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75403190-1994-4F29-8808-1C5D0D08768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4/12/2011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ar-SA" sz="2800" b="1" dirty="0" smtClean="0">
                <a:solidFill>
                  <a:srgbClr val="C00000"/>
                </a:solidFill>
              </a:rPr>
              <a:t>تابع : الرأي العام – الجمهور - الجماعة </a:t>
            </a:r>
            <a:endParaRPr lang="en-US" sz="2800" dirty="0">
              <a:solidFill>
                <a:srgbClr val="C00000"/>
              </a:solidFill>
            </a:endParaRPr>
          </a:p>
        </p:txBody>
      </p:sp>
      <p:sp>
        <p:nvSpPr>
          <p:cNvPr id="7171" name="Text Placeholder 5"/>
          <p:cNvSpPr>
            <a:spLocks noGrp="1"/>
          </p:cNvSpPr>
          <p:nvPr>
            <p:ph idx="1"/>
          </p:nvPr>
        </p:nvSpPr>
        <p:spPr/>
        <p:txBody>
          <a:bodyPr/>
          <a:lstStyle/>
          <a:p>
            <a:pPr rtl="1"/>
            <a:r>
              <a:rPr lang="ar-SA" sz="2400" b="1" dirty="0" smtClean="0">
                <a:solidFill>
                  <a:srgbClr val="C00000"/>
                </a:solidFill>
              </a:rPr>
              <a:t>2- الجمهور :</a:t>
            </a:r>
          </a:p>
          <a:p>
            <a:pPr algn="just" rtl="1"/>
            <a:r>
              <a:rPr lang="ar-SA" sz="2000" dirty="0" smtClean="0"/>
              <a:t>- 	كما ذكرنا في المحاضرة السابقة فأن الرأي العام يمكن أن يؤثر بطريقة سلبية أو إيجابية في نجاح أية مؤسسة سواء كانت حكومية أو أهلية لأن الرأي العام لديه من القوة المعنوية مما يساعده على إنجاح المشروع أو فشله، ومن هذا المنطلق سوف نتحدث عن الجمهور وعن الجماعة0</a:t>
            </a:r>
          </a:p>
          <a:p>
            <a:pPr algn="just" rtl="1"/>
            <a:r>
              <a:rPr lang="ar-SA" sz="2000" dirty="0" smtClean="0"/>
              <a:t>- 	هناك كلمتان ( الجمهور والمجتمع ) قد يستعملان بالتناوب للتعبير عن مجموعة من الناس يعيشون في بيئة واحدة وتجمعهم صفات مشتركة ولديهم احساس بمصالحهم المشتركة وتوجد بينهم قواعد ونظم تنظم علاقة الفراد بعضهم ببعض0</a:t>
            </a:r>
          </a:p>
          <a:p>
            <a:pPr algn="just" rtl="1">
              <a:buFontTx/>
              <a:buChar char="-"/>
            </a:pPr>
            <a:r>
              <a:rPr lang="ar-SA" sz="2000" dirty="0" smtClean="0"/>
              <a:t>إذا نظرنا بطريقة علمية فسوف نجد أن هناك اختلاف بين المصطلحين فالمجتمع أعم واشمل من الجمهور0</a:t>
            </a:r>
          </a:p>
          <a:p>
            <a:pPr rtl="1">
              <a:buFontTx/>
              <a:buChar char="-"/>
            </a:pPr>
            <a:r>
              <a:rPr lang="ar-SA" sz="2000" dirty="0" smtClean="0"/>
              <a:t>يعرف </a:t>
            </a:r>
            <a:r>
              <a:rPr lang="ar-SA" sz="2000" dirty="0" smtClean="0">
                <a:solidFill>
                  <a:srgbClr val="0070C0"/>
                </a:solidFill>
              </a:rPr>
              <a:t>”ساندر“ </a:t>
            </a:r>
            <a:r>
              <a:rPr lang="ar-SA" sz="2000" dirty="0" smtClean="0"/>
              <a:t>المجتمع على أنه ” مجموعة من الناس يعيشون في مكان محدد يمارسون نشاطات مختلفة ولكن تربطهم رابطة المكان والمصالح المشتركة ونظم وقواعد تحكم صلاتهم ببعضهم البعض “ ، وتتوزع المجتمعات بين ريفية وحضرية وبدوية0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justLow" rtl="1">
              <a:spcBef>
                <a:spcPts val="600"/>
              </a:spcBef>
              <a:spcAft>
                <a:spcPts val="600"/>
              </a:spcAft>
            </a:pPr>
            <a:r>
              <a:rPr lang="ar-SA" sz="2000" dirty="0" smtClean="0">
                <a:cs typeface="Arial" pitchFamily="34" charset="0"/>
              </a:rPr>
              <a:t> - 	يعرّف ” د0إبراهيم إمام ” الجمهور على أنه ” جماعة من الناس تتميز عن غيرها بصفات خاصة ، كما يرتبط أفرادها بروابط معيتة وكلما زادت هذه الروابط توثقا كانت الجماعة أكثر تجانساً ”0</a:t>
            </a:r>
          </a:p>
          <a:p>
            <a:pPr algn="justLow" rtl="1">
              <a:spcBef>
                <a:spcPts val="600"/>
              </a:spcBef>
              <a:spcAft>
                <a:spcPts val="600"/>
              </a:spcAft>
              <a:buFontTx/>
              <a:buChar char="-"/>
            </a:pPr>
            <a:r>
              <a:rPr lang="ar-SA" sz="2000" dirty="0" smtClean="0">
                <a:cs typeface="Arial" pitchFamily="34" charset="0"/>
              </a:rPr>
              <a:t>ومن هنا نجد أن هناك فرق بين المجتمع والجمهور فالمجتمع أعم وأشمل تطلق على جميع سكان مدينة ما أو شعب دولة ما وقد يصغر حجمها ليصل إلى سكان قرية0</a:t>
            </a:r>
          </a:p>
          <a:p>
            <a:pPr algn="justLow" rtl="1">
              <a:spcBef>
                <a:spcPts val="600"/>
              </a:spcBef>
              <a:spcAft>
                <a:spcPts val="600"/>
              </a:spcAft>
              <a:buFontTx/>
              <a:buChar char="-"/>
            </a:pPr>
            <a:r>
              <a:rPr lang="ar-SA" sz="2000" dirty="0" smtClean="0">
                <a:cs typeface="Arial" pitchFamily="34" charset="0"/>
              </a:rPr>
              <a:t>في حين أن مصطلح الجمهور يطلق على أعضاء من المجتمع لهم صفات مشتركة ومصالح متشابهة، فالعائلة كلها عضو في المجتمع ولكن الوالد مثلا عضو في جمهور المهندسين إذا كان مهندسا أو المعلمين إذا كان معلما وغيرها من المهن المختلفة وهذا الوضع ينطبق على الزوجة والابن والبنت وهكذا0</a:t>
            </a:r>
          </a:p>
          <a:p>
            <a:pPr algn="justLow" rtl="1">
              <a:spcBef>
                <a:spcPts val="600"/>
              </a:spcBef>
              <a:spcAft>
                <a:spcPts val="600"/>
              </a:spcAft>
              <a:buFontTx/>
              <a:buChar char="-"/>
            </a:pPr>
            <a:r>
              <a:rPr lang="ar-SA" sz="2000" dirty="0" smtClean="0">
                <a:solidFill>
                  <a:srgbClr val="0070C0"/>
                </a:solidFill>
                <a:cs typeface="Arial" pitchFamily="34" charset="0"/>
              </a:rPr>
              <a:t>في ضوء ما سبق نجد أن العلاقات العامة تتجه إلى الجمهور الذي يعتبر متخصصا ويمكن تحديده بسهولة0</a:t>
            </a:r>
          </a:p>
          <a:p>
            <a:pPr algn="justLow" rtl="1">
              <a:spcBef>
                <a:spcPts val="600"/>
              </a:spcBef>
              <a:spcAft>
                <a:spcPts val="600"/>
              </a:spcAft>
              <a:buFontTx/>
              <a:buChar char="-"/>
            </a:pPr>
            <a:r>
              <a:rPr lang="ar-SA" sz="2000" b="1" dirty="0" smtClean="0">
                <a:solidFill>
                  <a:srgbClr val="0070C0"/>
                </a:solidFill>
                <a:cs typeface="Arial" pitchFamily="34" charset="0"/>
              </a:rPr>
              <a:t>أنواع الجمهور:</a:t>
            </a:r>
          </a:p>
          <a:p>
            <a:pPr algn="justLow" rtl="1">
              <a:spcBef>
                <a:spcPts val="0"/>
              </a:spcBef>
              <a:spcAft>
                <a:spcPts val="0"/>
              </a:spcAft>
            </a:pPr>
            <a:r>
              <a:rPr lang="ar-SA" sz="2000" b="1" dirty="0" smtClean="0">
                <a:cs typeface="Arial" pitchFamily="34" charset="0"/>
              </a:rPr>
              <a:t>1- الجمهور العام : </a:t>
            </a:r>
          </a:p>
          <a:p>
            <a:pPr algn="justLow" rtl="1">
              <a:spcBef>
                <a:spcPts val="0"/>
              </a:spcBef>
              <a:spcAft>
                <a:spcPts val="0"/>
              </a:spcAft>
            </a:pPr>
            <a:r>
              <a:rPr lang="ar-SA" sz="2000" dirty="0" smtClean="0">
                <a:cs typeface="Arial" pitchFamily="34" charset="0"/>
              </a:rPr>
              <a:t>	وهو المستهلك للخدمة أو السلعة، إذا كانت سلعة أو خدمة عامة كجمهور البريد أو التليفون والذي يعتبر من أكبر الجماهير غذ تمتد جذوره إلى خارج البلد الذي تؤدي فيه الخدمة فالخدمة لا تقتصر على مدينة أو</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r" rtl="1">
              <a:spcBef>
                <a:spcPts val="0"/>
              </a:spcBef>
              <a:spcAft>
                <a:spcPts val="0"/>
              </a:spcAft>
            </a:pPr>
            <a:r>
              <a:rPr lang="ar-SA" sz="2000" dirty="0" smtClean="0">
                <a:cs typeface="Arial" pitchFamily="34" charset="0"/>
              </a:rPr>
              <a:t>حتى دولة واحدة وإنما تمتد خدمته إلى مدن ودول أخرى حتى خارج الحدود السياسية0</a:t>
            </a:r>
          </a:p>
          <a:p>
            <a:pPr rtl="1">
              <a:spcBef>
                <a:spcPts val="600"/>
              </a:spcBef>
              <a:spcAft>
                <a:spcPts val="600"/>
              </a:spcAft>
            </a:pPr>
            <a:r>
              <a:rPr lang="ar-SA" sz="2000" b="1" dirty="0" smtClean="0">
                <a:cs typeface="Arial" pitchFamily="34" charset="0"/>
              </a:rPr>
              <a:t>2- الجمهور الداخلي للمؤسسة : </a:t>
            </a:r>
          </a:p>
          <a:p>
            <a:pPr algn="r" rtl="1">
              <a:spcBef>
                <a:spcPts val="600"/>
              </a:spcBef>
              <a:spcAft>
                <a:spcPts val="600"/>
              </a:spcAft>
            </a:pPr>
            <a:r>
              <a:rPr lang="ar-SA" sz="2000" dirty="0" smtClean="0">
                <a:cs typeface="Arial" pitchFamily="34" charset="0"/>
              </a:rPr>
              <a:t>	وهم العاملون بتلك المؤسسة ويشمل الموظفين والموزعين والعمال مثلا </a:t>
            </a:r>
            <a:r>
              <a:rPr lang="ar-SA" sz="2000" dirty="0" err="1" smtClean="0">
                <a:cs typeface="Arial" pitchFamily="34" charset="0"/>
              </a:rPr>
              <a:t>و</a:t>
            </a:r>
            <a:r>
              <a:rPr lang="ar-SA" sz="2000" dirty="0" smtClean="0">
                <a:cs typeface="Arial" pitchFamily="34" charset="0"/>
              </a:rPr>
              <a:t> كل من يعمل داخل المؤسسة كل حسب تخصصه0</a:t>
            </a:r>
          </a:p>
          <a:p>
            <a:pPr algn="r" rtl="1">
              <a:spcBef>
                <a:spcPts val="600"/>
              </a:spcBef>
              <a:spcAft>
                <a:spcPts val="600"/>
              </a:spcAft>
            </a:pPr>
            <a:r>
              <a:rPr lang="ar-SA" sz="2000" b="1" dirty="0" smtClean="0">
                <a:cs typeface="Arial" pitchFamily="34" charset="0"/>
              </a:rPr>
              <a:t>3- الجمهور النوعي :</a:t>
            </a:r>
          </a:p>
          <a:p>
            <a:pPr algn="r" rtl="1">
              <a:spcBef>
                <a:spcPts val="600"/>
              </a:spcBef>
              <a:spcAft>
                <a:spcPts val="600"/>
              </a:spcAft>
            </a:pPr>
            <a:r>
              <a:rPr lang="ar-SA" sz="2000" dirty="0" smtClean="0">
                <a:cs typeface="Arial" pitchFamily="34" charset="0"/>
              </a:rPr>
              <a:t>	وهو ذلك الجمهور المتخصص في استهلاك خدمة أو سلعة معينة، كجمهور طلبة مرحلة من المراحل الدراسية ( ابتدائي أو ثانوي أو جامعي )0 وكجمهور أصحاب التليفونات مثلا0</a:t>
            </a:r>
          </a:p>
          <a:p>
            <a:pPr rtl="1">
              <a:spcBef>
                <a:spcPts val="600"/>
              </a:spcBef>
              <a:spcAft>
                <a:spcPts val="600"/>
              </a:spcAft>
            </a:pPr>
            <a:r>
              <a:rPr lang="ar-SA" sz="2000" dirty="0" smtClean="0">
                <a:cs typeface="Arial" pitchFamily="34" charset="0"/>
              </a:rPr>
              <a:t> </a:t>
            </a:r>
            <a:r>
              <a:rPr lang="ar-SA" sz="2000" b="1" dirty="0" smtClean="0">
                <a:cs typeface="Arial" pitchFamily="34" charset="0"/>
              </a:rPr>
              <a:t>4- الجمهور المتخصص :</a:t>
            </a:r>
          </a:p>
          <a:p>
            <a:pPr algn="r" rtl="1">
              <a:spcBef>
                <a:spcPts val="0"/>
              </a:spcBef>
              <a:spcAft>
                <a:spcPts val="0"/>
              </a:spcAft>
            </a:pPr>
            <a:r>
              <a:rPr lang="ar-SA" sz="2000" dirty="0" smtClean="0">
                <a:cs typeface="Arial" pitchFamily="34" charset="0"/>
              </a:rPr>
              <a:t> 	ويشمل ذلك أفراد مهنة معينة مثلا الجزارين كمجموعة منتجة أو النباتيين كمجموعة مستهلكة، ويتصف هذا الجمهور بالتفافه حول بعضه البعض دفاعا عن مصالح أفراده0</a:t>
            </a:r>
          </a:p>
          <a:p>
            <a:pPr algn="r" rtl="1">
              <a:spcBef>
                <a:spcPts val="0"/>
              </a:spcBef>
              <a:spcAft>
                <a:spcPts val="0"/>
              </a:spcAft>
            </a:pPr>
            <a:r>
              <a:rPr lang="ar-SA" sz="2000" dirty="0" smtClean="0">
                <a:cs typeface="Arial" pitchFamily="34" charset="0"/>
              </a:rPr>
              <a:t>	</a:t>
            </a:r>
            <a:r>
              <a:rPr lang="ar-SA" sz="2000" dirty="0" smtClean="0">
                <a:solidFill>
                  <a:srgbClr val="0070C0"/>
                </a:solidFill>
                <a:cs typeface="Arial" pitchFamily="34" charset="0"/>
              </a:rPr>
              <a:t>- المهم أن لكل مؤسسة جمهورها الذي يهتم بها ويجب أن تهتم به، لكن كما هو معلوم أن المؤسسات تختلف فيما بينها من حيث نوعية الجمهور وحجم الجمهور الذي تتعامل معه0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r" rtl="1">
              <a:spcBef>
                <a:spcPts val="600"/>
              </a:spcBef>
              <a:spcAft>
                <a:spcPts val="600"/>
              </a:spcAft>
              <a:buFontTx/>
              <a:buChar char="-"/>
            </a:pPr>
            <a:r>
              <a:rPr lang="ar-SA" sz="2000" dirty="0" smtClean="0">
                <a:cs typeface="Arial" pitchFamily="34" charset="0"/>
              </a:rPr>
              <a:t>على سبيل المثال جامعة الملك سعود في الماضي كانت تعتبر جامعة لها فروع متعددة ولهذا فإن لها جماهير تختلف عن غيرها من المؤسسات الحكومية الأخرى وإن كانت تتشابه معها من حيث التمويل، وتتكون جماهيرها الداخلية من : الطلاب والموظفين وأعضاء هيئة التدريس والفنيين وغيرهم، وجمهورها الخاجي هم جميع أولياء الأمور ورجال الأعمال وموظفي الوزارات الأخري ورجال الإعلام وغيرهم0</a:t>
            </a:r>
          </a:p>
          <a:p>
            <a:pPr algn="r" rtl="1">
              <a:spcBef>
                <a:spcPts val="600"/>
              </a:spcBef>
              <a:spcAft>
                <a:spcPts val="600"/>
              </a:spcAft>
              <a:buFontTx/>
              <a:buChar char="-"/>
            </a:pPr>
            <a:r>
              <a:rPr lang="ar-SA" sz="2000" dirty="0" smtClean="0">
                <a:cs typeface="Arial" pitchFamily="34" charset="0"/>
              </a:rPr>
              <a:t>وعموما أن أي فرد في جمهور معين ربما يكون عضوا في جمهور آخر وبدون شك هو عضو في الجمهور العام فعلى سبيل المثال الطالب عضو في جمهور الطلبة وفي جمهور المستهلكين لأنه يشتري أشياء مختلفة ود يكون عضوا في جمعيات رياضية أو علمية مختلفة0</a:t>
            </a:r>
          </a:p>
          <a:p>
            <a:pPr rtl="1"/>
            <a:r>
              <a:rPr lang="ar-SA" sz="2000" b="1" dirty="0" smtClean="0">
                <a:solidFill>
                  <a:srgbClr val="0070C0"/>
                </a:solidFill>
                <a:cs typeface="Arial" pitchFamily="34" charset="0"/>
              </a:rPr>
              <a:t>- صفات الجماهير :</a:t>
            </a:r>
          </a:p>
          <a:p>
            <a:pPr rtl="1"/>
            <a:r>
              <a:rPr lang="ar-SA" sz="2000" dirty="0" smtClean="0">
                <a:cs typeface="Arial" pitchFamily="34" charset="0"/>
              </a:rPr>
              <a:t>إن معرفة المؤسسة لجمهورها ضرورة حتمية لضمان قيامها بتحقيق أغراضها والوصول إلى أهدافها، والجماهير بصفة عامة ذات سمات معروفة للمتخصصين في علم الاجتماع وعلم النفس الاجتماعي بصفة خاصة وهذه الصفات أو السمات هي :</a:t>
            </a:r>
          </a:p>
          <a:p>
            <a:pPr rtl="1"/>
            <a:r>
              <a:rPr lang="ar-SA" sz="2000" dirty="0" smtClean="0">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600"/>
              </a:spcBef>
              <a:spcAft>
                <a:spcPts val="0"/>
              </a:spcAft>
            </a:pPr>
            <a:r>
              <a:rPr lang="ar-SA" sz="2000" b="1" dirty="0" smtClean="0">
                <a:cs typeface="Arial" pitchFamily="34" charset="0"/>
              </a:rPr>
              <a:t>1- سهولة الإقناع والرضا </a:t>
            </a:r>
            <a:r>
              <a:rPr lang="ar-SA" sz="2000" b="1" dirty="0" err="1" smtClean="0">
                <a:cs typeface="Arial" pitchFamily="34" charset="0"/>
              </a:rPr>
              <a:t>و</a:t>
            </a:r>
            <a:r>
              <a:rPr lang="ar-SA" sz="2000" b="1" dirty="0" smtClean="0">
                <a:cs typeface="Arial" pitchFamily="34" charset="0"/>
              </a:rPr>
              <a:t> الانسياق وراء الغضب :</a:t>
            </a:r>
          </a:p>
          <a:p>
            <a:pPr rtl="1">
              <a:spcBef>
                <a:spcPts val="0"/>
              </a:spcBef>
              <a:spcAft>
                <a:spcPts val="0"/>
              </a:spcAft>
            </a:pPr>
            <a:r>
              <a:rPr lang="ar-SA" sz="2000" dirty="0" smtClean="0">
                <a:cs typeface="Arial" pitchFamily="34" charset="0"/>
              </a:rPr>
              <a:t>	وهذا يعني أن الجماهير من السهل التأثير عليها حيث يجب أن تتفق برامج العلاقات العامة مع اتجاهات الجماهير وميولهم ورغباتهم ومحاولة كسب رضاء الجماهير عن طريق شرح المواقف المختلفة لهم0</a:t>
            </a:r>
          </a:p>
          <a:p>
            <a:pPr rtl="1">
              <a:spcBef>
                <a:spcPts val="600"/>
              </a:spcBef>
              <a:spcAft>
                <a:spcPts val="0"/>
              </a:spcAft>
            </a:pPr>
            <a:r>
              <a:rPr lang="ar-SA" sz="2000" b="1" dirty="0" smtClean="0">
                <a:cs typeface="Arial" pitchFamily="34" charset="0"/>
              </a:rPr>
              <a:t>2- تتأثر الجماهير بالإيحاء وتفيد معهم وسائل الإعلام والتبصير: </a:t>
            </a:r>
            <a:r>
              <a:rPr lang="ar-SA" sz="2000" dirty="0" smtClean="0">
                <a:cs typeface="Arial" pitchFamily="34" charset="0"/>
              </a:rPr>
              <a:t>			 	</a:t>
            </a:r>
          </a:p>
          <a:p>
            <a:pPr rtl="1">
              <a:spcBef>
                <a:spcPts val="0"/>
              </a:spcBef>
              <a:spcAft>
                <a:spcPts val="0"/>
              </a:spcAft>
            </a:pPr>
            <a:r>
              <a:rPr lang="ar-SA" sz="2000" dirty="0" smtClean="0">
                <a:cs typeface="Arial" pitchFamily="34" charset="0"/>
              </a:rPr>
              <a:t>	هذا	يعني أن الجماهير تتأثر بما يقدم لها لأن الإنسان في الجماعة يتأثر تفكيره باتجاهات الجماعة0</a:t>
            </a:r>
          </a:p>
          <a:p>
            <a:pPr rtl="1">
              <a:spcBef>
                <a:spcPts val="600"/>
              </a:spcBef>
              <a:spcAft>
                <a:spcPts val="0"/>
              </a:spcAft>
            </a:pPr>
            <a:r>
              <a:rPr lang="ar-SA" sz="2000" b="1" dirty="0" smtClean="0">
                <a:cs typeface="Arial" pitchFamily="34" charset="0"/>
              </a:rPr>
              <a:t>3- تميل الجماهير إلى المبالغة سواء كان الموضوع محزن أو مفرح :</a:t>
            </a:r>
          </a:p>
          <a:p>
            <a:pPr rtl="1">
              <a:spcBef>
                <a:spcPts val="600"/>
              </a:spcBef>
              <a:spcAft>
                <a:spcPts val="0"/>
              </a:spcAft>
            </a:pPr>
            <a:r>
              <a:rPr lang="ar-SA" sz="2000" dirty="0" smtClean="0">
                <a:cs typeface="Arial" pitchFamily="34" charset="0"/>
              </a:rPr>
              <a:t>	من المعروف أن الجماهير تميل إلى الانطلاق ولا يستطيع الإنسان في الجماعات أن يقدر العواقب المترتبة على مشاركته مع الآخرين في المسئولية0</a:t>
            </a:r>
          </a:p>
          <a:p>
            <a:pPr rtl="1">
              <a:spcBef>
                <a:spcPts val="600"/>
              </a:spcBef>
              <a:spcAft>
                <a:spcPts val="0"/>
              </a:spcAft>
            </a:pPr>
            <a:r>
              <a:rPr lang="ar-SA" sz="2000" b="1" dirty="0" smtClean="0">
                <a:cs typeface="Arial" pitchFamily="34" charset="0"/>
              </a:rPr>
              <a:t>4- لا تغير الجماهير بسهولة من عاداتها وتقاليدها :</a:t>
            </a:r>
          </a:p>
          <a:p>
            <a:pPr rtl="1">
              <a:spcBef>
                <a:spcPts val="600"/>
              </a:spcBef>
              <a:spcAft>
                <a:spcPts val="0"/>
              </a:spcAft>
            </a:pPr>
            <a:r>
              <a:rPr lang="ar-SA" sz="2000" dirty="0" smtClean="0">
                <a:cs typeface="Arial" pitchFamily="34" charset="0"/>
              </a:rPr>
              <a:t>	من هذا المنطلق يجب في برامج العلاقات العامة مراعاة احترام التقاليد والعادات السائدة في المجتمع0</a:t>
            </a:r>
          </a:p>
          <a:p>
            <a:pPr rtl="1">
              <a:spcBef>
                <a:spcPts val="600"/>
              </a:spcBef>
              <a:spcAft>
                <a:spcPts val="0"/>
              </a:spcAft>
            </a:pPr>
            <a:r>
              <a:rPr lang="ar-SA" sz="2000" b="1" dirty="0" smtClean="0">
                <a:cs typeface="Arial" pitchFamily="34" charset="0"/>
              </a:rPr>
              <a:t>5- تندفع الجماهير للدفاع عن مصالحهم :</a:t>
            </a:r>
          </a:p>
          <a:p>
            <a:pPr rtl="1">
              <a:spcBef>
                <a:spcPts val="600"/>
              </a:spcBef>
              <a:spcAft>
                <a:spcPts val="0"/>
              </a:spcAft>
            </a:pPr>
            <a:r>
              <a:rPr lang="ar-SA" sz="2000" smtClean="0">
                <a:cs typeface="Arial" pitchFamily="34" charset="0"/>
              </a:rPr>
              <a:t>	في </a:t>
            </a:r>
            <a:r>
              <a:rPr lang="ar-SA" sz="2000" dirty="0" smtClean="0">
                <a:cs typeface="Arial" pitchFamily="34" charset="0"/>
              </a:rPr>
              <a:t>كثير من الأحيان يكون الاندفاع بدون تفكير يتناسب مع الموقف لان الجماهير سهلة الاستثارة0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3400</TotalTime>
  <Words>209</Words>
  <Application>Microsoft Office PowerPoint</Application>
  <PresentationFormat>A4 Paper (210x297 mm)‎</PresentationFormat>
  <Paragraphs>50</Paragraphs>
  <Slides>7</Slides>
  <Notes>0</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Office Theme</vt:lpstr>
      <vt:lpstr>الشريحة 1</vt:lpstr>
      <vt:lpstr>تابع : الرأي العام – الجمهور - الجماعة </vt:lpstr>
      <vt:lpstr>الشريحة 3</vt:lpstr>
      <vt:lpstr>الشريحة 4</vt:lpstr>
      <vt:lpstr>الشريحة 5</vt:lpstr>
      <vt:lpstr>الشريحة 6</vt:lpstr>
      <vt:lpstr>الشريحة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310</cp:revision>
  <dcterms:created xsi:type="dcterms:W3CDTF">2009-10-14T19:14:34Z</dcterms:created>
  <dcterms:modified xsi:type="dcterms:W3CDTF">2011-04-12T12:35:53Z</dcterms:modified>
</cp:coreProperties>
</file>