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99" r:id="rId2"/>
    <p:sldId id="302" r:id="rId3"/>
    <p:sldId id="303" r:id="rId4"/>
    <p:sldId id="304" r:id="rId5"/>
    <p:sldId id="305" r:id="rId6"/>
    <p:sldId id="266" r:id="rId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1" autoAdjust="0"/>
  </p:normalViewPr>
  <p:slideViewPr>
    <p:cSldViewPr>
      <p:cViewPr>
        <p:scale>
          <a:sx n="90" d="100"/>
          <a:sy n="90" d="100"/>
        </p:scale>
        <p:origin x="-42" y="-78"/>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09/05/1432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C00000"/>
                </a:solidFill>
              </a:rPr>
              <a:t>تابع : الرأي العام – الجمهور - الجماعة</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600"/>
              </a:spcBef>
              <a:spcAft>
                <a:spcPts val="600"/>
              </a:spcAft>
            </a:pPr>
            <a:r>
              <a:rPr lang="ar-SA" sz="2400" b="1" dirty="0" smtClean="0">
                <a:solidFill>
                  <a:srgbClr val="C00000"/>
                </a:solidFill>
              </a:rPr>
              <a:t>3- الجماعة :</a:t>
            </a:r>
          </a:p>
          <a:p>
            <a:pPr algn="r" rtl="1">
              <a:spcBef>
                <a:spcPts val="0"/>
              </a:spcBef>
              <a:spcAft>
                <a:spcPts val="0"/>
              </a:spcAft>
              <a:buFontTx/>
              <a:buChar char="-"/>
            </a:pPr>
            <a:r>
              <a:rPr lang="ar-SA" sz="2000" dirty="0" smtClean="0">
                <a:cs typeface="Arial" pitchFamily="34" charset="0"/>
              </a:rPr>
              <a:t>يفضل العاملين والباحثين في مجال العلاقات العامة على استعمال مصطلح الجمهور على مصطلح الجماعة ولكن هناك فرق بين المصطلحين ويمكن توضيح الفرق بينهما من خلال عرض الخصائص التي تميز كل منهما على النحو التالي:</a:t>
            </a:r>
          </a:p>
          <a:p>
            <a:pPr algn="r" rtl="1">
              <a:spcBef>
                <a:spcPts val="0"/>
              </a:spcBef>
              <a:spcAft>
                <a:spcPts val="0"/>
              </a:spcAft>
            </a:pPr>
            <a:r>
              <a:rPr lang="ar-SA" sz="2000" dirty="0" smtClean="0">
                <a:cs typeface="Arial" pitchFamily="34" charset="0"/>
              </a:rPr>
              <a:t>		</a:t>
            </a:r>
            <a:r>
              <a:rPr lang="ar-SA" sz="2000" dirty="0" smtClean="0">
                <a:solidFill>
                  <a:srgbClr val="0070C0"/>
                </a:solidFill>
                <a:cs typeface="Arial" pitchFamily="34" charset="0"/>
              </a:rPr>
              <a:t>    - الجمهور</a:t>
            </a:r>
            <a:r>
              <a:rPr lang="ar-SA" sz="2000" dirty="0" smtClean="0">
                <a:cs typeface="Arial" pitchFamily="34" charset="0"/>
              </a:rPr>
              <a:t>				</a:t>
            </a:r>
            <a:r>
              <a:rPr lang="ar-SA" sz="2000" dirty="0" smtClean="0">
                <a:solidFill>
                  <a:srgbClr val="0070C0"/>
                </a:solidFill>
                <a:cs typeface="Arial" pitchFamily="34" charset="0"/>
              </a:rPr>
              <a:t> - الجماعة</a:t>
            </a:r>
          </a:p>
          <a:p>
            <a:pPr algn="r" rtl="1">
              <a:spcBef>
                <a:spcPts val="0"/>
              </a:spcBef>
              <a:spcAft>
                <a:spcPts val="0"/>
              </a:spcAft>
            </a:pPr>
            <a:r>
              <a:rPr lang="ar-SA" sz="2000" dirty="0" smtClean="0">
                <a:cs typeface="Arial" pitchFamily="34" charset="0"/>
              </a:rPr>
              <a:t>		    - أقل تجانساً                                       	 - أكثر تجانساً</a:t>
            </a:r>
          </a:p>
          <a:p>
            <a:pPr algn="r" rtl="1">
              <a:spcBef>
                <a:spcPts val="0"/>
              </a:spcBef>
              <a:spcAft>
                <a:spcPts val="0"/>
              </a:spcAft>
            </a:pPr>
            <a:r>
              <a:rPr lang="ar-SA" sz="2000" dirty="0" smtClean="0">
                <a:cs typeface="Arial" pitchFamily="34" charset="0"/>
              </a:rPr>
              <a:t>		    - أعم واشمل                                                - أخص</a:t>
            </a:r>
          </a:p>
          <a:p>
            <a:pPr algn="r" rtl="1">
              <a:spcBef>
                <a:spcPts val="0"/>
              </a:spcBef>
              <a:spcAft>
                <a:spcPts val="0"/>
              </a:spcAft>
            </a:pPr>
            <a:r>
              <a:rPr lang="ar-SA" sz="2000" dirty="0" smtClean="0">
                <a:cs typeface="Arial" pitchFamily="34" charset="0"/>
              </a:rPr>
              <a:t>		    - ضعف العلاقات الاجتماعية	                           - قوة العلاقات الاجتماعية	</a:t>
            </a:r>
          </a:p>
          <a:p>
            <a:pPr algn="r" rtl="1">
              <a:spcBef>
                <a:spcPts val="600"/>
              </a:spcBef>
              <a:spcAft>
                <a:spcPts val="600"/>
              </a:spcAft>
              <a:buFontTx/>
              <a:buChar char="-"/>
            </a:pPr>
            <a:r>
              <a:rPr lang="ar-SA" sz="2000" b="1" dirty="0" smtClean="0">
                <a:solidFill>
                  <a:srgbClr val="C00000"/>
                </a:solidFill>
                <a:cs typeface="Arial" pitchFamily="34" charset="0"/>
              </a:rPr>
              <a:t>أنواع الجماعات : </a:t>
            </a:r>
          </a:p>
          <a:p>
            <a:pPr algn="r" rtl="1">
              <a:spcBef>
                <a:spcPts val="0"/>
              </a:spcBef>
              <a:spcAft>
                <a:spcPts val="0"/>
              </a:spcAft>
            </a:pPr>
            <a:r>
              <a:rPr lang="ar-SA" sz="2000" dirty="0" smtClean="0">
                <a:cs typeface="Arial" pitchFamily="34" charset="0"/>
              </a:rPr>
              <a:t>يمكن تصنيف الجماعات وفق مجموعة من المعايير على النحو الآتي :</a:t>
            </a:r>
          </a:p>
          <a:p>
            <a:pPr algn="r" rtl="1">
              <a:spcBef>
                <a:spcPts val="0"/>
              </a:spcBef>
              <a:spcAft>
                <a:spcPts val="0"/>
              </a:spcAft>
            </a:pPr>
            <a:r>
              <a:rPr lang="ar-SA" sz="2000" b="1" dirty="0" smtClean="0">
                <a:solidFill>
                  <a:srgbClr val="0070C0"/>
                </a:solidFill>
                <a:cs typeface="Arial" pitchFamily="34" charset="0"/>
              </a:rPr>
              <a:t>أولاً : من حيث قوة العلاقات : </a:t>
            </a:r>
            <a:r>
              <a:rPr lang="ar-SA" sz="2000" dirty="0" smtClean="0">
                <a:cs typeface="Arial" pitchFamily="34" charset="0"/>
              </a:rPr>
              <a:t>هناك نوعان هما :</a:t>
            </a:r>
          </a:p>
          <a:p>
            <a:pPr algn="r" rtl="1">
              <a:spcBef>
                <a:spcPts val="0"/>
              </a:spcBef>
              <a:spcAft>
                <a:spcPts val="0"/>
              </a:spcAft>
            </a:pPr>
            <a:r>
              <a:rPr lang="ar-SA" sz="2000" dirty="0" smtClean="0">
                <a:cs typeface="Arial" pitchFamily="34" charset="0"/>
              </a:rPr>
              <a:t>1- جماعات أولية : ومن أهم مميزاتها  ( الترابط والتعاون بين أفرادها – الاتصال الشخصي ”وجها لوجه“0</a:t>
            </a:r>
          </a:p>
          <a:p>
            <a:pPr algn="r" rtl="1">
              <a:spcBef>
                <a:spcPts val="0"/>
              </a:spcBef>
              <a:spcAft>
                <a:spcPts val="0"/>
              </a:spcAft>
            </a:pPr>
            <a:r>
              <a:rPr lang="ar-SA" sz="2000" dirty="0" smtClean="0">
                <a:cs typeface="Arial" pitchFamily="34" charset="0"/>
              </a:rPr>
              <a:t>2- جماعات ثانوية : ومن مميزاتها ( عدم الاتصال مباشر – قوة تأثيرها في الحياة الاجتماعية )</a:t>
            </a:r>
          </a:p>
          <a:p>
            <a:pPr algn="r" rtl="1">
              <a:spcBef>
                <a:spcPts val="0"/>
              </a:spcBef>
              <a:spcAft>
                <a:spcPts val="0"/>
              </a:spcAft>
            </a:pPr>
            <a:r>
              <a:rPr lang="ar-SA" sz="2000" dirty="0" smtClean="0">
                <a:solidFill>
                  <a:srgbClr val="0070C0"/>
                </a:solidFill>
                <a:cs typeface="Arial" pitchFamily="34" charset="0"/>
              </a:rPr>
              <a:t>	</a:t>
            </a:r>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600"/>
              </a:spcBef>
              <a:spcAft>
                <a:spcPts val="0"/>
              </a:spcAft>
            </a:pPr>
            <a:r>
              <a:rPr lang="ar-SA" sz="2000" b="1" dirty="0" smtClean="0">
                <a:solidFill>
                  <a:srgbClr val="0070C0"/>
                </a:solidFill>
                <a:cs typeface="Arial" pitchFamily="34" charset="0"/>
              </a:rPr>
              <a:t>ثانياً : من حيث النشأة : </a:t>
            </a:r>
            <a:r>
              <a:rPr lang="ar-SA" sz="2000" dirty="0" smtClean="0">
                <a:cs typeface="Arial" pitchFamily="34" charset="0"/>
              </a:rPr>
              <a:t>هناك نوعان هما :</a:t>
            </a:r>
          </a:p>
          <a:p>
            <a:pPr algn="r" rtl="1">
              <a:spcBef>
                <a:spcPts val="600"/>
              </a:spcBef>
              <a:spcAft>
                <a:spcPts val="0"/>
              </a:spcAft>
            </a:pPr>
            <a:r>
              <a:rPr lang="ar-SA" sz="2000" b="1" dirty="0" smtClean="0">
                <a:cs typeface="Arial" pitchFamily="34" charset="0"/>
              </a:rPr>
              <a:t>1- الجماعات التي تنشأ تلقائيا : </a:t>
            </a:r>
            <a:r>
              <a:rPr lang="ar-SA" sz="2000" dirty="0" smtClean="0">
                <a:cs typeface="Arial" pitchFamily="34" charset="0"/>
              </a:rPr>
              <a:t>ومن مميزاتها ( الثبات والاستقرار مثل القبائل والمدن والقرى – اختلافها من حيث نطاق اتساعها وفي وظائفها )0</a:t>
            </a:r>
          </a:p>
          <a:p>
            <a:pPr algn="r" rtl="1">
              <a:spcBef>
                <a:spcPts val="600"/>
              </a:spcBef>
              <a:spcAft>
                <a:spcPts val="0"/>
              </a:spcAft>
            </a:pPr>
            <a:r>
              <a:rPr lang="ar-SA" sz="2000" b="1" dirty="0" smtClean="0">
                <a:cs typeface="Arial" pitchFamily="34" charset="0"/>
              </a:rPr>
              <a:t>2- جماعات تنشأ تلقائيا نتيجة اتجاه معين : </a:t>
            </a:r>
            <a:r>
              <a:rPr lang="ar-SA" sz="2000" dirty="0" smtClean="0">
                <a:cs typeface="Arial" pitchFamily="34" charset="0"/>
              </a:rPr>
              <a:t>ومن مميزاتها ( عدم الاستقرار لانها تعتنق رايا أو اتجاها معينا ثم تزول صفتها الجماعية إذا زالت اسباب وجودها )0</a:t>
            </a:r>
          </a:p>
          <a:p>
            <a:pPr algn="r" rtl="1">
              <a:spcBef>
                <a:spcPts val="600"/>
              </a:spcBef>
              <a:spcAft>
                <a:spcPts val="0"/>
              </a:spcAft>
            </a:pPr>
            <a:r>
              <a:rPr lang="ar-SA" sz="2000" b="1" dirty="0" smtClean="0">
                <a:solidFill>
                  <a:srgbClr val="0070C0"/>
                </a:solidFill>
                <a:cs typeface="Arial" pitchFamily="34" charset="0"/>
              </a:rPr>
              <a:t>ثالثاً : من حيث القصد : </a:t>
            </a:r>
            <a:r>
              <a:rPr lang="ar-SA" sz="2000" dirty="0" smtClean="0">
                <a:cs typeface="Arial" pitchFamily="34" charset="0"/>
              </a:rPr>
              <a:t>هناك ثلاثة أنواع هي :</a:t>
            </a:r>
          </a:p>
          <a:p>
            <a:pPr algn="just" rtl="1">
              <a:spcBef>
                <a:spcPts val="600"/>
              </a:spcBef>
              <a:spcAft>
                <a:spcPts val="0"/>
              </a:spcAft>
            </a:pPr>
            <a:r>
              <a:rPr lang="ar-SA" sz="2000" b="1" dirty="0" smtClean="0">
                <a:cs typeface="Arial" pitchFamily="34" charset="0"/>
              </a:rPr>
              <a:t>1- جماعات إرادية : </a:t>
            </a:r>
            <a:r>
              <a:rPr lang="ar-SA" sz="2000" dirty="0" smtClean="0">
                <a:cs typeface="Arial" pitchFamily="34" charset="0"/>
              </a:rPr>
              <a:t>وهي تنشأ بناء على تخطيط معين لتحقيق غرض معين ومن مميزاتها (الثبات والاستقرار ومن بينها النقابات والجمعيات العلمية والمهنية )0</a:t>
            </a:r>
          </a:p>
          <a:p>
            <a:pPr algn="just" rtl="1">
              <a:spcBef>
                <a:spcPts val="600"/>
              </a:spcBef>
              <a:spcAft>
                <a:spcPts val="0"/>
              </a:spcAft>
            </a:pPr>
            <a:r>
              <a:rPr lang="ar-SA" sz="2000" b="1" dirty="0" smtClean="0">
                <a:cs typeface="Arial" pitchFamily="34" charset="0"/>
              </a:rPr>
              <a:t>2- جماعات إرادية محدودة القصد والغاية : </a:t>
            </a:r>
            <a:r>
              <a:rPr lang="ar-SA" sz="2000" dirty="0" smtClean="0">
                <a:cs typeface="Arial" pitchFamily="34" charset="0"/>
              </a:rPr>
              <a:t>وتتكون لتحقيق غرض معين ثم تنفض ومنها المشاهدين لمباراة في كرة القدم وسامعي المحاضرات وغيرها0</a:t>
            </a:r>
          </a:p>
          <a:p>
            <a:pPr algn="just" rtl="1">
              <a:spcBef>
                <a:spcPts val="600"/>
              </a:spcBef>
              <a:spcAft>
                <a:spcPts val="0"/>
              </a:spcAft>
            </a:pPr>
            <a:r>
              <a:rPr lang="ar-SA" sz="2000" b="1" dirty="0" smtClean="0">
                <a:cs typeface="Arial" pitchFamily="34" charset="0"/>
              </a:rPr>
              <a:t>3- جماعات غير إرادية تتكون نتيجة المصادفة : </a:t>
            </a:r>
            <a:r>
              <a:rPr lang="ar-SA" sz="2000" dirty="0" smtClean="0">
                <a:cs typeface="Arial" pitchFamily="34" charset="0"/>
              </a:rPr>
              <a:t>وهي تمتاز (عدم الثبات والاستقرارومن  امثلتها المسافرون في المطارات  ومحطات النقل الجماعي )0 </a:t>
            </a:r>
            <a:r>
              <a:rPr lang="ar-SA" sz="2000" b="1" dirty="0" smtClean="0">
                <a:cs typeface="Arial" pitchFamily="34" charset="0"/>
              </a:rPr>
              <a:t>	</a:t>
            </a:r>
            <a:r>
              <a:rPr lang="ar-SA" sz="2000" dirty="0" smtClean="0">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r" rtl="1">
              <a:spcBef>
                <a:spcPts val="600"/>
              </a:spcBef>
              <a:spcAft>
                <a:spcPts val="600"/>
              </a:spcAft>
            </a:pPr>
            <a:r>
              <a:rPr lang="ar-SA" sz="2000" b="1" dirty="0" smtClean="0">
                <a:solidFill>
                  <a:srgbClr val="C00000"/>
                </a:solidFill>
                <a:cs typeface="Arial" pitchFamily="34" charset="0"/>
              </a:rPr>
              <a:t>أهمية العلاقات العامة :</a:t>
            </a:r>
          </a:p>
          <a:p>
            <a:pPr algn="just" rtl="1">
              <a:spcBef>
                <a:spcPts val="600"/>
              </a:spcBef>
              <a:spcAft>
                <a:spcPts val="600"/>
              </a:spcAft>
            </a:pPr>
            <a:r>
              <a:rPr lang="ar-SA" sz="2000" dirty="0" smtClean="0">
                <a:cs typeface="Arial" pitchFamily="34" charset="0"/>
              </a:rPr>
              <a:t>	في المجتمعات الحديثة تغيرت النظرة إلى الجماهير واكتسبت العلاقات العامة أهمية كبرى نتيجة زيادة الاهتمام بالجماهير، وتتضح أهمية برامج العلاقات العامة من خلال بيان ما يمكن أن تحققه للإنسان وللمجتمع وللتنظيمات ويظهر ذلك في النقاط الآتية :</a:t>
            </a:r>
          </a:p>
          <a:p>
            <a:pPr algn="just" rtl="1">
              <a:spcBef>
                <a:spcPts val="600"/>
              </a:spcBef>
              <a:spcAft>
                <a:spcPts val="600"/>
              </a:spcAft>
            </a:pPr>
            <a:r>
              <a:rPr lang="ar-SA" sz="2000" dirty="0" smtClean="0">
                <a:solidFill>
                  <a:srgbClr val="0070C0"/>
                </a:solidFill>
                <a:cs typeface="Arial" pitchFamily="34" charset="0"/>
              </a:rPr>
              <a:t>1- تهيئة الرأي العام لتقبل أفكار جديدة : </a:t>
            </a:r>
            <a:endParaRPr lang="ar-SA" sz="2000" dirty="0" smtClean="0">
              <a:cs typeface="Arial" pitchFamily="34" charset="0"/>
            </a:endParaRPr>
          </a:p>
          <a:p>
            <a:pPr algn="just" rtl="1">
              <a:spcBef>
                <a:spcPts val="600"/>
              </a:spcBef>
              <a:spcAft>
                <a:spcPts val="600"/>
              </a:spcAft>
            </a:pPr>
            <a:r>
              <a:rPr lang="ar-SA" sz="2000" dirty="0" smtClean="0">
                <a:cs typeface="Arial" pitchFamily="34" charset="0"/>
              </a:rPr>
              <a:t>	أن ذلك يعني إيجاد جمهور يؤيد ويساند المؤسسات مما يؤدي إلى تقوية الروابط بين تلك المؤسسات  والجماهير حيث يعود ذلك بالنفع على المجتمع0</a:t>
            </a:r>
          </a:p>
          <a:p>
            <a:pPr algn="just" rtl="1">
              <a:spcBef>
                <a:spcPts val="600"/>
              </a:spcBef>
              <a:spcAft>
                <a:spcPts val="600"/>
              </a:spcAft>
            </a:pPr>
            <a:r>
              <a:rPr lang="ar-SA" sz="2000" dirty="0" smtClean="0">
                <a:solidFill>
                  <a:srgbClr val="0070C0"/>
                </a:solidFill>
                <a:cs typeface="Arial" pitchFamily="34" charset="0"/>
              </a:rPr>
              <a:t>2- 	تحقيق التكيف الإنساني اللازم بين المؤسسات والجماهير:</a:t>
            </a:r>
          </a:p>
          <a:p>
            <a:pPr algn="just" rtl="1">
              <a:spcBef>
                <a:spcPts val="600"/>
              </a:spcBef>
              <a:spcAft>
                <a:spcPts val="600"/>
              </a:spcAft>
            </a:pPr>
            <a:r>
              <a:rPr lang="ar-SA" sz="2000" dirty="0" smtClean="0">
                <a:solidFill>
                  <a:srgbClr val="0070C0"/>
                </a:solidFill>
                <a:cs typeface="Arial" pitchFamily="34" charset="0"/>
              </a:rPr>
              <a:t>	</a:t>
            </a:r>
            <a:r>
              <a:rPr lang="ar-SA" sz="2000" dirty="0" smtClean="0">
                <a:cs typeface="Arial" pitchFamily="34" charset="0"/>
              </a:rPr>
              <a:t>وهذا يعني أن التكيف الإنساني أصبح من ضروريات المجتمعات الحديثة المعقدة والتي بدونها لا يمكن أن تصل المؤسسات إلى أهدافها0</a:t>
            </a:r>
          </a:p>
          <a:p>
            <a:pPr algn="just" rtl="1">
              <a:spcBef>
                <a:spcPts val="600"/>
              </a:spcBef>
              <a:spcAft>
                <a:spcPts val="600"/>
              </a:spcAft>
            </a:pPr>
            <a:r>
              <a:rPr lang="ar-SA" sz="2000" dirty="0" smtClean="0">
                <a:solidFill>
                  <a:srgbClr val="0070C0"/>
                </a:solidFill>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algn="just" rtl="1">
              <a:spcBef>
                <a:spcPts val="600"/>
              </a:spcBef>
              <a:spcAft>
                <a:spcPts val="600"/>
              </a:spcAft>
            </a:pPr>
            <a:r>
              <a:rPr lang="ar-SA" sz="2000" dirty="0" smtClean="0">
                <a:solidFill>
                  <a:srgbClr val="0070C0"/>
                </a:solidFill>
                <a:cs typeface="Arial" pitchFamily="34" charset="0"/>
              </a:rPr>
              <a:t>3- تحقق العلاقات العامة لجمهور المؤسسة خدمات إنسانية :</a:t>
            </a:r>
          </a:p>
          <a:p>
            <a:pPr algn="just" rtl="1">
              <a:spcBef>
                <a:spcPts val="600"/>
              </a:spcBef>
              <a:spcAft>
                <a:spcPts val="600"/>
              </a:spcAft>
            </a:pPr>
            <a:r>
              <a:rPr lang="ar-SA" sz="2000" dirty="0" smtClean="0">
                <a:cs typeface="Arial" pitchFamily="34" charset="0"/>
              </a:rPr>
              <a:t>	هذا </a:t>
            </a:r>
            <a:r>
              <a:rPr lang="ar-SA" sz="2000" dirty="0" smtClean="0">
                <a:cs typeface="Arial" pitchFamily="34" charset="0"/>
              </a:rPr>
              <a:t>يعني تقديم خدمات إنسانية للجمهور الداخلي للمؤسسة حيث أن ذلك يساعد على نشر الطمأنينة في </a:t>
            </a:r>
            <a:r>
              <a:rPr lang="ar-SA" sz="2000" dirty="0" smtClean="0">
                <a:cs typeface="Arial" pitchFamily="34" charset="0"/>
              </a:rPr>
              <a:t>نفوسهم </a:t>
            </a:r>
            <a:r>
              <a:rPr lang="ar-SA" sz="2000" dirty="0" smtClean="0">
                <a:cs typeface="Arial" pitchFamily="34" charset="0"/>
              </a:rPr>
              <a:t>مما ينعكس بالتالي على تعاملهم مع الجماهير0</a:t>
            </a:r>
            <a:endParaRPr lang="ar-SA" sz="2000" dirty="0" smtClean="0">
              <a:solidFill>
                <a:srgbClr val="0070C0"/>
              </a:solidFill>
              <a:cs typeface="Arial" pitchFamily="34" charset="0"/>
            </a:endParaRPr>
          </a:p>
          <a:p>
            <a:pPr algn="just" rtl="1">
              <a:spcBef>
                <a:spcPts val="600"/>
              </a:spcBef>
              <a:spcAft>
                <a:spcPts val="600"/>
              </a:spcAft>
            </a:pPr>
            <a:r>
              <a:rPr lang="ar-SA" sz="2000" dirty="0" smtClean="0">
                <a:solidFill>
                  <a:srgbClr val="0070C0"/>
                </a:solidFill>
                <a:cs typeface="Arial" pitchFamily="34" charset="0"/>
              </a:rPr>
              <a:t>4- </a:t>
            </a:r>
            <a:r>
              <a:rPr lang="ar-SA" sz="2000" dirty="0" smtClean="0">
                <a:solidFill>
                  <a:srgbClr val="0070C0"/>
                </a:solidFill>
                <a:cs typeface="Arial" pitchFamily="34" charset="0"/>
              </a:rPr>
              <a:t>تعمل العلاقات على غرس ودعم المسئولية الاجتماعية بين الجماهير:</a:t>
            </a:r>
          </a:p>
          <a:p>
            <a:pPr algn="just" rtl="1">
              <a:spcBef>
                <a:spcPts val="600"/>
              </a:spcBef>
              <a:spcAft>
                <a:spcPts val="600"/>
              </a:spcAft>
            </a:pPr>
            <a:r>
              <a:rPr lang="ar-SA" sz="2000" dirty="0" smtClean="0">
                <a:cs typeface="Arial" pitchFamily="34" charset="0"/>
              </a:rPr>
              <a:t>	</a:t>
            </a:r>
            <a:r>
              <a:rPr lang="ar-SA" sz="2000" dirty="0" smtClean="0">
                <a:cs typeface="Arial" pitchFamily="34" charset="0"/>
              </a:rPr>
              <a:t>هذا يعاون </a:t>
            </a:r>
            <a:r>
              <a:rPr lang="ar-SA" sz="2000" dirty="0" smtClean="0">
                <a:cs typeface="Arial" pitchFamily="34" charset="0"/>
              </a:rPr>
              <a:t>المجتمع والمؤسسات والتنظيمات في التغلب على العقبات التي قد تواجه الجميع داخل المجتمع0</a:t>
            </a:r>
          </a:p>
          <a:p>
            <a:pPr algn="just" rtl="1">
              <a:spcBef>
                <a:spcPts val="600"/>
              </a:spcBef>
              <a:spcAft>
                <a:spcPts val="600"/>
              </a:spcAft>
            </a:pPr>
            <a:r>
              <a:rPr lang="ar-SA" sz="2000" dirty="0" smtClean="0">
                <a:solidFill>
                  <a:srgbClr val="0070C0"/>
                </a:solidFill>
                <a:cs typeface="Arial" pitchFamily="34" charset="0"/>
              </a:rPr>
              <a:t>5- توضح البحوث التي تجريها العلاقات العامة الاتجاهات الحقيقية للجماهير ورغباتهم واحتياجاتهم :</a:t>
            </a:r>
          </a:p>
          <a:p>
            <a:pPr algn="just" rtl="1">
              <a:spcBef>
                <a:spcPts val="600"/>
              </a:spcBef>
              <a:spcAft>
                <a:spcPts val="600"/>
              </a:spcAft>
            </a:pPr>
            <a:r>
              <a:rPr lang="ar-SA" sz="2000" dirty="0" smtClean="0">
                <a:cs typeface="Arial" pitchFamily="34" charset="0"/>
              </a:rPr>
              <a:t>	وهذا يساعد المؤسسات والتنظيمات على القيام بتعديلات مناسبة في سياستها وخطط عملها بما يتمشى مع رغبات الجماهير ويحقق النفع للجميع0</a:t>
            </a:r>
            <a:r>
              <a:rPr lang="ar-SA" sz="2000" dirty="0" smtClean="0">
                <a:solidFill>
                  <a:srgbClr val="0070C0"/>
                </a:solidFill>
                <a:cs typeface="Arial" pitchFamily="34"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3892</TotalTime>
  <Words>230</Words>
  <Application>Microsoft Office PowerPoint</Application>
  <PresentationFormat>A4 Paper (210x297 mm)‎</PresentationFormat>
  <Paragraphs>47</Paragraphs>
  <Slides>6</Slides>
  <Notes>0</Notes>
  <HiddenSlides>0</HiddenSlides>
  <MMClips>0</MMClips>
  <ScaleCrop>false</ScaleCrop>
  <HeadingPairs>
    <vt:vector size="4" baseType="variant">
      <vt:variant>
        <vt:lpstr>سمة</vt:lpstr>
      </vt:variant>
      <vt:variant>
        <vt:i4>1</vt:i4>
      </vt:variant>
      <vt:variant>
        <vt:lpstr>عناوين الشرائح</vt:lpstr>
      </vt:variant>
      <vt:variant>
        <vt:i4>6</vt:i4>
      </vt:variant>
    </vt:vector>
  </HeadingPairs>
  <TitlesOfParts>
    <vt:vector size="7" baseType="lpstr">
      <vt:lpstr>Office Theme</vt:lpstr>
      <vt:lpstr>الشريحة 1</vt:lpstr>
      <vt:lpstr>تابع : الرأي العام – الجمهور - الجماعة</vt:lpstr>
      <vt:lpstr>الشريحة 3</vt:lpstr>
      <vt:lpstr>الشريحة 4</vt:lpstr>
      <vt:lpstr>الشريحة 5</vt:lpstr>
      <vt:lpstr>الشريحة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mhelal</cp:lastModifiedBy>
  <cp:revision>358</cp:revision>
  <dcterms:created xsi:type="dcterms:W3CDTF">2009-10-14T19:14:34Z</dcterms:created>
  <dcterms:modified xsi:type="dcterms:W3CDTF">2011-04-12T09:57:34Z</dcterms:modified>
</cp:coreProperties>
</file>