
<file path=[Content_Types].xml><?xml version="1.0" encoding="utf-8"?>
<Types xmlns="http://schemas.openxmlformats.org/package/2006/content-types">
  <Override PartName="/ppt/slides/slide6.xml" ContentType="application/vnd.openxmlformats-officedocument.presentationml.slide+xml"/>
  <Override PartName="/ppt/slides/slide29.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s/slide36.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slides/slide34.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Layouts/slideLayout7.xml" ContentType="application/vnd.openxmlformats-officedocument.presentationml.slideLayout+xml"/>
  <Default Extension="png" ContentType="image/png"/>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slides/slide37.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Override PartName="/ppt/slideLayouts/slideLayout3.xml" ContentType="application/vnd.openxmlformats-officedocument.presentationml.slideLayout+xml"/>
  <Default Extension="jpeg" ContentType="image/jpeg"/>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39"/>
  </p:notesMasterIdLst>
  <p:sldIdLst>
    <p:sldId id="256" r:id="rId2"/>
    <p:sldId id="257" r:id="rId3"/>
    <p:sldId id="267" r:id="rId4"/>
    <p:sldId id="259" r:id="rId5"/>
    <p:sldId id="287" r:id="rId6"/>
    <p:sldId id="289" r:id="rId7"/>
    <p:sldId id="290" r:id="rId8"/>
    <p:sldId id="291" r:id="rId9"/>
    <p:sldId id="292" r:id="rId10"/>
    <p:sldId id="293" r:id="rId11"/>
    <p:sldId id="294" r:id="rId12"/>
    <p:sldId id="295" r:id="rId13"/>
    <p:sldId id="296" r:id="rId14"/>
    <p:sldId id="297" r:id="rId15"/>
    <p:sldId id="298" r:id="rId16"/>
    <p:sldId id="299" r:id="rId17"/>
    <p:sldId id="300" r:id="rId18"/>
    <p:sldId id="301" r:id="rId19"/>
    <p:sldId id="302" r:id="rId20"/>
    <p:sldId id="303" r:id="rId21"/>
    <p:sldId id="304" r:id="rId22"/>
    <p:sldId id="305" r:id="rId23"/>
    <p:sldId id="306" r:id="rId24"/>
    <p:sldId id="307" r:id="rId25"/>
    <p:sldId id="308" r:id="rId26"/>
    <p:sldId id="309" r:id="rId27"/>
    <p:sldId id="310" r:id="rId28"/>
    <p:sldId id="312" r:id="rId29"/>
    <p:sldId id="313" r:id="rId30"/>
    <p:sldId id="314" r:id="rId31"/>
    <p:sldId id="315" r:id="rId32"/>
    <p:sldId id="316" r:id="rId33"/>
    <p:sldId id="317" r:id="rId34"/>
    <p:sldId id="318" r:id="rId35"/>
    <p:sldId id="319" r:id="rId36"/>
    <p:sldId id="320" r:id="rId37"/>
    <p:sldId id="266" r:id="rId38"/>
  </p:sldIdLst>
  <p:sldSz cx="9906000" cy="6858000" type="A4"/>
  <p:notesSz cx="6858000" cy="9144000"/>
  <p:defaultTextStyle>
    <a:defPPr>
      <a:defRPr lang="en-US"/>
    </a:defPPr>
    <a:lvl1pPr algn="r" rtl="1" fontAlgn="base">
      <a:spcBef>
        <a:spcPct val="0"/>
      </a:spcBef>
      <a:spcAft>
        <a:spcPct val="0"/>
      </a:spcAft>
      <a:defRPr kern="1200">
        <a:solidFill>
          <a:schemeClr val="tx1"/>
        </a:solidFill>
        <a:latin typeface="Arial" pitchFamily="34" charset="0"/>
        <a:ea typeface="+mn-ea"/>
        <a:cs typeface="Arial" pitchFamily="34" charset="0"/>
      </a:defRPr>
    </a:lvl1pPr>
    <a:lvl2pPr marL="457200" algn="r" rtl="1" fontAlgn="base">
      <a:spcBef>
        <a:spcPct val="0"/>
      </a:spcBef>
      <a:spcAft>
        <a:spcPct val="0"/>
      </a:spcAft>
      <a:defRPr kern="1200">
        <a:solidFill>
          <a:schemeClr val="tx1"/>
        </a:solidFill>
        <a:latin typeface="Arial" pitchFamily="34" charset="0"/>
        <a:ea typeface="+mn-ea"/>
        <a:cs typeface="Arial" pitchFamily="34" charset="0"/>
      </a:defRPr>
    </a:lvl2pPr>
    <a:lvl3pPr marL="914400" algn="r" rtl="1" fontAlgn="base">
      <a:spcBef>
        <a:spcPct val="0"/>
      </a:spcBef>
      <a:spcAft>
        <a:spcPct val="0"/>
      </a:spcAft>
      <a:defRPr kern="1200">
        <a:solidFill>
          <a:schemeClr val="tx1"/>
        </a:solidFill>
        <a:latin typeface="Arial" pitchFamily="34" charset="0"/>
        <a:ea typeface="+mn-ea"/>
        <a:cs typeface="Arial" pitchFamily="34" charset="0"/>
      </a:defRPr>
    </a:lvl3pPr>
    <a:lvl4pPr marL="1371600" algn="r" rtl="1" fontAlgn="base">
      <a:spcBef>
        <a:spcPct val="0"/>
      </a:spcBef>
      <a:spcAft>
        <a:spcPct val="0"/>
      </a:spcAft>
      <a:defRPr kern="1200">
        <a:solidFill>
          <a:schemeClr val="tx1"/>
        </a:solidFill>
        <a:latin typeface="Arial" pitchFamily="34" charset="0"/>
        <a:ea typeface="+mn-ea"/>
        <a:cs typeface="Arial" pitchFamily="34" charset="0"/>
      </a:defRPr>
    </a:lvl4pPr>
    <a:lvl5pPr marL="1828800" algn="r" rtl="1" fontAlgn="base">
      <a:spcBef>
        <a:spcPct val="0"/>
      </a:spcBef>
      <a:spcAft>
        <a:spcPct val="0"/>
      </a:spcAft>
      <a:defRPr kern="1200">
        <a:solidFill>
          <a:schemeClr val="tx1"/>
        </a:solidFill>
        <a:latin typeface="Arial" pitchFamily="34" charset="0"/>
        <a:ea typeface="+mn-ea"/>
        <a:cs typeface="Arial" pitchFamily="34" charset="0"/>
      </a:defRPr>
    </a:lvl5pPr>
    <a:lvl6pPr marL="2286000" algn="r" defTabSz="914400" rtl="1" eaLnBrk="1" latinLnBrk="0" hangingPunct="1">
      <a:defRPr kern="1200">
        <a:solidFill>
          <a:schemeClr val="tx1"/>
        </a:solidFill>
        <a:latin typeface="Arial" pitchFamily="34" charset="0"/>
        <a:ea typeface="+mn-ea"/>
        <a:cs typeface="Arial" pitchFamily="34" charset="0"/>
      </a:defRPr>
    </a:lvl6pPr>
    <a:lvl7pPr marL="2743200" algn="r" defTabSz="914400" rtl="1" eaLnBrk="1" latinLnBrk="0" hangingPunct="1">
      <a:defRPr kern="1200">
        <a:solidFill>
          <a:schemeClr val="tx1"/>
        </a:solidFill>
        <a:latin typeface="Arial" pitchFamily="34" charset="0"/>
        <a:ea typeface="+mn-ea"/>
        <a:cs typeface="Arial" pitchFamily="34" charset="0"/>
      </a:defRPr>
    </a:lvl7pPr>
    <a:lvl8pPr marL="3200400" algn="r" defTabSz="914400" rtl="1" eaLnBrk="1" latinLnBrk="0" hangingPunct="1">
      <a:defRPr kern="1200">
        <a:solidFill>
          <a:schemeClr val="tx1"/>
        </a:solidFill>
        <a:latin typeface="Arial" pitchFamily="34" charset="0"/>
        <a:ea typeface="+mn-ea"/>
        <a:cs typeface="Arial" pitchFamily="34" charset="0"/>
      </a:defRPr>
    </a:lvl8pPr>
    <a:lvl9pPr marL="3657600" algn="r" defTabSz="914400" rtl="1" eaLnBrk="1" latinLnBrk="0" hangingPunct="1">
      <a:defRPr kern="1200">
        <a:solidFill>
          <a:schemeClr val="tx1"/>
        </a:solidFill>
        <a:latin typeface="Arial" pitchFamily="34" charset="0"/>
        <a:ea typeface="+mn-ea"/>
        <a:cs typeface="Arial" pitchFamily="34" charset="0"/>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3300"/>
    <a:srgbClr val="009900"/>
    <a:srgbClr val="709256"/>
    <a:srgbClr val="AD9968"/>
    <a:srgbClr val="3B84AF"/>
    <a:srgbClr val="000000"/>
    <a:srgbClr val="FF0066"/>
  </p:clrMru>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15619" autoAdjust="0"/>
    <p:restoredTop sz="94664" autoAdjust="0"/>
  </p:normalViewPr>
  <p:slideViewPr>
    <p:cSldViewPr>
      <p:cViewPr>
        <p:scale>
          <a:sx n="40" d="100"/>
          <a:sy n="40" d="100"/>
        </p:scale>
        <p:origin x="-324" y="-492"/>
      </p:cViewPr>
      <p:guideLst>
        <p:guide orient="horz" pos="2160"/>
        <p:guide pos="312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notesMaster" Target="notesMasters/notesMaster1.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rtl="0" fontAlgn="auto">
              <a:spcBef>
                <a:spcPts val="0"/>
              </a:spcBef>
              <a:spcAft>
                <a:spcPts val="0"/>
              </a:spcAft>
              <a:defRPr sz="1200">
                <a:latin typeface="+mn-lt"/>
                <a:cs typeface="+mn-cs"/>
              </a:defRPr>
            </a:lvl1pPr>
          </a:lstStyle>
          <a:p>
            <a:pPr>
              <a:defRPr/>
            </a:pPr>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rtl="0" fontAlgn="auto">
              <a:spcBef>
                <a:spcPts val="0"/>
              </a:spcBef>
              <a:spcAft>
                <a:spcPts val="0"/>
              </a:spcAft>
              <a:defRPr sz="1200">
                <a:latin typeface="+mn-lt"/>
                <a:cs typeface="+mn-cs"/>
              </a:defRPr>
            </a:lvl1pPr>
          </a:lstStyle>
          <a:p>
            <a:pPr>
              <a:defRPr/>
            </a:pPr>
            <a:fld id="{4AB5CE1D-9A7D-4D00-832B-AB80E83F9F84}" type="datetimeFigureOut">
              <a:rPr lang="en-US"/>
              <a:pPr>
                <a:defRPr/>
              </a:pPr>
              <a:t>10/25/2011</a:t>
            </a:fld>
            <a:endParaRPr lang="en-US"/>
          </a:p>
        </p:txBody>
      </p:sp>
      <p:sp>
        <p:nvSpPr>
          <p:cNvPr id="4" name="Slide Image Placeholder 3"/>
          <p:cNvSpPr>
            <a:spLocks noGrp="1" noRot="1" noChangeAspect="1"/>
          </p:cNvSpPr>
          <p:nvPr>
            <p:ph type="sldImg" idx="2"/>
          </p:nvPr>
        </p:nvSpPr>
        <p:spPr>
          <a:xfrm>
            <a:off x="952500" y="685800"/>
            <a:ext cx="4953000" cy="3429000"/>
          </a:xfrm>
          <a:prstGeom prst="rect">
            <a:avLst/>
          </a:prstGeom>
          <a:noFill/>
          <a:ln w="12700">
            <a:solidFill>
              <a:prstClr val="black"/>
            </a:solidFill>
          </a:ln>
        </p:spPr>
        <p:txBody>
          <a:bodyPr vert="horz" lIns="91440" tIns="45720" rIns="91440" bIns="45720" rtlCol="0" anchor="ctr"/>
          <a:lstStyle/>
          <a:p>
            <a:pPr lvl="0"/>
            <a:endParaRPr lang="en-US" noProof="0" smtClean="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rtl="0" fontAlgn="auto">
              <a:spcBef>
                <a:spcPts val="0"/>
              </a:spcBef>
              <a:spcAft>
                <a:spcPts val="0"/>
              </a:spcAft>
              <a:defRPr sz="1200">
                <a:latin typeface="+mn-lt"/>
                <a:cs typeface="+mn-cs"/>
              </a:defRPr>
            </a:lvl1pPr>
          </a:lstStyle>
          <a:p>
            <a:pPr>
              <a:defRPr/>
            </a:pPr>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wrap="square" lIns="91440" tIns="45720" rIns="91440" bIns="45720" numCol="1" anchor="b" anchorCtr="0" compatLnSpc="1">
            <a:prstTxWarp prst="textNoShape">
              <a:avLst/>
            </a:prstTxWarp>
          </a:bodyPr>
          <a:lstStyle>
            <a:lvl1pPr rtl="0">
              <a:defRPr sz="1200">
                <a:latin typeface="Calibri" pitchFamily="34" charset="0"/>
                <a:cs typeface="Arial" charset="0"/>
              </a:defRPr>
            </a:lvl1pPr>
          </a:lstStyle>
          <a:p>
            <a:pPr>
              <a:defRPr/>
            </a:pPr>
            <a:fld id="{CC3E2321-BEA1-483A-B63E-43351015782E}" type="slidenum">
              <a:rPr lang="ar-SA"/>
              <a:pPr>
                <a:defRPr/>
              </a:pPr>
              <a:t>‹#›</a:t>
            </a:fld>
            <a:endParaRPr lang="en-US"/>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7" name="Rectangle 6"/>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
        <p:nvSpPr>
          <p:cNvPr id="4" name="Rectangle 9"/>
          <p:cNvSpPr/>
          <p:nvPr/>
        </p:nvSpPr>
        <p:spPr>
          <a:xfrm>
            <a:off x="0" y="2133600"/>
            <a:ext cx="2667000" cy="14478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5" name="Rectangle 11"/>
          <p:cNvSpPr/>
          <p:nvPr/>
        </p:nvSpPr>
        <p:spPr>
          <a:xfrm>
            <a:off x="7239000" y="2133600"/>
            <a:ext cx="2667000" cy="14478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2" name="Title 1"/>
          <p:cNvSpPr>
            <a:spLocks noGrp="1"/>
          </p:cNvSpPr>
          <p:nvPr>
            <p:ph type="ctrTitle"/>
          </p:nvPr>
        </p:nvSpPr>
        <p:spPr>
          <a:xfrm>
            <a:off x="742950" y="2130426"/>
            <a:ext cx="8420100" cy="1470025"/>
          </a:xfrm>
        </p:spPr>
        <p:txBody>
          <a:bodyPr/>
          <a:lstStyle>
            <a:lvl1pPr algn="ctr">
              <a:defRPr>
                <a:solidFill>
                  <a:schemeClr val="accent1">
                    <a:lumMod val="75000"/>
                  </a:schemeClr>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1485900" y="3886200"/>
            <a:ext cx="69342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6" name="Slide Number Placeholder 5"/>
          <p:cNvSpPr>
            <a:spLocks noGrp="1"/>
          </p:cNvSpPr>
          <p:nvPr>
            <p:ph type="sldNum" sz="quarter" idx="10"/>
          </p:nvPr>
        </p:nvSpPr>
        <p:spPr>
          <a:xfrm>
            <a:off x="4927600" y="6356350"/>
            <a:ext cx="482600" cy="365125"/>
          </a:xfrm>
          <a:prstGeom prst="rect">
            <a:avLst/>
          </a:prstGeom>
        </p:spPr>
        <p:txBody>
          <a:bodyPr/>
          <a:lstStyle>
            <a:lvl1pPr>
              <a:defRPr/>
            </a:lvl1pPr>
          </a:lstStyle>
          <a:p>
            <a:pPr>
              <a:defRPr/>
            </a:pPr>
            <a:fld id="{7B8EA862-7DD5-4A06-BDE1-DB7EC5FAA60C}" type="slidenum">
              <a:rPr lang="ar-SA"/>
              <a:pPr>
                <a:defRPr/>
              </a:pPr>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4" name="Rectangle 9"/>
          <p:cNvSpPr/>
          <p:nvPr/>
        </p:nvSpPr>
        <p:spPr>
          <a:xfrm>
            <a:off x="9424988" y="280988"/>
            <a:ext cx="304800" cy="109061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cxnSp>
        <p:nvCxnSpPr>
          <p:cNvPr id="5" name="Straight Connector 11"/>
          <p:cNvCxnSpPr/>
          <p:nvPr/>
        </p:nvCxnSpPr>
        <p:spPr>
          <a:xfrm>
            <a:off x="415925" y="1365250"/>
            <a:ext cx="9296400" cy="6350"/>
          </a:xfrm>
          <a:prstGeom prst="line">
            <a:avLst/>
          </a:prstGeom>
        </p:spPr>
        <p:style>
          <a:lnRef idx="1">
            <a:schemeClr val="accent1"/>
          </a:lnRef>
          <a:fillRef idx="0">
            <a:schemeClr val="accent1"/>
          </a:fillRef>
          <a:effectRef idx="0">
            <a:schemeClr val="accent1"/>
          </a:effectRef>
          <a:fontRef idx="minor">
            <a:schemeClr val="tx1"/>
          </a:fontRef>
        </p:style>
      </p:cxnSp>
      <p:sp>
        <p:nvSpPr>
          <p:cNvPr id="6" name="Rectangle 12"/>
          <p:cNvSpPr/>
          <p:nvPr/>
        </p:nvSpPr>
        <p:spPr>
          <a:xfrm>
            <a:off x="9424988" y="0"/>
            <a:ext cx="304800" cy="30162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2" name="Title 1"/>
          <p:cNvSpPr>
            <a:spLocks noGrp="1"/>
          </p:cNvSpPr>
          <p:nvPr>
            <p:ph type="title"/>
          </p:nvPr>
        </p:nvSpPr>
        <p:spPr/>
        <p:txBody>
          <a:bodyPr/>
          <a:lstStyle>
            <a:lvl1pPr algn="r">
              <a:defRPr baseline="0">
                <a:solidFill>
                  <a:schemeClr val="accent1">
                    <a:lumMod val="75000"/>
                  </a:schemeClr>
                </a:solidFill>
              </a:defRPr>
            </a:lvl1pPr>
          </a:lstStyle>
          <a:p>
            <a:r>
              <a:rPr lang="en-US" smtClean="0"/>
              <a:t>Click to edit Master title style</a:t>
            </a:r>
            <a:endParaRPr lang="en-US" dirty="0"/>
          </a:p>
        </p:txBody>
      </p:sp>
      <p:sp>
        <p:nvSpPr>
          <p:cNvPr id="3" name="Content Placeholder 2"/>
          <p:cNvSpPr>
            <a:spLocks noGrp="1"/>
          </p:cNvSpPr>
          <p:nvPr>
            <p:ph idx="1"/>
          </p:nvPr>
        </p:nvSpPr>
        <p:spPr/>
        <p:txBody>
          <a:bodyPr/>
          <a:lstStyle>
            <a:lvl1pPr algn="r">
              <a:buFont typeface="Arial" pitchFamily="34" charset="0"/>
              <a:buNone/>
              <a:defRPr>
                <a:solidFill>
                  <a:schemeClr val="tx1"/>
                </a:solidFill>
              </a:defRPr>
            </a:lvl1pPr>
            <a:lvl2pPr algn="r">
              <a:buFont typeface="Arial" pitchFamily="34" charset="0"/>
              <a:buNone/>
              <a:defRPr>
                <a:solidFill>
                  <a:schemeClr val="tx1"/>
                </a:solidFill>
              </a:defRPr>
            </a:lvl2pPr>
            <a:lvl3pPr algn="r">
              <a:buFont typeface="Arial" pitchFamily="34" charset="0"/>
              <a:buNone/>
              <a:defRPr>
                <a:solidFill>
                  <a:schemeClr val="tx1"/>
                </a:solidFill>
              </a:defRPr>
            </a:lvl3pPr>
            <a:lvl4pPr algn="r">
              <a:buFont typeface="Arial" pitchFamily="34" charset="0"/>
              <a:buNone/>
              <a:defRPr>
                <a:solidFill>
                  <a:schemeClr val="tx1"/>
                </a:solidFill>
              </a:defRPr>
            </a:lvl4pPr>
            <a:lvl5pPr algn="r">
              <a:buFont typeface="Arial" pitchFamily="34" charset="0"/>
              <a:buNone/>
              <a:defRPr>
                <a:solidFill>
                  <a:schemeClr val="tx1"/>
                </a:solidFill>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EG" dirty="0" smtClean="0"/>
          </a:p>
        </p:txBody>
      </p:sp>
      <p:sp>
        <p:nvSpPr>
          <p:cNvPr id="8" name="Rectangle 7"/>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82506" y="4406901"/>
            <a:ext cx="8420100" cy="1362075"/>
          </a:xfrm>
        </p:spPr>
        <p:txBody>
          <a:bodyPr anchor="t"/>
          <a:lstStyle>
            <a:lvl1pPr algn="l">
              <a:defRPr sz="4000" b="1" cap="all"/>
            </a:lvl1pPr>
          </a:lstStyle>
          <a:p>
            <a:r>
              <a:rPr lang="en-US" dirty="0" smtClean="0"/>
              <a:t>Click to edit Master title style</a:t>
            </a:r>
            <a:endParaRPr lang="en-US" dirty="0"/>
          </a:p>
        </p:txBody>
      </p:sp>
      <p:sp>
        <p:nvSpPr>
          <p:cNvPr id="3" name="Text Placeholder 2"/>
          <p:cNvSpPr>
            <a:spLocks noGrp="1"/>
          </p:cNvSpPr>
          <p:nvPr>
            <p:ph type="body" idx="1"/>
          </p:nvPr>
        </p:nvSpPr>
        <p:spPr>
          <a:xfrm>
            <a:off x="782506" y="2906713"/>
            <a:ext cx="84201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5" name="Rectangle 4"/>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5" name="Rectangle 9"/>
          <p:cNvSpPr/>
          <p:nvPr/>
        </p:nvSpPr>
        <p:spPr>
          <a:xfrm>
            <a:off x="9424988" y="280988"/>
            <a:ext cx="304800" cy="109061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cxnSp>
        <p:nvCxnSpPr>
          <p:cNvPr id="6" name="Straight Connector 11"/>
          <p:cNvCxnSpPr/>
          <p:nvPr/>
        </p:nvCxnSpPr>
        <p:spPr>
          <a:xfrm>
            <a:off x="415925" y="1365250"/>
            <a:ext cx="9296400" cy="6350"/>
          </a:xfrm>
          <a:prstGeom prst="line">
            <a:avLst/>
          </a:prstGeom>
        </p:spPr>
        <p:style>
          <a:lnRef idx="1">
            <a:schemeClr val="accent1"/>
          </a:lnRef>
          <a:fillRef idx="0">
            <a:schemeClr val="accent1"/>
          </a:fillRef>
          <a:effectRef idx="0">
            <a:schemeClr val="accent1"/>
          </a:effectRef>
          <a:fontRef idx="minor">
            <a:schemeClr val="tx1"/>
          </a:fontRef>
        </p:style>
      </p:cxnSp>
      <p:sp>
        <p:nvSpPr>
          <p:cNvPr id="7" name="Rectangle 12"/>
          <p:cNvSpPr/>
          <p:nvPr/>
        </p:nvSpPr>
        <p:spPr>
          <a:xfrm>
            <a:off x="9424988" y="0"/>
            <a:ext cx="304800" cy="30162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2" name="Title 1"/>
          <p:cNvSpPr>
            <a:spLocks noGrp="1"/>
          </p:cNvSpPr>
          <p:nvPr>
            <p:ph type="title"/>
          </p:nvPr>
        </p:nvSpPr>
        <p:spPr/>
        <p:txBody>
          <a:bodyPr/>
          <a:lstStyle>
            <a:lvl1pPr algn="r">
              <a:defRPr>
                <a:solidFill>
                  <a:schemeClr val="accent1">
                    <a:lumMod val="75000"/>
                  </a:schemeClr>
                </a:solidFill>
              </a:defRPr>
            </a:lvl1pPr>
          </a:lstStyle>
          <a:p>
            <a:r>
              <a:rPr lang="en-US" smtClean="0"/>
              <a:t>Click to edit Master title style</a:t>
            </a:r>
            <a:endParaRPr lang="en-US" dirty="0"/>
          </a:p>
        </p:txBody>
      </p:sp>
      <p:sp>
        <p:nvSpPr>
          <p:cNvPr id="11" name="Content Placeholder 2"/>
          <p:cNvSpPr>
            <a:spLocks noGrp="1"/>
          </p:cNvSpPr>
          <p:nvPr>
            <p:ph sz="half" idx="13"/>
          </p:nvPr>
        </p:nvSpPr>
        <p:spPr>
          <a:xfrm>
            <a:off x="5025242" y="1600201"/>
            <a:ext cx="4389120"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
        <p:nvSpPr>
          <p:cNvPr id="12" name="Content Placeholder 2"/>
          <p:cNvSpPr>
            <a:spLocks noGrp="1"/>
          </p:cNvSpPr>
          <p:nvPr>
            <p:ph sz="half" idx="1"/>
          </p:nvPr>
        </p:nvSpPr>
        <p:spPr>
          <a:xfrm>
            <a:off x="457200" y="1600201"/>
            <a:ext cx="4389120"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
        <p:nvSpPr>
          <p:cNvPr id="9" name="Rectangle 8"/>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95300" y="274638"/>
            <a:ext cx="89154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95300" y="1535113"/>
            <a:ext cx="437687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95300" y="2174875"/>
            <a:ext cx="437687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5032111" y="1535113"/>
            <a:ext cx="437859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5032111" y="2174875"/>
            <a:ext cx="437859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8" name="Rectangle 7"/>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4" name="Rectangle 3"/>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3" name="Rectangle 2"/>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95300" y="273050"/>
            <a:ext cx="3259006"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872971" y="273051"/>
            <a:ext cx="5537729"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95300" y="1435101"/>
            <a:ext cx="3259006"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1CD0D710-FEE9-4DD8-AEED-EBF044EACABA}" type="slidenum">
              <a:rPr lang="ar-SA"/>
              <a:pPr>
                <a:defRPr/>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941645" y="4800600"/>
            <a:ext cx="59436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941645" y="612775"/>
            <a:ext cx="59436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941645" y="5367338"/>
            <a:ext cx="59436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3CD681FE-95EB-43BB-90BC-9DFA564FD6CC}" type="slidenum">
              <a:rPr lang="ar-SA"/>
              <a:pPr>
                <a:defRPr/>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94E2D931-4EC8-4CD2-97D6-9D3F541B751A}" type="slidenum">
              <a:rPr lang="ar-SA"/>
              <a:pPr>
                <a:defRPr/>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780337" y="274639"/>
            <a:ext cx="2414588"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536575" y="274639"/>
            <a:ext cx="7078663"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9FE1D026-1D84-4E55-B04D-2B54F501D563}" type="slidenum">
              <a:rPr lang="ar-SA"/>
              <a:pPr>
                <a:defRPr/>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2.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29" name="Title Placeholder 1"/>
          <p:cNvSpPr>
            <a:spLocks noGrp="1"/>
          </p:cNvSpPr>
          <p:nvPr>
            <p:ph type="title"/>
          </p:nvPr>
        </p:nvSpPr>
        <p:spPr bwMode="auto">
          <a:xfrm>
            <a:off x="495300" y="274638"/>
            <a:ext cx="89154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ar-EG" smtClean="0"/>
              <a:t>العنوان الرئيسي</a:t>
            </a:r>
            <a:endParaRPr lang="en-US" smtClean="0"/>
          </a:p>
        </p:txBody>
      </p:sp>
      <p:sp>
        <p:nvSpPr>
          <p:cNvPr id="1030" name="Text Placeholder 2"/>
          <p:cNvSpPr>
            <a:spLocks noGrp="1"/>
          </p:cNvSpPr>
          <p:nvPr>
            <p:ph type="body" idx="1"/>
          </p:nvPr>
        </p:nvSpPr>
        <p:spPr bwMode="auto">
          <a:xfrm>
            <a:off x="495300" y="1600200"/>
            <a:ext cx="89154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ar-EG" smtClean="0"/>
              <a:t>المحتوى المستوى الأول</a:t>
            </a:r>
            <a:endParaRPr lang="en-US" smtClean="0"/>
          </a:p>
          <a:p>
            <a:pPr lvl="1"/>
            <a:r>
              <a:rPr lang="ar-EG" smtClean="0"/>
              <a:t>المحتوى المستوى الثاني</a:t>
            </a:r>
            <a:endParaRPr lang="en-US" smtClean="0"/>
          </a:p>
          <a:p>
            <a:pPr lvl="2"/>
            <a:r>
              <a:rPr lang="ar-EG" smtClean="0"/>
              <a:t>المحتوى المستوى الثالث</a:t>
            </a:r>
            <a:endParaRPr lang="en-US" smtClean="0"/>
          </a:p>
          <a:p>
            <a:pPr lvl="3"/>
            <a:r>
              <a:rPr lang="ar-EG" smtClean="0"/>
              <a:t>المحتوى المستوى الرابع</a:t>
            </a:r>
            <a:endParaRPr lang="en-US" smtClean="0"/>
          </a:p>
          <a:p>
            <a:pPr lvl="4"/>
            <a:r>
              <a:rPr lang="ar-EG" smtClean="0"/>
              <a:t>المحتوى المستوى الخامس</a:t>
            </a:r>
            <a:endParaRPr lang="en-US" smtClean="0"/>
          </a:p>
        </p:txBody>
      </p:sp>
      <p:sp>
        <p:nvSpPr>
          <p:cNvPr id="10" name="Rectangle 9"/>
          <p:cNvSpPr/>
          <p:nvPr userDrawn="1"/>
        </p:nvSpPr>
        <p:spPr>
          <a:xfrm>
            <a:off x="0" y="6324600"/>
            <a:ext cx="9906000" cy="5334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a:p>
        </p:txBody>
      </p:sp>
      <p:grpSp>
        <p:nvGrpSpPr>
          <p:cNvPr id="12" name="Group 7"/>
          <p:cNvGrpSpPr>
            <a:grpSpLocks/>
          </p:cNvGrpSpPr>
          <p:nvPr userDrawn="1"/>
        </p:nvGrpSpPr>
        <p:grpSpPr bwMode="auto">
          <a:xfrm>
            <a:off x="8610600" y="5791200"/>
            <a:ext cx="941388" cy="914400"/>
            <a:chOff x="5210750" y="1066800"/>
            <a:chExt cx="2976900" cy="3130677"/>
          </a:xfrm>
        </p:grpSpPr>
        <p:sp>
          <p:nvSpPr>
            <p:cNvPr id="13" name="Oval 12"/>
            <p:cNvSpPr/>
            <p:nvPr/>
          </p:nvSpPr>
          <p:spPr>
            <a:xfrm>
              <a:off x="5321191" y="1142893"/>
              <a:ext cx="2766057" cy="2973058"/>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pic>
          <p:nvPicPr>
            <p:cNvPr id="14" name="Picture 2" descr="http://kfu.files.googlepages.com/newKFUlogo.jpg"/>
            <p:cNvPicPr>
              <a:picLocks noChangeAspect="1" noChangeArrowheads="1"/>
            </p:cNvPicPr>
            <p:nvPr/>
          </p:nvPicPr>
          <p:blipFill>
            <a:blip r:embed="rId13"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5" name="Slide Number Placeholder 5"/>
          <p:cNvSpPr>
            <a:spLocks noGrp="1"/>
          </p:cNvSpPr>
          <p:nvPr>
            <p:ph type="sldNum" sz="quarter" idx="4"/>
          </p:nvPr>
        </p:nvSpPr>
        <p:spPr>
          <a:xfrm>
            <a:off x="4914900" y="6376988"/>
            <a:ext cx="571500" cy="365125"/>
          </a:xfrm>
          <a:prstGeom prst="rect">
            <a:avLst/>
          </a:prstGeom>
        </p:spPr>
        <p:txBody>
          <a:bodyPr vert="horz" wrap="square" lIns="91440" tIns="45720" rIns="91440" bIns="45720" numCol="1" anchor="ctr" anchorCtr="0" compatLnSpc="1">
            <a:prstTxWarp prst="textNoShape">
              <a:avLst/>
            </a:prstTxWarp>
          </a:bodyPr>
          <a:lstStyle>
            <a:lvl1pPr rtl="0">
              <a:defRPr sz="1200">
                <a:solidFill>
                  <a:schemeClr val="bg1"/>
                </a:solidFill>
                <a:latin typeface="Calibri" pitchFamily="34" charset="0"/>
                <a:cs typeface="Arial" charset="0"/>
              </a:defRPr>
            </a:lvl1pPr>
          </a:lstStyle>
          <a:p>
            <a:pPr>
              <a:defRPr/>
            </a:pPr>
            <a:endParaRPr lang="en-US" dirty="0"/>
          </a:p>
        </p:txBody>
      </p:sp>
      <p:sp>
        <p:nvSpPr>
          <p:cNvPr id="16" name="Rectangle 15"/>
          <p:cNvSpPr/>
          <p:nvPr userDrawn="1"/>
        </p:nvSpPr>
        <p:spPr>
          <a:xfrm>
            <a:off x="6781800" y="6519446"/>
            <a:ext cx="1928926"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King Faisal University</a:t>
            </a:r>
            <a:endParaRPr lang="en-US" sz="1600" dirty="0">
              <a:solidFill>
                <a:schemeClr val="bg1"/>
              </a:solidFill>
              <a:latin typeface="+mn-lt"/>
              <a:cs typeface="+mn-cs"/>
            </a:endParaRPr>
          </a:p>
        </p:txBody>
      </p:sp>
      <p:sp>
        <p:nvSpPr>
          <p:cNvPr id="17" name="Rectangle 16"/>
          <p:cNvSpPr/>
          <p:nvPr userDrawn="1"/>
        </p:nvSpPr>
        <p:spPr>
          <a:xfrm>
            <a:off x="7050442" y="6290846"/>
            <a:ext cx="1407758" cy="338554"/>
          </a:xfrm>
          <a:prstGeom prst="rect">
            <a:avLst/>
          </a:prstGeom>
        </p:spPr>
        <p:txBody>
          <a:bodyPr wrap="none">
            <a:spAutoFit/>
          </a:bodyPr>
          <a:lstStyle/>
          <a:p>
            <a:pPr algn="l" rtl="0" fontAlgn="auto">
              <a:spcBef>
                <a:spcPts val="0"/>
              </a:spcBef>
              <a:spcAft>
                <a:spcPts val="0"/>
              </a:spcAft>
              <a:defRPr/>
            </a:pPr>
            <a:r>
              <a:rPr lang="ar-SA" sz="1600" b="1" dirty="0" smtClean="0">
                <a:solidFill>
                  <a:schemeClr val="bg1"/>
                </a:solidFill>
                <a:latin typeface="+mn-lt"/>
                <a:cs typeface="+mn-cs"/>
              </a:rPr>
              <a:t>جامعة الملك فيصل</a:t>
            </a:r>
            <a:endParaRPr lang="en-US" sz="1600" b="1" dirty="0">
              <a:solidFill>
                <a:schemeClr val="bg1"/>
              </a:solidFill>
              <a:latin typeface="+mn-lt"/>
              <a:cs typeface="+mn-cs"/>
            </a:endParaRPr>
          </a:p>
        </p:txBody>
      </p:sp>
      <p:pic>
        <p:nvPicPr>
          <p:cNvPr id="18" name="Picture 17" descr="logo EDE.png"/>
          <p:cNvPicPr>
            <a:picLocks noChangeAspect="1"/>
          </p:cNvPicPr>
          <p:nvPr userDrawn="1"/>
        </p:nvPicPr>
        <p:blipFill>
          <a:blip r:embed="rId14" cstate="print"/>
          <a:stretch>
            <a:fillRect/>
          </a:stretch>
        </p:blipFill>
        <p:spPr>
          <a:xfrm>
            <a:off x="304800" y="5791200"/>
            <a:ext cx="838200" cy="938645"/>
          </a:xfrm>
          <a:prstGeom prst="rect">
            <a:avLst/>
          </a:prstGeom>
        </p:spPr>
      </p:pic>
      <p:sp>
        <p:nvSpPr>
          <p:cNvPr id="19" name="Rectangle 18"/>
          <p:cNvSpPr/>
          <p:nvPr userDrawn="1"/>
        </p:nvSpPr>
        <p:spPr>
          <a:xfrm>
            <a:off x="914400" y="6581001"/>
            <a:ext cx="3116046" cy="276999"/>
          </a:xfrm>
          <a:prstGeom prst="rect">
            <a:avLst/>
          </a:prstGeom>
        </p:spPr>
        <p:txBody>
          <a:bodyPr wrap="none">
            <a:spAutoFit/>
          </a:bodyPr>
          <a:lstStyle/>
          <a:p>
            <a:pPr algn="l" rtl="0" fontAlgn="auto">
              <a:spcBef>
                <a:spcPts val="0"/>
              </a:spcBef>
              <a:spcAft>
                <a:spcPts val="0"/>
              </a:spcAft>
              <a:defRPr/>
            </a:pPr>
            <a:r>
              <a:rPr lang="en-US" sz="1200" dirty="0" smtClean="0">
                <a:solidFill>
                  <a:schemeClr val="bg1"/>
                </a:solidFill>
                <a:latin typeface="+mn-lt"/>
                <a:cs typeface="+mn-cs"/>
              </a:rPr>
              <a:t>Deanship of E-Learning and Distance Education</a:t>
            </a:r>
            <a:endParaRPr lang="en-US" sz="1200" dirty="0">
              <a:solidFill>
                <a:schemeClr val="bg1"/>
              </a:solidFill>
              <a:latin typeface="+mn-lt"/>
              <a:cs typeface="+mn-cs"/>
            </a:endParaRPr>
          </a:p>
        </p:txBody>
      </p:sp>
      <p:sp>
        <p:nvSpPr>
          <p:cNvPr id="20" name="Rectangle 19"/>
          <p:cNvSpPr/>
          <p:nvPr userDrawn="1"/>
        </p:nvSpPr>
        <p:spPr>
          <a:xfrm>
            <a:off x="1183042" y="6290846"/>
            <a:ext cx="2747868" cy="338554"/>
          </a:xfrm>
          <a:prstGeom prst="rect">
            <a:avLst/>
          </a:prstGeom>
        </p:spPr>
        <p:txBody>
          <a:bodyPr wrap="none">
            <a:spAutoFit/>
          </a:bodyPr>
          <a:lstStyle/>
          <a:p>
            <a:pPr algn="l" rtl="0" fontAlgn="auto">
              <a:spcBef>
                <a:spcPts val="0"/>
              </a:spcBef>
              <a:spcAft>
                <a:spcPts val="0"/>
              </a:spcAft>
              <a:defRPr/>
            </a:pPr>
            <a:r>
              <a:rPr lang="ar-SA" sz="1600" b="1" dirty="0" smtClean="0">
                <a:solidFill>
                  <a:schemeClr val="bg1"/>
                </a:solidFill>
                <a:latin typeface="+mn-lt"/>
                <a:cs typeface="+mn-cs"/>
              </a:rPr>
              <a:t>عمادة التعليم</a:t>
            </a:r>
            <a:r>
              <a:rPr lang="ar-SA" sz="1600" b="1" baseline="0" dirty="0" smtClean="0">
                <a:solidFill>
                  <a:schemeClr val="bg1"/>
                </a:solidFill>
                <a:latin typeface="+mn-lt"/>
                <a:cs typeface="+mn-cs"/>
              </a:rPr>
              <a:t> الإكتروني والتعلم عن بعد</a:t>
            </a:r>
            <a:endParaRPr lang="en-US" sz="1600" b="1" dirty="0">
              <a:solidFill>
                <a:schemeClr val="bg1"/>
              </a:solidFill>
              <a:latin typeface="+mn-lt"/>
              <a:cs typeface="+mn-cs"/>
            </a:endParaRPr>
          </a:p>
        </p:txBody>
      </p:sp>
    </p:spTree>
  </p:cSld>
  <p:clrMap bg1="lt1" tx1="dk1" bg2="lt2" tx2="dk2" accent1="accent1" accent2="accent2" accent3="accent3" accent4="accent4" accent5="accent5" accent6="accent6" hlink="hlink" folHlink="folHlink"/>
  <p:sldLayoutIdLst>
    <p:sldLayoutId id="2147483772" r:id="rId1"/>
    <p:sldLayoutId id="2147483773" r:id="rId2"/>
    <p:sldLayoutId id="2147483764" r:id="rId3"/>
    <p:sldLayoutId id="2147483774" r:id="rId4"/>
    <p:sldLayoutId id="2147483765" r:id="rId5"/>
    <p:sldLayoutId id="2147483766" r:id="rId6"/>
    <p:sldLayoutId id="2147483767" r:id="rId7"/>
    <p:sldLayoutId id="2147483768" r:id="rId8"/>
    <p:sldLayoutId id="2147483769" r:id="rId9"/>
    <p:sldLayoutId id="2147483770" r:id="rId10"/>
    <p:sldLayoutId id="2147483771" r:id="rId11"/>
  </p:sldLayoutIdLst>
  <p:hf hdr="0" ftr="0" dt="0"/>
  <p:txStyles>
    <p:titleStyle>
      <a:lvl1pPr algn="r" rtl="0" eaLnBrk="0" fontAlgn="base" hangingPunct="0">
        <a:spcBef>
          <a:spcPct val="0"/>
        </a:spcBef>
        <a:spcAft>
          <a:spcPct val="0"/>
        </a:spcAft>
        <a:defRPr sz="4400" kern="1200">
          <a:solidFill>
            <a:srgbClr val="376092"/>
          </a:solidFill>
          <a:latin typeface="+mj-lt"/>
          <a:ea typeface="+mj-ea"/>
          <a:cs typeface="Arial" charset="0"/>
        </a:defRPr>
      </a:lvl1pPr>
      <a:lvl2pPr algn="r" rtl="0" eaLnBrk="0" fontAlgn="base" hangingPunct="0">
        <a:spcBef>
          <a:spcPct val="0"/>
        </a:spcBef>
        <a:spcAft>
          <a:spcPct val="0"/>
        </a:spcAft>
        <a:defRPr sz="4400">
          <a:solidFill>
            <a:srgbClr val="376092"/>
          </a:solidFill>
          <a:latin typeface="Calibri" pitchFamily="34" charset="0"/>
          <a:cs typeface="Arial" charset="0"/>
        </a:defRPr>
      </a:lvl2pPr>
      <a:lvl3pPr algn="r" rtl="0" eaLnBrk="0" fontAlgn="base" hangingPunct="0">
        <a:spcBef>
          <a:spcPct val="0"/>
        </a:spcBef>
        <a:spcAft>
          <a:spcPct val="0"/>
        </a:spcAft>
        <a:defRPr sz="4400">
          <a:solidFill>
            <a:srgbClr val="376092"/>
          </a:solidFill>
          <a:latin typeface="Calibri" pitchFamily="34" charset="0"/>
          <a:cs typeface="Arial" charset="0"/>
        </a:defRPr>
      </a:lvl3pPr>
      <a:lvl4pPr algn="r" rtl="0" eaLnBrk="0" fontAlgn="base" hangingPunct="0">
        <a:spcBef>
          <a:spcPct val="0"/>
        </a:spcBef>
        <a:spcAft>
          <a:spcPct val="0"/>
        </a:spcAft>
        <a:defRPr sz="4400">
          <a:solidFill>
            <a:srgbClr val="376092"/>
          </a:solidFill>
          <a:latin typeface="Calibri" pitchFamily="34" charset="0"/>
          <a:cs typeface="Arial" charset="0"/>
        </a:defRPr>
      </a:lvl4pPr>
      <a:lvl5pPr algn="r" rtl="0" eaLnBrk="0" fontAlgn="base" hangingPunct="0">
        <a:spcBef>
          <a:spcPct val="0"/>
        </a:spcBef>
        <a:spcAft>
          <a:spcPct val="0"/>
        </a:spcAft>
        <a:defRPr sz="4400">
          <a:solidFill>
            <a:srgbClr val="376092"/>
          </a:solidFill>
          <a:latin typeface="Calibri" pitchFamily="34" charset="0"/>
          <a:cs typeface="Arial" charset="0"/>
        </a:defRPr>
      </a:lvl5pPr>
      <a:lvl6pPr marL="457200" algn="r" rtl="0" fontAlgn="base">
        <a:spcBef>
          <a:spcPct val="0"/>
        </a:spcBef>
        <a:spcAft>
          <a:spcPct val="0"/>
        </a:spcAft>
        <a:defRPr sz="4400">
          <a:solidFill>
            <a:srgbClr val="376092"/>
          </a:solidFill>
          <a:latin typeface="Calibri" pitchFamily="34" charset="0"/>
          <a:cs typeface="Arial" charset="0"/>
        </a:defRPr>
      </a:lvl6pPr>
      <a:lvl7pPr marL="914400" algn="r" rtl="0" fontAlgn="base">
        <a:spcBef>
          <a:spcPct val="0"/>
        </a:spcBef>
        <a:spcAft>
          <a:spcPct val="0"/>
        </a:spcAft>
        <a:defRPr sz="4400">
          <a:solidFill>
            <a:srgbClr val="376092"/>
          </a:solidFill>
          <a:latin typeface="Calibri" pitchFamily="34" charset="0"/>
          <a:cs typeface="Arial" charset="0"/>
        </a:defRPr>
      </a:lvl7pPr>
      <a:lvl8pPr marL="1371600" algn="r" rtl="0" fontAlgn="base">
        <a:spcBef>
          <a:spcPct val="0"/>
        </a:spcBef>
        <a:spcAft>
          <a:spcPct val="0"/>
        </a:spcAft>
        <a:defRPr sz="4400">
          <a:solidFill>
            <a:srgbClr val="376092"/>
          </a:solidFill>
          <a:latin typeface="Calibri" pitchFamily="34" charset="0"/>
          <a:cs typeface="Arial" charset="0"/>
        </a:defRPr>
      </a:lvl8pPr>
      <a:lvl9pPr marL="1828800" algn="r" rtl="0" fontAlgn="base">
        <a:spcBef>
          <a:spcPct val="0"/>
        </a:spcBef>
        <a:spcAft>
          <a:spcPct val="0"/>
        </a:spcAft>
        <a:defRPr sz="4400">
          <a:solidFill>
            <a:srgbClr val="376092"/>
          </a:solidFill>
          <a:latin typeface="Calibri" pitchFamily="34" charset="0"/>
          <a:cs typeface="Arial" charset="0"/>
        </a:defRPr>
      </a:lvl9pPr>
    </p:titleStyle>
    <p:bodyStyle>
      <a:lvl1pPr marL="342900" indent="-342900" algn="r" rtl="0" eaLnBrk="0" fontAlgn="base" hangingPunct="0">
        <a:spcBef>
          <a:spcPct val="20000"/>
        </a:spcBef>
        <a:spcAft>
          <a:spcPct val="0"/>
        </a:spcAft>
        <a:buFont typeface="Arial" pitchFamily="34" charset="0"/>
        <a:buChar char="•"/>
        <a:defRPr sz="3200" kern="1200">
          <a:solidFill>
            <a:schemeClr val="tx1"/>
          </a:solidFill>
          <a:latin typeface="+mn-lt"/>
          <a:ea typeface="+mn-ea"/>
          <a:cs typeface="Arial" charset="0"/>
        </a:defRPr>
      </a:lvl1pPr>
      <a:lvl2pPr marL="742950" indent="-285750" algn="r" rtl="0" eaLnBrk="0" fontAlgn="base" hangingPunct="0">
        <a:spcBef>
          <a:spcPct val="20000"/>
        </a:spcBef>
        <a:spcAft>
          <a:spcPct val="0"/>
        </a:spcAft>
        <a:buFont typeface="Arial" pitchFamily="34" charset="0"/>
        <a:buChar char="–"/>
        <a:defRPr sz="2800" kern="1200">
          <a:solidFill>
            <a:schemeClr val="tx1"/>
          </a:solidFill>
          <a:latin typeface="+mn-lt"/>
          <a:ea typeface="+mn-ea"/>
          <a:cs typeface="Arial" charset="0"/>
        </a:defRPr>
      </a:lvl2pPr>
      <a:lvl3pPr marL="1143000" indent="-228600" algn="r" rtl="0" eaLnBrk="0" fontAlgn="base" hangingPunct="0">
        <a:spcBef>
          <a:spcPct val="20000"/>
        </a:spcBef>
        <a:spcAft>
          <a:spcPct val="0"/>
        </a:spcAft>
        <a:buFont typeface="Arial" pitchFamily="34" charset="0"/>
        <a:buChar char="•"/>
        <a:defRPr sz="2400" kern="1200">
          <a:solidFill>
            <a:schemeClr val="tx1"/>
          </a:solidFill>
          <a:latin typeface="+mn-lt"/>
          <a:ea typeface="+mn-ea"/>
          <a:cs typeface="Arial" charset="0"/>
        </a:defRPr>
      </a:lvl3pPr>
      <a:lvl4pPr marL="1600200" indent="-228600" algn="r" rtl="0" eaLnBrk="0" fontAlgn="base" hangingPunct="0">
        <a:spcBef>
          <a:spcPct val="20000"/>
        </a:spcBef>
        <a:spcAft>
          <a:spcPct val="0"/>
        </a:spcAft>
        <a:buFont typeface="Arial" pitchFamily="34" charset="0"/>
        <a:buChar char="–"/>
        <a:defRPr sz="2000" kern="1200">
          <a:solidFill>
            <a:schemeClr val="tx1"/>
          </a:solidFill>
          <a:latin typeface="+mn-lt"/>
          <a:ea typeface="+mn-ea"/>
          <a:cs typeface="Arial" charset="0"/>
        </a:defRPr>
      </a:lvl4pPr>
      <a:lvl5pPr marL="2057400" indent="-228600" algn="r" rtl="0" eaLnBrk="0" fontAlgn="base" hangingPunct="0">
        <a:spcBef>
          <a:spcPct val="20000"/>
        </a:spcBef>
        <a:spcAft>
          <a:spcPct val="0"/>
        </a:spcAft>
        <a:buFont typeface="Arial" pitchFamily="34" charset="0"/>
        <a:buChar char="»"/>
        <a:defRPr sz="2000" kern="1200">
          <a:solidFill>
            <a:schemeClr val="tx1"/>
          </a:solidFill>
          <a:latin typeface="+mn-lt"/>
          <a:ea typeface="+mn-ea"/>
          <a:cs typeface="Arial"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jpe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Title 1"/>
          <p:cNvSpPr>
            <a:spLocks noGrp="1"/>
          </p:cNvSpPr>
          <p:nvPr>
            <p:ph type="ctrTitle"/>
          </p:nvPr>
        </p:nvSpPr>
        <p:spPr>
          <a:xfrm>
            <a:off x="742950" y="2130425"/>
            <a:ext cx="8420100" cy="1470025"/>
          </a:xfrm>
        </p:spPr>
        <p:txBody>
          <a:bodyPr/>
          <a:lstStyle/>
          <a:p>
            <a:pPr eaLnBrk="1" hangingPunct="1"/>
            <a:endParaRPr lang="ar-SA" smtClean="0">
              <a:solidFill>
                <a:srgbClr val="376092"/>
              </a:solidFill>
              <a:cs typeface="Arial" pitchFamily="34" charset="0"/>
            </a:endParaRPr>
          </a:p>
        </p:txBody>
      </p:sp>
      <p:sp>
        <p:nvSpPr>
          <p:cNvPr id="3" name="Subtitle 2"/>
          <p:cNvSpPr>
            <a:spLocks noGrp="1"/>
          </p:cNvSpPr>
          <p:nvPr>
            <p:ph type="subTitle" idx="1"/>
          </p:nvPr>
        </p:nvSpPr>
        <p:spPr/>
        <p:txBody>
          <a:bodyPr rtlCol="0">
            <a:normAutofit/>
          </a:bodyPr>
          <a:lstStyle/>
          <a:p>
            <a:pPr eaLnBrk="1" fontAlgn="auto" hangingPunct="1">
              <a:spcAft>
                <a:spcPts val="0"/>
              </a:spcAft>
              <a:defRPr/>
            </a:pPr>
            <a:endParaRPr lang="en-US" smtClean="0">
              <a:cs typeface="+mn-cs"/>
            </a:endParaRPr>
          </a:p>
        </p:txBody>
      </p:sp>
      <p:sp>
        <p:nvSpPr>
          <p:cNvPr id="5124" name="Slide Number Placeholder 3"/>
          <p:cNvSpPr>
            <a:spLocks noGrp="1"/>
          </p:cNvSpPr>
          <p:nvPr>
            <p:ph type="sldNum" sz="quarter" idx="10"/>
          </p:nvPr>
        </p:nvSpPr>
        <p:spPr bwMode="auto">
          <a:noFill/>
          <a:ln>
            <a:miter lim="800000"/>
            <a:headEnd/>
            <a:tailEnd/>
          </a:ln>
        </p:spPr>
        <p:txBody>
          <a:bodyPr/>
          <a:lstStyle/>
          <a:p>
            <a:fld id="{10032AED-950E-4013-8E81-DE89BE95EEEF}" type="slidenum">
              <a:rPr lang="ar-SA" smtClean="0">
                <a:cs typeface="Arial" pitchFamily="34" charset="0"/>
              </a:rPr>
              <a:pPr/>
              <a:t>1</a:t>
            </a:fld>
            <a:endParaRPr lang="en-US" smtClean="0">
              <a:cs typeface="Arial" pitchFamily="34" charset="0"/>
            </a:endParaRPr>
          </a:p>
        </p:txBody>
      </p:sp>
      <p:sp>
        <p:nvSpPr>
          <p:cNvPr id="5" name="Rectangle 4"/>
          <p:cNvSpPr/>
          <p:nvPr/>
        </p:nvSpPr>
        <p:spPr>
          <a:xfrm>
            <a:off x="0" y="0"/>
            <a:ext cx="9906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a:p>
        </p:txBody>
      </p:sp>
      <p:sp>
        <p:nvSpPr>
          <p:cNvPr id="6" name="Rectangle 5"/>
          <p:cNvSpPr/>
          <p:nvPr/>
        </p:nvSpPr>
        <p:spPr>
          <a:xfrm>
            <a:off x="0" y="0"/>
            <a:ext cx="9906000" cy="3429000"/>
          </a:xfrm>
          <a:prstGeom prst="rect">
            <a:avLst/>
          </a:prstGeom>
          <a:solidFill>
            <a:srgbClr val="709256"/>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sp>
        <p:nvSpPr>
          <p:cNvPr id="5127" name="Subtitle 2"/>
          <p:cNvSpPr txBox="1">
            <a:spLocks/>
          </p:cNvSpPr>
          <p:nvPr/>
        </p:nvSpPr>
        <p:spPr bwMode="auto">
          <a:xfrm>
            <a:off x="5822950" y="4648200"/>
            <a:ext cx="4083050" cy="1066800"/>
          </a:xfrm>
          <a:prstGeom prst="rect">
            <a:avLst/>
          </a:prstGeom>
          <a:noFill/>
          <a:ln w="9525">
            <a:noFill/>
            <a:miter lim="800000"/>
            <a:headEnd/>
            <a:tailEnd/>
          </a:ln>
        </p:spPr>
        <p:txBody>
          <a:bodyPr/>
          <a:lstStyle/>
          <a:p>
            <a:pPr algn="ctr" rtl="0">
              <a:spcBef>
                <a:spcPct val="20000"/>
              </a:spcBef>
              <a:buFont typeface="Arial" pitchFamily="34" charset="0"/>
              <a:buNone/>
            </a:pPr>
            <a:r>
              <a:rPr lang="ar-SA" sz="2400" b="1" dirty="0" smtClean="0">
                <a:solidFill>
                  <a:schemeClr val="tx2">
                    <a:lumMod val="75000"/>
                  </a:schemeClr>
                </a:solidFill>
                <a:latin typeface="Calibri" pitchFamily="34" charset="0"/>
              </a:rPr>
              <a:t>جامعة الملك فيصل</a:t>
            </a:r>
          </a:p>
          <a:p>
            <a:pPr algn="ctr" rtl="0">
              <a:spcBef>
                <a:spcPct val="20000"/>
              </a:spcBef>
              <a:buFont typeface="Arial" pitchFamily="34" charset="0"/>
              <a:buNone/>
            </a:pPr>
            <a:r>
              <a:rPr lang="ar-SA" sz="2400" b="1" dirty="0" smtClean="0">
                <a:solidFill>
                  <a:schemeClr val="tx2">
                    <a:lumMod val="75000"/>
                  </a:schemeClr>
                </a:solidFill>
                <a:latin typeface="Calibri" pitchFamily="34" charset="0"/>
              </a:rPr>
              <a:t>عمادة التعلم الإلكتروني والتعليم عن بعد</a:t>
            </a:r>
            <a:endParaRPr lang="en-US" sz="2400" b="1" dirty="0">
              <a:solidFill>
                <a:schemeClr val="tx2">
                  <a:lumMod val="75000"/>
                </a:schemeClr>
              </a:solidFill>
              <a:latin typeface="Calibri" pitchFamily="34" charset="0"/>
            </a:endParaRPr>
          </a:p>
          <a:p>
            <a:pPr algn="ctr" rtl="0">
              <a:spcBef>
                <a:spcPct val="20000"/>
              </a:spcBef>
              <a:buFont typeface="Arial" pitchFamily="34" charset="0"/>
              <a:buNone/>
            </a:pPr>
            <a:r>
              <a:rPr lang="ar-SA" sz="2400" dirty="0" smtClean="0">
                <a:solidFill>
                  <a:schemeClr val="tx2">
                    <a:lumMod val="75000"/>
                  </a:schemeClr>
                </a:solidFill>
                <a:latin typeface="Calibri" pitchFamily="34" charset="0"/>
              </a:rPr>
              <a:t>	</a:t>
            </a:r>
            <a:endParaRPr lang="en-US" sz="2400" dirty="0">
              <a:solidFill>
                <a:schemeClr val="tx2">
                  <a:lumMod val="75000"/>
                </a:schemeClr>
              </a:solidFill>
              <a:latin typeface="Calibri" pitchFamily="34" charset="0"/>
            </a:endParaRPr>
          </a:p>
        </p:txBody>
      </p:sp>
      <p:grpSp>
        <p:nvGrpSpPr>
          <p:cNvPr id="5128" name="Group 7"/>
          <p:cNvGrpSpPr>
            <a:grpSpLocks/>
          </p:cNvGrpSpPr>
          <p:nvPr/>
        </p:nvGrpSpPr>
        <p:grpSpPr bwMode="auto">
          <a:xfrm>
            <a:off x="6494463" y="1981200"/>
            <a:ext cx="2600325" cy="2524125"/>
            <a:chOff x="5210750" y="1066800"/>
            <a:chExt cx="2976900" cy="3130677"/>
          </a:xfrm>
        </p:grpSpPr>
        <p:sp>
          <p:nvSpPr>
            <p:cNvPr id="9" name="Oval 8"/>
            <p:cNvSpPr/>
            <p:nvPr/>
          </p:nvSpPr>
          <p:spPr>
            <a:xfrm>
              <a:off x="5321611" y="1143591"/>
              <a:ext cx="2767900"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pic>
          <p:nvPicPr>
            <p:cNvPr id="5133" name="Picture 2" descr="http://kfu.files.googlepages.com/newKFUlogo.jpg"/>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1" name="Freeform 10"/>
          <p:cNvSpPr/>
          <p:nvPr/>
        </p:nvSpPr>
        <p:spPr>
          <a:xfrm>
            <a:off x="0" y="2667000"/>
            <a:ext cx="6091238" cy="1447800"/>
          </a:xfrm>
          <a:custGeom>
            <a:avLst/>
            <a:gdLst>
              <a:gd name="connsiteX0" fmla="*/ 0 w 6814457"/>
              <a:gd name="connsiteY0" fmla="*/ 723900 h 1447800"/>
              <a:gd name="connsiteX1" fmla="*/ 212026 w 6814457"/>
              <a:gd name="connsiteY1" fmla="*/ 212025 h 1447800"/>
              <a:gd name="connsiteX2" fmla="*/ 723901 w 6814457"/>
              <a:gd name="connsiteY2" fmla="*/ 0 h 1447800"/>
              <a:gd name="connsiteX3" fmla="*/ 6090557 w 6814457"/>
              <a:gd name="connsiteY3" fmla="*/ 0 h 1447800"/>
              <a:gd name="connsiteX4" fmla="*/ 6602432 w 6814457"/>
              <a:gd name="connsiteY4" fmla="*/ 212026 h 1447800"/>
              <a:gd name="connsiteX5" fmla="*/ 6814457 w 6814457"/>
              <a:gd name="connsiteY5" fmla="*/ 723901 h 1447800"/>
              <a:gd name="connsiteX6" fmla="*/ 6814457 w 6814457"/>
              <a:gd name="connsiteY6" fmla="*/ 723900 h 1447800"/>
              <a:gd name="connsiteX7" fmla="*/ 6602431 w 6814457"/>
              <a:gd name="connsiteY7" fmla="*/ 1235775 h 1447800"/>
              <a:gd name="connsiteX8" fmla="*/ 6090556 w 6814457"/>
              <a:gd name="connsiteY8" fmla="*/ 1447800 h 1447800"/>
              <a:gd name="connsiteX9" fmla="*/ 723900 w 6814457"/>
              <a:gd name="connsiteY9" fmla="*/ 1447800 h 1447800"/>
              <a:gd name="connsiteX10" fmla="*/ 212025 w 6814457"/>
              <a:gd name="connsiteY10" fmla="*/ 1235774 h 1447800"/>
              <a:gd name="connsiteX11" fmla="*/ 0 w 6814457"/>
              <a:gd name="connsiteY11" fmla="*/ 723899 h 1447800"/>
              <a:gd name="connsiteX12" fmla="*/ 0 w 6814457"/>
              <a:gd name="connsiteY12" fmla="*/ 723900 h 1447800"/>
              <a:gd name="connsiteX0" fmla="*/ 291192 w 7105649"/>
              <a:gd name="connsiteY0" fmla="*/ 723900 h 1447800"/>
              <a:gd name="connsiteX1" fmla="*/ 1015093 w 7105649"/>
              <a:gd name="connsiteY1" fmla="*/ 0 h 1447800"/>
              <a:gd name="connsiteX2" fmla="*/ 6381749 w 7105649"/>
              <a:gd name="connsiteY2" fmla="*/ 0 h 1447800"/>
              <a:gd name="connsiteX3" fmla="*/ 6893624 w 7105649"/>
              <a:gd name="connsiteY3" fmla="*/ 212026 h 1447800"/>
              <a:gd name="connsiteX4" fmla="*/ 7105649 w 7105649"/>
              <a:gd name="connsiteY4" fmla="*/ 723901 h 1447800"/>
              <a:gd name="connsiteX5" fmla="*/ 7105649 w 7105649"/>
              <a:gd name="connsiteY5" fmla="*/ 723900 h 1447800"/>
              <a:gd name="connsiteX6" fmla="*/ 6893623 w 7105649"/>
              <a:gd name="connsiteY6" fmla="*/ 1235775 h 1447800"/>
              <a:gd name="connsiteX7" fmla="*/ 6381748 w 7105649"/>
              <a:gd name="connsiteY7" fmla="*/ 1447800 h 1447800"/>
              <a:gd name="connsiteX8" fmla="*/ 1015092 w 7105649"/>
              <a:gd name="connsiteY8" fmla="*/ 1447800 h 1447800"/>
              <a:gd name="connsiteX9" fmla="*/ 503217 w 7105649"/>
              <a:gd name="connsiteY9" fmla="*/ 1235774 h 1447800"/>
              <a:gd name="connsiteX10" fmla="*/ 291192 w 7105649"/>
              <a:gd name="connsiteY10" fmla="*/ 723899 h 1447800"/>
              <a:gd name="connsiteX11" fmla="*/ 291192 w 7105649"/>
              <a:gd name="connsiteY11" fmla="*/ 723900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212025 w 6814457"/>
              <a:gd name="connsiteY9" fmla="*/ 1235774 h 1447800"/>
              <a:gd name="connsiteX10" fmla="*/ 0 w 6814457"/>
              <a:gd name="connsiteY10" fmla="*/ 723899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303465 w 6814457"/>
              <a:gd name="connsiteY9" fmla="*/ 1327214 h 1447800"/>
              <a:gd name="connsiteX0" fmla="*/ 420436 w 6510992"/>
              <a:gd name="connsiteY0" fmla="*/ 0 h 1447800"/>
              <a:gd name="connsiteX1" fmla="*/ 5787092 w 6510992"/>
              <a:gd name="connsiteY1" fmla="*/ 0 h 1447800"/>
              <a:gd name="connsiteX2" fmla="*/ 6298967 w 6510992"/>
              <a:gd name="connsiteY2" fmla="*/ 212026 h 1447800"/>
              <a:gd name="connsiteX3" fmla="*/ 6510992 w 6510992"/>
              <a:gd name="connsiteY3" fmla="*/ 723901 h 1447800"/>
              <a:gd name="connsiteX4" fmla="*/ 6510992 w 6510992"/>
              <a:gd name="connsiteY4" fmla="*/ 723900 h 1447800"/>
              <a:gd name="connsiteX5" fmla="*/ 6298966 w 6510992"/>
              <a:gd name="connsiteY5" fmla="*/ 1235775 h 1447800"/>
              <a:gd name="connsiteX6" fmla="*/ 5787091 w 6510992"/>
              <a:gd name="connsiteY6" fmla="*/ 1447800 h 1447800"/>
              <a:gd name="connsiteX7" fmla="*/ 420435 w 6510992"/>
              <a:gd name="connsiteY7" fmla="*/ 1447800 h 1447800"/>
              <a:gd name="connsiteX8" fmla="*/ 0 w 6510992"/>
              <a:gd name="connsiteY8" fmla="*/ 1327214 h 1447800"/>
              <a:gd name="connsiteX0" fmla="*/ 1 w 6090557"/>
              <a:gd name="connsiteY0" fmla="*/ 0 h 1447800"/>
              <a:gd name="connsiteX1" fmla="*/ 5366657 w 6090557"/>
              <a:gd name="connsiteY1" fmla="*/ 0 h 1447800"/>
              <a:gd name="connsiteX2" fmla="*/ 5878532 w 6090557"/>
              <a:gd name="connsiteY2" fmla="*/ 212026 h 1447800"/>
              <a:gd name="connsiteX3" fmla="*/ 6090557 w 6090557"/>
              <a:gd name="connsiteY3" fmla="*/ 723901 h 1447800"/>
              <a:gd name="connsiteX4" fmla="*/ 6090557 w 6090557"/>
              <a:gd name="connsiteY4" fmla="*/ 723900 h 1447800"/>
              <a:gd name="connsiteX5" fmla="*/ 5878531 w 6090557"/>
              <a:gd name="connsiteY5" fmla="*/ 1235775 h 1447800"/>
              <a:gd name="connsiteX6" fmla="*/ 5366656 w 6090557"/>
              <a:gd name="connsiteY6" fmla="*/ 1447800 h 1447800"/>
              <a:gd name="connsiteX7" fmla="*/ 0 w 6090557"/>
              <a:gd name="connsiteY7" fmla="*/ 1447800 h 1447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090557" h="1447800">
                <a:moveTo>
                  <a:pt x="1" y="0"/>
                </a:moveTo>
                <a:lnTo>
                  <a:pt x="5366657" y="0"/>
                </a:lnTo>
                <a:cubicBezTo>
                  <a:pt x="5558647" y="0"/>
                  <a:pt x="5742774" y="76268"/>
                  <a:pt x="5878532" y="212026"/>
                </a:cubicBezTo>
                <a:cubicBezTo>
                  <a:pt x="6014289" y="347784"/>
                  <a:pt x="6090557" y="531911"/>
                  <a:pt x="6090557" y="723901"/>
                </a:cubicBezTo>
                <a:lnTo>
                  <a:pt x="6090557" y="723900"/>
                </a:lnTo>
                <a:cubicBezTo>
                  <a:pt x="6090557" y="915890"/>
                  <a:pt x="6014289" y="1100017"/>
                  <a:pt x="5878531" y="1235775"/>
                </a:cubicBezTo>
                <a:cubicBezTo>
                  <a:pt x="5742773" y="1371533"/>
                  <a:pt x="5558646" y="1447800"/>
                  <a:pt x="5366656" y="1447800"/>
                </a:cubicBezTo>
                <a:lnTo>
                  <a:pt x="0" y="1447800"/>
                </a:lnTo>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5130" name="Title 1"/>
          <p:cNvSpPr txBox="1">
            <a:spLocks/>
          </p:cNvSpPr>
          <p:nvPr/>
        </p:nvSpPr>
        <p:spPr bwMode="auto">
          <a:xfrm>
            <a:off x="457200" y="2819400"/>
            <a:ext cx="5099050" cy="1981200"/>
          </a:xfrm>
          <a:prstGeom prst="rect">
            <a:avLst/>
          </a:prstGeom>
          <a:noFill/>
          <a:ln w="9525">
            <a:noFill/>
            <a:miter lim="800000"/>
            <a:headEnd/>
            <a:tailEnd/>
          </a:ln>
        </p:spPr>
        <p:txBody>
          <a:bodyPr anchor="ctr"/>
          <a:lstStyle/>
          <a:p>
            <a:pPr algn="ctr"/>
            <a:r>
              <a:rPr lang="ar-EG" sz="3700" b="1" dirty="0">
                <a:solidFill>
                  <a:schemeClr val="accent1">
                    <a:lumMod val="50000"/>
                  </a:schemeClr>
                </a:solidFill>
                <a:latin typeface="AYM Wadiy S_U normal."/>
                <a:cs typeface="Times New Roman" pitchFamily="18" charset="0"/>
              </a:rPr>
              <a:t>اسم </a:t>
            </a:r>
            <a:r>
              <a:rPr lang="ar-EG" sz="3700" b="1" dirty="0" smtClean="0">
                <a:solidFill>
                  <a:schemeClr val="accent1">
                    <a:lumMod val="50000"/>
                  </a:schemeClr>
                </a:solidFill>
                <a:latin typeface="AYM Wadiy S_U normal."/>
                <a:cs typeface="Times New Roman" pitchFamily="18" charset="0"/>
              </a:rPr>
              <a:t>المقرر</a:t>
            </a:r>
            <a:endParaRPr lang="ar-SA" sz="3700" b="1" dirty="0">
              <a:solidFill>
                <a:schemeClr val="accent1">
                  <a:lumMod val="50000"/>
                </a:schemeClr>
              </a:solidFill>
              <a:latin typeface="AYM Wadiy S_U normal."/>
              <a:cs typeface="Times New Roman" pitchFamily="18" charset="0"/>
            </a:endParaRPr>
          </a:p>
          <a:p>
            <a:pPr algn="ctr"/>
            <a:r>
              <a:rPr lang="ar-SA" sz="2800" b="1" dirty="0" smtClean="0">
                <a:solidFill>
                  <a:srgbClr val="7F7F7F"/>
                </a:solidFill>
                <a:latin typeface="Calibri" pitchFamily="34" charset="0"/>
                <a:cs typeface="Times New Roman" pitchFamily="18" charset="0"/>
              </a:rPr>
              <a:t>تدريب ميداني 1</a:t>
            </a:r>
            <a:endParaRPr lang="en-US" sz="2800" b="1" dirty="0">
              <a:solidFill>
                <a:srgbClr val="7F7F7F"/>
              </a:solidFill>
              <a:latin typeface="Calibri" pitchFamily="34" charset="0"/>
            </a:endParaRPr>
          </a:p>
          <a:p>
            <a:pPr algn="ctr"/>
            <a:r>
              <a:rPr lang="ar-SA" sz="2600" b="1" dirty="0" smtClean="0">
                <a:solidFill>
                  <a:srgbClr val="7F7F7F"/>
                </a:solidFill>
                <a:latin typeface="Calibri" pitchFamily="34" charset="0"/>
                <a:cs typeface="Times New Roman" pitchFamily="18" charset="0"/>
              </a:rPr>
              <a:t>د</a:t>
            </a:r>
            <a:r>
              <a:rPr lang="en-US" sz="2600" b="1" dirty="0" smtClean="0">
                <a:solidFill>
                  <a:srgbClr val="7F7F7F"/>
                </a:solidFill>
                <a:latin typeface="Calibri" pitchFamily="34" charset="0"/>
                <a:cs typeface="Times New Roman" pitchFamily="18" charset="0"/>
              </a:rPr>
              <a:t> .</a:t>
            </a:r>
            <a:r>
              <a:rPr lang="ar-SA" sz="2600" b="1" dirty="0" smtClean="0">
                <a:solidFill>
                  <a:srgbClr val="7F7F7F"/>
                </a:solidFill>
                <a:latin typeface="Calibri" pitchFamily="34" charset="0"/>
                <a:cs typeface="Times New Roman" pitchFamily="18" charset="0"/>
              </a:rPr>
              <a:t>علي سمير</a:t>
            </a:r>
            <a:endParaRPr lang="en-US" sz="2600" b="1" dirty="0">
              <a:solidFill>
                <a:srgbClr val="7F7F7F"/>
              </a:solidFill>
              <a:latin typeface="Calibri" pitchFamily="34" charset="0"/>
            </a:endParaRPr>
          </a:p>
        </p:txBody>
      </p:sp>
      <p:sp>
        <p:nvSpPr>
          <p:cNvPr id="5131" name="Slide Number Placeholder 10"/>
          <p:cNvSpPr txBox="1">
            <a:spLocks/>
          </p:cNvSpPr>
          <p:nvPr/>
        </p:nvSpPr>
        <p:spPr bwMode="auto">
          <a:xfrm>
            <a:off x="381000" y="6405563"/>
            <a:ext cx="2311400" cy="365125"/>
          </a:xfrm>
          <a:prstGeom prst="rect">
            <a:avLst/>
          </a:prstGeom>
          <a:noFill/>
          <a:ln w="9525">
            <a:noFill/>
            <a:miter lim="800000"/>
            <a:headEnd/>
            <a:tailEnd/>
          </a:ln>
        </p:spPr>
        <p:txBody>
          <a:bodyPr anchor="ctr"/>
          <a:lstStyle/>
          <a:p>
            <a:pPr rtl="0"/>
            <a:fld id="{BD304080-26AE-472C-BC30-C39120F3D8A0}" type="slidenum">
              <a:rPr lang="ar-SA" sz="1200">
                <a:solidFill>
                  <a:schemeClr val="bg1"/>
                </a:solidFill>
                <a:latin typeface="Calibri" pitchFamily="34" charset="0"/>
              </a:rPr>
              <a:pPr rtl="0"/>
              <a:t>1</a:t>
            </a:fld>
            <a:endParaRPr lang="en-US" sz="1200">
              <a:solidFill>
                <a:schemeClr val="bg1"/>
              </a:solidFill>
              <a:latin typeface="Calibri" pitchFamily="34" charset="0"/>
            </a:endParaRPr>
          </a:p>
        </p:txBody>
      </p:sp>
      <p:sp>
        <p:nvSpPr>
          <p:cNvPr id="18" name="Subtitle 2"/>
          <p:cNvSpPr txBox="1">
            <a:spLocks/>
          </p:cNvSpPr>
          <p:nvPr/>
        </p:nvSpPr>
        <p:spPr bwMode="auto">
          <a:xfrm>
            <a:off x="3733800" y="304800"/>
            <a:ext cx="2260600" cy="533400"/>
          </a:xfrm>
          <a:prstGeom prst="rect">
            <a:avLst/>
          </a:prstGeom>
          <a:ln>
            <a:headEnd/>
            <a:tailEnd/>
          </a:ln>
          <a:effectLst>
            <a:outerShdw blurRad="50800" dist="38100" dir="5400000" algn="t" rotWithShape="0">
              <a:prstClr val="black">
                <a:alpha val="40000"/>
              </a:prstClr>
            </a:outerShdw>
          </a:effectLst>
        </p:spPr>
        <p:style>
          <a:lnRef idx="0">
            <a:schemeClr val="accent1"/>
          </a:lnRef>
          <a:fillRef idx="3">
            <a:schemeClr val="accent1"/>
          </a:fillRef>
          <a:effectRef idx="3">
            <a:schemeClr val="accent1"/>
          </a:effectRef>
          <a:fontRef idx="minor">
            <a:schemeClr val="lt1"/>
          </a:fontRef>
        </p:style>
        <p:txBody>
          <a:bodyPr/>
          <a:lstStyle/>
          <a:p>
            <a:pPr algn="ctr" rtl="0">
              <a:spcBef>
                <a:spcPct val="20000"/>
              </a:spcBef>
              <a:buFont typeface="Arial" pitchFamily="34" charset="0"/>
              <a:buNone/>
            </a:pPr>
            <a:r>
              <a:rPr lang="ar-EG" sz="2600" dirty="0" smtClean="0">
                <a:solidFill>
                  <a:srgbClr val="FFFF00"/>
                </a:solidFill>
                <a:latin typeface="ae_AlMateen" pitchFamily="2" charset="-78"/>
                <a:cs typeface="ae_AlMateen" pitchFamily="2" charset="-78"/>
              </a:rPr>
              <a:t>كلية الأداب</a:t>
            </a:r>
            <a:endParaRPr lang="en-US" sz="2600" dirty="0">
              <a:solidFill>
                <a:srgbClr val="FFFF00"/>
              </a:solidFill>
              <a:latin typeface="ae_AlMateen" pitchFamily="2" charset="-78"/>
              <a:cs typeface="ae_AlMateen" pitchFamily="2" charset="-78"/>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8" name="Slide Number Placeholder 3"/>
          <p:cNvSpPr>
            <a:spLocks noGrp="1"/>
          </p:cNvSpPr>
          <p:nvPr>
            <p:ph type="sldNum" sz="quarter" idx="10"/>
          </p:nvPr>
        </p:nvSpPr>
        <p:spPr bwMode="auto">
          <a:xfrm>
            <a:off x="4876800" y="6356350"/>
            <a:ext cx="482600" cy="365125"/>
          </a:xfrm>
          <a:noFill/>
          <a:ln>
            <a:miter lim="800000"/>
            <a:headEnd/>
            <a:tailEnd/>
          </a:ln>
        </p:spPr>
        <p:txBody>
          <a:bodyPr/>
          <a:lstStyle/>
          <a:p>
            <a:fld id="{E1D16D93-8795-4AD6-9A1F-54CC01E741BE}" type="slidenum">
              <a:rPr lang="ar-SA" smtClean="0">
                <a:cs typeface="Arial" pitchFamily="34" charset="0"/>
              </a:rPr>
              <a:pPr/>
              <a:t>2</a:t>
            </a:fld>
            <a:endParaRPr lang="en-US" dirty="0" smtClean="0">
              <a:cs typeface="Arial" pitchFamily="34" charset="0"/>
            </a:endParaRPr>
          </a:p>
        </p:txBody>
      </p:sp>
      <p:sp>
        <p:nvSpPr>
          <p:cNvPr id="6146" name="Title 4"/>
          <p:cNvSpPr>
            <a:spLocks noGrp="1"/>
          </p:cNvSpPr>
          <p:nvPr>
            <p:ph type="ctrTitle"/>
          </p:nvPr>
        </p:nvSpPr>
        <p:spPr>
          <a:xfrm>
            <a:off x="762000" y="2133600"/>
            <a:ext cx="8420100" cy="1470025"/>
          </a:xfrm>
        </p:spPr>
        <p:txBody>
          <a:bodyPr/>
          <a:lstStyle/>
          <a:p>
            <a:pPr eaLnBrk="1" hangingPunct="1"/>
            <a:r>
              <a:rPr lang="ar-SA" spc="-150" dirty="0" smtClean="0">
                <a:solidFill>
                  <a:srgbClr val="376092"/>
                </a:solidFill>
                <a:latin typeface="ae_AlMateen" pitchFamily="2" charset="-78"/>
                <a:cs typeface="ae_AlMateen" pitchFamily="2" charset="-78"/>
              </a:rPr>
              <a:t>عنوان المحاضرة</a:t>
            </a:r>
            <a:endParaRPr lang="en-US" spc="-150" dirty="0" smtClean="0">
              <a:solidFill>
                <a:srgbClr val="376092"/>
              </a:solidFill>
              <a:latin typeface="ae_AlMateen" pitchFamily="2" charset="-78"/>
              <a:cs typeface="ae_AlMateen" pitchFamily="2" charset="-78"/>
            </a:endParaRPr>
          </a:p>
        </p:txBody>
      </p:sp>
      <p:sp>
        <p:nvSpPr>
          <p:cNvPr id="6147" name="Subtitle 5"/>
          <p:cNvSpPr>
            <a:spLocks noGrp="1"/>
          </p:cNvSpPr>
          <p:nvPr>
            <p:ph type="subTitle" idx="1"/>
          </p:nvPr>
        </p:nvSpPr>
        <p:spPr>
          <a:xfrm>
            <a:off x="990600" y="3886200"/>
            <a:ext cx="7429500" cy="1752600"/>
          </a:xfrm>
        </p:spPr>
        <p:txBody>
          <a:bodyPr/>
          <a:lstStyle/>
          <a:p>
            <a:pPr eaLnBrk="1" hangingPunct="1"/>
            <a:r>
              <a:rPr lang="ar-SA" b="1" dirty="0" smtClean="0">
                <a:solidFill>
                  <a:schemeClr val="tx1"/>
                </a:solidFill>
                <a:cs typeface="Arial" pitchFamily="34" charset="0"/>
              </a:rPr>
              <a:t>المحاضرة </a:t>
            </a:r>
            <a:r>
              <a:rPr lang="ar-SA" b="1" dirty="0" smtClean="0">
                <a:solidFill>
                  <a:schemeClr val="tx1"/>
                </a:solidFill>
                <a:cs typeface="Arial" pitchFamily="34" charset="0"/>
              </a:rPr>
              <a:t>الرابعة </a:t>
            </a:r>
            <a:endParaRPr lang="ar-SA" b="1" dirty="0" smtClean="0">
              <a:solidFill>
                <a:schemeClr val="tx1"/>
              </a:solidFill>
              <a:cs typeface="Arial" pitchFamily="34" charset="0"/>
            </a:endParaRPr>
          </a:p>
          <a:p>
            <a:pPr eaLnBrk="1" hangingPunct="1"/>
            <a:r>
              <a:rPr lang="ar-SA" b="1" dirty="0" smtClean="0">
                <a:solidFill>
                  <a:schemeClr val="tx1"/>
                </a:solidFill>
                <a:cs typeface="Arial" pitchFamily="34" charset="0"/>
              </a:rPr>
              <a:t>المجال المدرسي كأحد مجالات الممارسة المهنية</a:t>
            </a:r>
            <a:endParaRPr lang="en-US" b="1" dirty="0" smtClean="0">
              <a:solidFill>
                <a:schemeClr val="tx1"/>
              </a:solidFill>
              <a:cs typeface="Arial" pitchFamily="34" charset="0"/>
            </a:endParaRP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pPr eaLnBrk="1" hangingPunct="1">
              <a:defRPr/>
            </a:pPr>
            <a:r>
              <a:rPr lang="ar-SA" dirty="0" smtClean="0">
                <a:solidFill>
                  <a:schemeClr val="tx2">
                    <a:lumMod val="75000"/>
                  </a:schemeClr>
                </a:solidFill>
              </a:rPr>
              <a:t>عناصر المحاضرة</a:t>
            </a:r>
            <a:endParaRPr lang="en-US" dirty="0">
              <a:solidFill>
                <a:schemeClr val="tx2">
                  <a:lumMod val="75000"/>
                </a:schemeClr>
              </a:solidFill>
            </a:endParaRPr>
          </a:p>
        </p:txBody>
      </p:sp>
      <p:sp>
        <p:nvSpPr>
          <p:cNvPr id="7171" name="Text Placeholder 5"/>
          <p:cNvSpPr>
            <a:spLocks noGrp="1"/>
          </p:cNvSpPr>
          <p:nvPr>
            <p:ph idx="1"/>
          </p:nvPr>
        </p:nvSpPr>
        <p:spPr/>
        <p:txBody>
          <a:bodyPr/>
          <a:lstStyle/>
          <a:p>
            <a:pPr rtl="1" eaLnBrk="1" hangingPunct="1">
              <a:buFont typeface="Arial" pitchFamily="34" charset="0"/>
              <a:buChar char="•"/>
            </a:pPr>
            <a:r>
              <a:rPr lang="ar-SA" b="1" dirty="0" smtClean="0"/>
              <a:t>تعريف الخدمة الاجتماعية في المجال </a:t>
            </a:r>
            <a:r>
              <a:rPr lang="ar-SA" b="1" dirty="0" smtClean="0"/>
              <a:t>المدرسي .</a:t>
            </a:r>
          </a:p>
          <a:p>
            <a:pPr rtl="1" eaLnBrk="1" hangingPunct="1">
              <a:buFont typeface="Arial" pitchFamily="34" charset="0"/>
              <a:buChar char="•"/>
            </a:pPr>
            <a:r>
              <a:rPr lang="ar-SA" b="1" dirty="0" smtClean="0"/>
              <a:t>أهداف الخدمة الاجتماعية في المجال </a:t>
            </a:r>
            <a:r>
              <a:rPr lang="ar-SA" b="1" dirty="0" smtClean="0"/>
              <a:t>المدرسي </a:t>
            </a:r>
            <a:r>
              <a:rPr lang="ar-SA" b="1" dirty="0" smtClean="0"/>
              <a:t>.</a:t>
            </a:r>
            <a:endParaRPr lang="ar-SA" b="1" dirty="0" smtClean="0">
              <a:cs typeface="Arial" pitchFamily="34" charset="0"/>
            </a:endParaRPr>
          </a:p>
          <a:p>
            <a:pPr rtl="1" eaLnBrk="1" hangingPunct="1">
              <a:buFont typeface="Arial" pitchFamily="34" charset="0"/>
              <a:buChar char="•"/>
            </a:pPr>
            <a:r>
              <a:rPr lang="ar-SA" b="1" dirty="0" smtClean="0"/>
              <a:t>بعض مشكلات التلاميذ في المجال </a:t>
            </a:r>
            <a:r>
              <a:rPr lang="ar-SA" b="1" dirty="0" smtClean="0"/>
              <a:t>المدرسي .</a:t>
            </a:r>
          </a:p>
          <a:p>
            <a:pPr rtl="1" eaLnBrk="1" hangingPunct="1">
              <a:buFont typeface="Arial" pitchFamily="34" charset="0"/>
              <a:buChar char="•"/>
            </a:pPr>
            <a:r>
              <a:rPr lang="ar-SA" b="1" dirty="0" smtClean="0"/>
              <a:t>دور الخدمة الاجتماعية في المجال المدرسي </a:t>
            </a:r>
            <a:r>
              <a:rPr lang="ar-SA" b="1" dirty="0" smtClean="0"/>
              <a:t>.</a:t>
            </a:r>
            <a:endParaRPr lang="ar-SA" b="1" dirty="0" smtClean="0"/>
          </a:p>
          <a:p>
            <a:pPr rtl="1" eaLnBrk="1" hangingPunct="1">
              <a:buFont typeface="Arial" pitchFamily="34" charset="0"/>
              <a:buChar char="•"/>
            </a:pPr>
            <a:r>
              <a:rPr lang="ar-SA" b="1" dirty="0" smtClean="0"/>
              <a:t>طبيعة التعاون بين الأخصائي الاجتماعي والتخصصات </a:t>
            </a:r>
            <a:r>
              <a:rPr lang="ar-SA" b="1" dirty="0" err="1" smtClean="0"/>
              <a:t>الأخري</a:t>
            </a:r>
            <a:r>
              <a:rPr lang="ar-SA" b="1" dirty="0" smtClean="0"/>
              <a:t> في إطار العمل الفريقي بالمجال المدرسي </a:t>
            </a:r>
            <a:r>
              <a:rPr lang="ar-SA" b="1" dirty="0" smtClean="0"/>
              <a:t> </a:t>
            </a:r>
            <a:r>
              <a:rPr lang="ar-SA" b="1" dirty="0" smtClean="0"/>
              <a:t>.</a:t>
            </a:r>
            <a:endParaRPr lang="ar-SA" b="1" dirty="0" smtClean="0">
              <a:cs typeface="Arial" pitchFamily="34" charset="0"/>
            </a:endParaRPr>
          </a:p>
          <a:p>
            <a:r>
              <a:rPr lang="en-US" b="1" dirty="0" smtClean="0">
                <a:cs typeface="Arial" pitchFamily="34" charset="0"/>
              </a:rPr>
              <a:t> </a:t>
            </a:r>
          </a:p>
          <a:p>
            <a:r>
              <a:rPr lang="en-GB" b="1" dirty="0" smtClean="0">
                <a:cs typeface="Arial" pitchFamily="34" charset="0"/>
              </a:rPr>
              <a:t>  </a:t>
            </a:r>
            <a:r>
              <a:rPr lang="en-US" b="1" dirty="0" smtClean="0">
                <a:cs typeface="Arial" pitchFamily="34" charset="0"/>
              </a:rPr>
              <a:t>     </a:t>
            </a:r>
            <a:r>
              <a:rPr lang="en-GB" b="1" dirty="0" smtClean="0">
                <a:cs typeface="Arial" pitchFamily="34" charset="0"/>
              </a:rPr>
              <a:t>     </a:t>
            </a:r>
            <a:endParaRPr lang="ar-EG" b="1" dirty="0" smtClean="0">
              <a:cs typeface="Arial" pitchFamily="34" charset="0"/>
            </a:endParaRPr>
          </a:p>
        </p:txBody>
      </p:sp>
      <p:sp>
        <p:nvSpPr>
          <p:cNvPr id="5" name="Slide Number Placeholder 3"/>
          <p:cNvSpPr>
            <a:spLocks noGrp="1"/>
          </p:cNvSpPr>
          <p:nvPr>
            <p:ph type="sldNum" sz="quarter" idx="4294967295"/>
          </p:nvPr>
        </p:nvSpPr>
        <p:spPr bwMode="auto">
          <a:xfrm>
            <a:off x="4876800" y="6356350"/>
            <a:ext cx="482600" cy="365125"/>
          </a:xfrm>
          <a:noFill/>
          <a:ln>
            <a:miter lim="800000"/>
            <a:headEnd/>
            <a:tailEnd/>
          </a:ln>
        </p:spPr>
        <p:txBody>
          <a:bodyPr/>
          <a:lstStyle/>
          <a:p>
            <a:fld id="{E1D16D93-8795-4AD6-9A1F-54CC01E741BE}" type="slidenum">
              <a:rPr lang="ar-SA" smtClean="0">
                <a:cs typeface="Arial" pitchFamily="34" charset="0"/>
              </a:rPr>
              <a:pPr/>
              <a:t>3</a:t>
            </a:fld>
            <a:endParaRPr lang="en-US" dirty="0" smtClean="0">
              <a:cs typeface="Arial" pitchFamily="34" charset="0"/>
            </a:endParaRPr>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Title 1"/>
          <p:cNvSpPr>
            <a:spLocks noGrp="1"/>
          </p:cNvSpPr>
          <p:nvPr>
            <p:ph type="title"/>
          </p:nvPr>
        </p:nvSpPr>
        <p:spPr/>
        <p:txBody>
          <a:bodyPr/>
          <a:lstStyle/>
          <a:p>
            <a:pPr eaLnBrk="1" hangingPunct="1"/>
            <a:r>
              <a:rPr lang="ar-SA" b="1" dirty="0" smtClean="0"/>
              <a:t>تعريف الخدمة الاجتماعية في المجال المدرسي </a:t>
            </a:r>
            <a:r>
              <a:rPr lang="ar-SA" dirty="0" smtClean="0">
                <a:solidFill>
                  <a:schemeClr val="tx2">
                    <a:lumMod val="75000"/>
                  </a:schemeClr>
                </a:solidFill>
                <a:cs typeface="Arial" pitchFamily="34" charset="0"/>
              </a:rPr>
              <a:t>:</a:t>
            </a:r>
            <a:endParaRPr lang="ar-SA" dirty="0" smtClean="0">
              <a:solidFill>
                <a:schemeClr val="tx2">
                  <a:lumMod val="75000"/>
                </a:schemeClr>
              </a:solidFill>
              <a:cs typeface="Arial" pitchFamily="34" charset="0"/>
            </a:endParaRPr>
          </a:p>
        </p:txBody>
      </p:sp>
      <p:sp>
        <p:nvSpPr>
          <p:cNvPr id="8195" name="Content Placeholder 2"/>
          <p:cNvSpPr>
            <a:spLocks noGrp="1"/>
          </p:cNvSpPr>
          <p:nvPr>
            <p:ph idx="1"/>
          </p:nvPr>
        </p:nvSpPr>
        <p:spPr>
          <a:xfrm>
            <a:off x="228600" y="1295400"/>
            <a:ext cx="9144000" cy="4678363"/>
          </a:xfrm>
        </p:spPr>
        <p:txBody>
          <a:bodyPr/>
          <a:lstStyle/>
          <a:p>
            <a:pPr rtl="1"/>
            <a:r>
              <a:rPr lang="ar-SA" sz="2800" b="1" dirty="0" smtClean="0">
                <a:solidFill>
                  <a:srgbClr val="FF0000"/>
                </a:solidFill>
              </a:rPr>
              <a:t>لقد تعددت الآراء حول تعريف الخدمة الاجتماعية في المجال المدرسي ومنها : </a:t>
            </a:r>
            <a:endParaRPr lang="en-US" sz="2800" b="1" dirty="0" smtClean="0">
              <a:solidFill>
                <a:srgbClr val="FF0000"/>
              </a:solidFill>
            </a:endParaRPr>
          </a:p>
          <a:p>
            <a:pPr lvl="0" rtl="1"/>
            <a:r>
              <a:rPr lang="ar-SA" sz="2800" b="1" dirty="0" smtClean="0"/>
              <a:t>مجموعة </a:t>
            </a:r>
            <a:r>
              <a:rPr lang="ar-SA" sz="2800" b="1" dirty="0" err="1" smtClean="0"/>
              <a:t>المجهودات</a:t>
            </a:r>
            <a:r>
              <a:rPr lang="ar-SA" sz="2800" b="1" dirty="0" smtClean="0"/>
              <a:t> والخدمات والبرامج التي يهيئها أخصائيون </a:t>
            </a:r>
            <a:r>
              <a:rPr lang="ar-SA" sz="2800" b="1" dirty="0" smtClean="0"/>
              <a:t>اجتماعيون </a:t>
            </a:r>
            <a:r>
              <a:rPr lang="ar-SA" sz="2800" b="1" dirty="0" smtClean="0"/>
              <a:t>لأطفال وطلبه المدارس ومعاهد التعليم علي </a:t>
            </a:r>
            <a:r>
              <a:rPr lang="ar-SA" sz="2800" b="1" dirty="0" smtClean="0"/>
              <a:t>اختلاف </a:t>
            </a:r>
            <a:r>
              <a:rPr lang="ar-SA" sz="2800" b="1" dirty="0" smtClean="0"/>
              <a:t>مستوياتهم بقصد تحقيق أهداف التربية الحديثة ، أي تنمية شخصيات الطلاب وذلك بمساعدتهم علي الاستفادة من الفرص والخبرات المدرسية إلي أقصي حد تسمح </a:t>
            </a:r>
            <a:r>
              <a:rPr lang="ar-SA" sz="2800" b="1" dirty="0" err="1" smtClean="0"/>
              <a:t>به</a:t>
            </a:r>
            <a:r>
              <a:rPr lang="ar-SA" sz="2800" b="1" dirty="0" smtClean="0"/>
              <a:t> قدراتهم واستعداداتهم المختلفة .</a:t>
            </a:r>
            <a:endParaRPr lang="en-US" sz="2800" b="1" dirty="0" smtClean="0"/>
          </a:p>
          <a:p>
            <a:pPr lvl="0" rtl="1"/>
            <a:r>
              <a:rPr lang="ar-SA" sz="2800" b="1" dirty="0" smtClean="0"/>
              <a:t>الجهود المهنية الفنية التي تهدف إلي إحداث التوافق بين التلاميذ وبيئاتهم المدرسية والأسرية ، ومساعدة التلاميذ لتحقيق أقصي درجة من الاستيعاب وتهيئة أنسب الظروف الملائمة للنمو والنضج الاجتماعي ، ومساعدة أسر التلاميذ لتدعيم علاقاتهم بالمدرسة لكي تتمكن المدرسة من تحقيق أهدافها التربوية  .</a:t>
            </a:r>
            <a:endParaRPr lang="en-US" sz="2800" b="1" dirty="0"/>
          </a:p>
        </p:txBody>
      </p:sp>
      <p:sp>
        <p:nvSpPr>
          <p:cNvPr id="5" name="Slide Number Placeholder 3"/>
          <p:cNvSpPr>
            <a:spLocks noGrp="1"/>
          </p:cNvSpPr>
          <p:nvPr>
            <p:ph type="sldNum" sz="quarter" idx="4294967295"/>
          </p:nvPr>
        </p:nvSpPr>
        <p:spPr bwMode="auto">
          <a:xfrm>
            <a:off x="4876800" y="6356350"/>
            <a:ext cx="482600" cy="365125"/>
          </a:xfrm>
          <a:noFill/>
          <a:ln>
            <a:miter lim="800000"/>
            <a:headEnd/>
            <a:tailEnd/>
          </a:ln>
        </p:spPr>
        <p:txBody>
          <a:bodyPr/>
          <a:lstStyle/>
          <a:p>
            <a:fld id="{E1D16D93-8795-4AD6-9A1F-54CC01E741BE}" type="slidenum">
              <a:rPr lang="ar-SA" smtClean="0">
                <a:cs typeface="Arial" pitchFamily="34" charset="0"/>
              </a:rPr>
              <a:pPr/>
              <a:t>4</a:t>
            </a:fld>
            <a:endParaRPr lang="en-US" dirty="0" smtClean="0">
              <a:cs typeface="Arial" pitchFamily="34" charset="0"/>
            </a:endParaRPr>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Title 1"/>
          <p:cNvSpPr>
            <a:spLocks noGrp="1"/>
          </p:cNvSpPr>
          <p:nvPr>
            <p:ph type="title" idx="4294967295"/>
          </p:nvPr>
        </p:nvSpPr>
        <p:spPr>
          <a:xfrm>
            <a:off x="533400" y="304800"/>
            <a:ext cx="8915400" cy="1143000"/>
          </a:xfrm>
        </p:spPr>
        <p:txBody>
          <a:bodyPr/>
          <a:lstStyle/>
          <a:p>
            <a:pPr eaLnBrk="1" hangingPunct="1"/>
            <a:r>
              <a:rPr lang="ar-SA" sz="4000" b="1" dirty="0" smtClean="0"/>
              <a:t>(تابع)تعريف </a:t>
            </a:r>
            <a:r>
              <a:rPr lang="ar-SA" sz="4000" b="1" dirty="0" smtClean="0"/>
              <a:t>الخدمة الاجتماعية في المجال </a:t>
            </a:r>
            <a:r>
              <a:rPr lang="ar-SA" sz="4000" b="1" dirty="0" smtClean="0"/>
              <a:t>المدرسي</a:t>
            </a:r>
            <a:r>
              <a:rPr lang="ar-SA" sz="4000" dirty="0" smtClean="0">
                <a:solidFill>
                  <a:schemeClr val="tx2">
                    <a:lumMod val="75000"/>
                  </a:schemeClr>
                </a:solidFill>
                <a:cs typeface="Arial" pitchFamily="34" charset="0"/>
              </a:rPr>
              <a:t>:</a:t>
            </a:r>
            <a:endParaRPr lang="ar-SA" sz="4000" dirty="0" smtClean="0">
              <a:solidFill>
                <a:schemeClr val="tx2">
                  <a:lumMod val="75000"/>
                </a:schemeClr>
              </a:solidFill>
              <a:cs typeface="Arial" pitchFamily="34" charset="0"/>
            </a:endParaRPr>
          </a:p>
        </p:txBody>
      </p:sp>
      <p:sp>
        <p:nvSpPr>
          <p:cNvPr id="9219" name="Content Placeholder 2"/>
          <p:cNvSpPr>
            <a:spLocks noGrp="1"/>
          </p:cNvSpPr>
          <p:nvPr>
            <p:ph idx="4294967295"/>
          </p:nvPr>
        </p:nvSpPr>
        <p:spPr>
          <a:xfrm>
            <a:off x="228600" y="1295400"/>
            <a:ext cx="9144000" cy="4678363"/>
          </a:xfrm>
        </p:spPr>
        <p:txBody>
          <a:bodyPr/>
          <a:lstStyle/>
          <a:p>
            <a:pPr rtl="1">
              <a:buNone/>
            </a:pPr>
            <a:r>
              <a:rPr lang="ar-SA" b="1" dirty="0" smtClean="0">
                <a:solidFill>
                  <a:srgbClr val="FF0000"/>
                </a:solidFill>
              </a:rPr>
              <a:t>ويمكن تعريف الخدمة الاجتماعية في المجال المدرسي بأنها : </a:t>
            </a:r>
            <a:endParaRPr lang="en-US" b="1" dirty="0" smtClean="0">
              <a:solidFill>
                <a:srgbClr val="FF0000"/>
              </a:solidFill>
            </a:endParaRPr>
          </a:p>
          <a:p>
            <a:pPr rtl="1"/>
            <a:r>
              <a:rPr lang="ar-SA" dirty="0" smtClean="0"/>
              <a:t>أحد </a:t>
            </a:r>
            <a:r>
              <a:rPr lang="ar-SA" dirty="0" smtClean="0"/>
              <a:t>مجالات الممارسة المهنية للأخصائي الاجتماعي في المؤسسات التعليمية بهدف رعاية الطلاب بتدعيم وتنمية قدراتهم أو مساعدتهم علي إشباع احتياجاتهم ومواجهة مشكلاتهم ، عن طريق التعاون المخطط بين الأخصائي والتخصصات المختلفة بالمدرسة </a:t>
            </a:r>
            <a:r>
              <a:rPr lang="ar-SA" dirty="0" smtClean="0"/>
              <a:t>أو بالمجتمع </a:t>
            </a:r>
            <a:r>
              <a:rPr lang="ar-SA" dirty="0" smtClean="0"/>
              <a:t>المحلي للاستفادة من الموارد المتاحة </a:t>
            </a:r>
            <a:r>
              <a:rPr lang="ar-SA" dirty="0" smtClean="0"/>
              <a:t>أو التي </a:t>
            </a:r>
            <a:r>
              <a:rPr lang="ar-SA" dirty="0" smtClean="0"/>
              <a:t>يمكن إتاحتها لربط المؤسسة التعليمية ببيئتها وتحقيق أهداف </a:t>
            </a:r>
            <a:r>
              <a:rPr lang="ar-SA" dirty="0" smtClean="0"/>
              <a:t>المهنة </a:t>
            </a:r>
            <a:r>
              <a:rPr lang="ar-SA" dirty="0" smtClean="0"/>
              <a:t>في المجال المدرسي في إطار السياسة التعليمية في المجتمع .</a:t>
            </a:r>
            <a:r>
              <a:rPr lang="ar-SA" sz="4400" dirty="0" smtClean="0"/>
              <a:t> </a:t>
            </a:r>
            <a:endParaRPr lang="en-US" sz="4400" dirty="0"/>
          </a:p>
        </p:txBody>
      </p:sp>
      <p:sp>
        <p:nvSpPr>
          <p:cNvPr id="5" name="Slide Number Placeholder 3"/>
          <p:cNvSpPr>
            <a:spLocks noGrp="1"/>
          </p:cNvSpPr>
          <p:nvPr>
            <p:ph type="sldNum" sz="quarter" idx="4294967295"/>
          </p:nvPr>
        </p:nvSpPr>
        <p:spPr bwMode="auto">
          <a:xfrm>
            <a:off x="4876800" y="6356350"/>
            <a:ext cx="482600" cy="365125"/>
          </a:xfrm>
          <a:noFill/>
          <a:ln>
            <a:miter lim="800000"/>
            <a:headEnd/>
            <a:tailEnd/>
          </a:ln>
        </p:spPr>
        <p:txBody>
          <a:bodyPr/>
          <a:lstStyle/>
          <a:p>
            <a:fld id="{E1D16D93-8795-4AD6-9A1F-54CC01E741BE}" type="slidenum">
              <a:rPr lang="ar-SA" smtClean="0">
                <a:cs typeface="Arial" pitchFamily="34" charset="0"/>
              </a:rPr>
              <a:pPr/>
              <a:t>5</a:t>
            </a:fld>
            <a:endParaRPr lang="en-US" dirty="0" smtClean="0">
              <a:cs typeface="Arial" pitchFamily="34" charset="0"/>
            </a:endParaRPr>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Title 1"/>
          <p:cNvSpPr>
            <a:spLocks noGrp="1"/>
          </p:cNvSpPr>
          <p:nvPr>
            <p:ph type="title" idx="4294967295"/>
          </p:nvPr>
        </p:nvSpPr>
        <p:spPr>
          <a:xfrm>
            <a:off x="0" y="304800"/>
            <a:ext cx="9448800" cy="1143000"/>
          </a:xfrm>
        </p:spPr>
        <p:txBody>
          <a:bodyPr/>
          <a:lstStyle/>
          <a:p>
            <a:pPr eaLnBrk="1" hangingPunct="1"/>
            <a:r>
              <a:rPr lang="ar-SA" sz="4000" b="1" dirty="0" smtClean="0"/>
              <a:t>(تابع)تعريف الخدمة الاجتماعية في </a:t>
            </a:r>
            <a:r>
              <a:rPr lang="ar-SA" sz="4000" b="1" dirty="0" smtClean="0"/>
              <a:t>المجال المدرسي</a:t>
            </a:r>
            <a:r>
              <a:rPr lang="ar-SA" sz="4000" dirty="0" smtClean="0">
                <a:solidFill>
                  <a:schemeClr val="tx2">
                    <a:lumMod val="75000"/>
                  </a:schemeClr>
                </a:solidFill>
                <a:cs typeface="Arial" pitchFamily="34" charset="0"/>
              </a:rPr>
              <a:t>:</a:t>
            </a:r>
            <a:endParaRPr lang="ar-SA" sz="4000" dirty="0" smtClean="0">
              <a:solidFill>
                <a:schemeClr val="tx2">
                  <a:lumMod val="75000"/>
                </a:schemeClr>
              </a:solidFill>
              <a:cs typeface="Arial" pitchFamily="34" charset="0"/>
            </a:endParaRPr>
          </a:p>
        </p:txBody>
      </p:sp>
      <p:sp>
        <p:nvSpPr>
          <p:cNvPr id="9219" name="Content Placeholder 2"/>
          <p:cNvSpPr>
            <a:spLocks noGrp="1"/>
          </p:cNvSpPr>
          <p:nvPr>
            <p:ph idx="4294967295"/>
          </p:nvPr>
        </p:nvSpPr>
        <p:spPr>
          <a:xfrm>
            <a:off x="228600" y="1295400"/>
            <a:ext cx="9144000" cy="4678363"/>
          </a:xfrm>
        </p:spPr>
        <p:txBody>
          <a:bodyPr/>
          <a:lstStyle/>
          <a:p>
            <a:pPr rtl="1"/>
            <a:r>
              <a:rPr lang="ar-SA" dirty="0" smtClean="0"/>
              <a:t>ومن خلال التعريف السابق يتضح أن : </a:t>
            </a:r>
            <a:endParaRPr lang="en-US" sz="2000" dirty="0" smtClean="0"/>
          </a:p>
          <a:p>
            <a:pPr lvl="1" rtl="1"/>
            <a:r>
              <a:rPr lang="ar-SA" dirty="0" smtClean="0"/>
              <a:t>الخدمة الاجتماعية في المجال المدرسي هي أحد مجالات العمل المهني التي يمارسها الأخصائي الاجتماعي في المؤسسات التعليمية من خلال الالتزام بالمبادئ والقيم المهنية لمهنة الخدمة الاجتماعية . </a:t>
            </a:r>
            <a:endParaRPr lang="en-US" sz="1800" dirty="0" smtClean="0"/>
          </a:p>
          <a:p>
            <a:pPr>
              <a:buNone/>
            </a:pPr>
            <a:r>
              <a:rPr lang="ar-SA" dirty="0" smtClean="0"/>
              <a:t> </a:t>
            </a:r>
            <a:r>
              <a:rPr lang="ar-SA" dirty="0" smtClean="0"/>
              <a:t>ــ  أن </a:t>
            </a:r>
            <a:r>
              <a:rPr lang="ar-SA" dirty="0" smtClean="0"/>
              <a:t>ممارسة الأخصائي الاجتماعي لعمله في هذا المجال يستهدف رعاية وبناء العنصر البشري المتمثل في الطلاب وتنمية قدراتهم ومساعدتهم علي إشباع احتياجاتهم ومواجهة مشكلاتهم ، حيث لا يتم التركيز فقط علي الطلاب المتعثرين في دراستهم بل والمتفوقين علي حد سواء .</a:t>
            </a:r>
            <a:endParaRPr lang="en-US" sz="6000" b="1" dirty="0" smtClean="0">
              <a:cs typeface="Arial" pitchFamily="34" charset="0"/>
            </a:endParaRPr>
          </a:p>
        </p:txBody>
      </p:sp>
      <p:sp>
        <p:nvSpPr>
          <p:cNvPr id="5" name="Slide Number Placeholder 3"/>
          <p:cNvSpPr>
            <a:spLocks noGrp="1"/>
          </p:cNvSpPr>
          <p:nvPr>
            <p:ph type="sldNum" sz="quarter" idx="4294967295"/>
          </p:nvPr>
        </p:nvSpPr>
        <p:spPr bwMode="auto">
          <a:xfrm>
            <a:off x="4876800" y="6356350"/>
            <a:ext cx="482600" cy="365125"/>
          </a:xfrm>
          <a:noFill/>
          <a:ln>
            <a:miter lim="800000"/>
            <a:headEnd/>
            <a:tailEnd/>
          </a:ln>
        </p:spPr>
        <p:txBody>
          <a:bodyPr/>
          <a:lstStyle/>
          <a:p>
            <a:fld id="{E1D16D93-8795-4AD6-9A1F-54CC01E741BE}" type="slidenum">
              <a:rPr lang="ar-SA" smtClean="0">
                <a:cs typeface="Arial" pitchFamily="34" charset="0"/>
              </a:rPr>
              <a:pPr/>
              <a:t>6</a:t>
            </a:fld>
            <a:endParaRPr lang="en-US" dirty="0" smtClean="0">
              <a:cs typeface="Arial" pitchFamily="34" charset="0"/>
            </a:endParaRPr>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Title 1"/>
          <p:cNvSpPr>
            <a:spLocks noGrp="1"/>
          </p:cNvSpPr>
          <p:nvPr>
            <p:ph type="title" idx="4294967295"/>
          </p:nvPr>
        </p:nvSpPr>
        <p:spPr>
          <a:xfrm>
            <a:off x="0" y="304800"/>
            <a:ext cx="9448800" cy="1143000"/>
          </a:xfrm>
        </p:spPr>
        <p:txBody>
          <a:bodyPr/>
          <a:lstStyle/>
          <a:p>
            <a:pPr eaLnBrk="1" hangingPunct="1"/>
            <a:r>
              <a:rPr lang="ar-SA" sz="4000" b="1" dirty="0" smtClean="0"/>
              <a:t>(تابع)تعريف الخدمة الاجتماعية في </a:t>
            </a:r>
            <a:r>
              <a:rPr lang="ar-SA" sz="4000" b="1" dirty="0" smtClean="0"/>
              <a:t>المجال المدرسي</a:t>
            </a:r>
            <a:r>
              <a:rPr lang="ar-SA" sz="4000" dirty="0" smtClean="0">
                <a:solidFill>
                  <a:schemeClr val="tx2">
                    <a:lumMod val="75000"/>
                  </a:schemeClr>
                </a:solidFill>
                <a:cs typeface="Arial" pitchFamily="34" charset="0"/>
              </a:rPr>
              <a:t>:</a:t>
            </a:r>
            <a:endParaRPr lang="ar-SA" sz="4000" dirty="0" smtClean="0">
              <a:solidFill>
                <a:schemeClr val="tx2">
                  <a:lumMod val="75000"/>
                </a:schemeClr>
              </a:solidFill>
              <a:cs typeface="Arial" pitchFamily="34" charset="0"/>
            </a:endParaRPr>
          </a:p>
        </p:txBody>
      </p:sp>
      <p:sp>
        <p:nvSpPr>
          <p:cNvPr id="9219" name="Content Placeholder 2"/>
          <p:cNvSpPr>
            <a:spLocks noGrp="1"/>
          </p:cNvSpPr>
          <p:nvPr>
            <p:ph idx="4294967295"/>
          </p:nvPr>
        </p:nvSpPr>
        <p:spPr>
          <a:xfrm>
            <a:off x="228600" y="1295400"/>
            <a:ext cx="9144000" cy="4678363"/>
          </a:xfrm>
        </p:spPr>
        <p:txBody>
          <a:bodyPr/>
          <a:lstStyle/>
          <a:p>
            <a:pPr lvl="1" rtl="1">
              <a:buNone/>
            </a:pPr>
            <a:r>
              <a:rPr lang="ar-SA" dirty="0" smtClean="0"/>
              <a:t>ــ  أن </a:t>
            </a:r>
            <a:r>
              <a:rPr lang="ar-SA" dirty="0" smtClean="0"/>
              <a:t>الأخصائي الاجتماعي في سعيه لتحقيق أهداف النسق التعليمي لا يعمل منفرداً في هذا المجال بل يلتزم بالتعاون المهني مع جميع التخصصات المختلفة بالمدرسة ، مثل : مدير المدرسة ، المدرسين ، الأخصائي النفسي والأخصائي الرياضي ومشرفي الأنشطة ، وغيرهم من التخصصات لتوفير الرعاية المتكاملة للطلاب في كافة المراحل التعليمية وفقاً لاحتياجاتهم . </a:t>
            </a:r>
            <a:endParaRPr lang="en-US" sz="1800" dirty="0" smtClean="0"/>
          </a:p>
          <a:p>
            <a:pPr lvl="1">
              <a:buNone/>
            </a:pPr>
            <a:r>
              <a:rPr lang="ar-SA" dirty="0" smtClean="0"/>
              <a:t>ــ  أن </a:t>
            </a:r>
            <a:r>
              <a:rPr lang="ar-SA" dirty="0" smtClean="0"/>
              <a:t>الأخصائي الاجتماعي في تعامله مع كافة أنساق التعامل في المجال المدرسي يلتزم بتطبيق كافة الطرق المهنية المتمثلة في طريقة خدمة الفرد ، طريقة خدمة الجماعة ، طريقة تنظيم المجتمع ، التخطيط ، إدارة المؤسسات ، والبحث ، علي أساس تكاملي طبقاً لطبيعة موقف التدخل وفي إطار الالتزام بقيم وفلسفة مهنة الخدمة الاجتماعية </a:t>
            </a:r>
            <a:r>
              <a:rPr lang="ar-SA" sz="2400" dirty="0" smtClean="0"/>
              <a:t>. </a:t>
            </a:r>
            <a:endParaRPr lang="en-US" sz="8400" b="1" dirty="0" smtClean="0">
              <a:cs typeface="Arial" pitchFamily="34" charset="0"/>
            </a:endParaRPr>
          </a:p>
        </p:txBody>
      </p:sp>
      <p:sp>
        <p:nvSpPr>
          <p:cNvPr id="5" name="Slide Number Placeholder 3"/>
          <p:cNvSpPr>
            <a:spLocks noGrp="1"/>
          </p:cNvSpPr>
          <p:nvPr>
            <p:ph type="sldNum" sz="quarter" idx="4294967295"/>
          </p:nvPr>
        </p:nvSpPr>
        <p:spPr bwMode="auto">
          <a:xfrm>
            <a:off x="4876800" y="6356350"/>
            <a:ext cx="482600" cy="365125"/>
          </a:xfrm>
          <a:noFill/>
          <a:ln>
            <a:miter lim="800000"/>
            <a:headEnd/>
            <a:tailEnd/>
          </a:ln>
        </p:spPr>
        <p:txBody>
          <a:bodyPr/>
          <a:lstStyle/>
          <a:p>
            <a:fld id="{E1D16D93-8795-4AD6-9A1F-54CC01E741BE}" type="slidenum">
              <a:rPr lang="ar-SA" smtClean="0">
                <a:cs typeface="Arial" pitchFamily="34" charset="0"/>
              </a:rPr>
              <a:pPr/>
              <a:t>7</a:t>
            </a:fld>
            <a:endParaRPr lang="en-US" dirty="0" smtClean="0">
              <a:cs typeface="Arial" pitchFamily="34" charset="0"/>
            </a:endParaRPr>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Title 1"/>
          <p:cNvSpPr>
            <a:spLocks noGrp="1"/>
          </p:cNvSpPr>
          <p:nvPr>
            <p:ph type="title" idx="4294967295"/>
          </p:nvPr>
        </p:nvSpPr>
        <p:spPr>
          <a:xfrm>
            <a:off x="0" y="304800"/>
            <a:ext cx="9448800" cy="1143000"/>
          </a:xfrm>
        </p:spPr>
        <p:txBody>
          <a:bodyPr/>
          <a:lstStyle/>
          <a:p>
            <a:pPr eaLnBrk="1" hangingPunct="1"/>
            <a:r>
              <a:rPr lang="ar-SA" sz="4000" b="1" dirty="0" smtClean="0"/>
              <a:t>(تابع)تعريف الخدمة الاجتماعية في </a:t>
            </a:r>
            <a:r>
              <a:rPr lang="ar-SA" sz="4000" b="1" dirty="0" smtClean="0"/>
              <a:t>المجال المدرسي</a:t>
            </a:r>
            <a:r>
              <a:rPr lang="ar-SA" sz="4000" dirty="0" smtClean="0">
                <a:solidFill>
                  <a:schemeClr val="tx2">
                    <a:lumMod val="75000"/>
                  </a:schemeClr>
                </a:solidFill>
                <a:cs typeface="Arial" pitchFamily="34" charset="0"/>
              </a:rPr>
              <a:t>:</a:t>
            </a:r>
            <a:endParaRPr lang="ar-SA" sz="4000" dirty="0" smtClean="0">
              <a:solidFill>
                <a:schemeClr val="tx2">
                  <a:lumMod val="75000"/>
                </a:schemeClr>
              </a:solidFill>
              <a:cs typeface="Arial" pitchFamily="34" charset="0"/>
            </a:endParaRPr>
          </a:p>
        </p:txBody>
      </p:sp>
      <p:sp>
        <p:nvSpPr>
          <p:cNvPr id="9219" name="Content Placeholder 2"/>
          <p:cNvSpPr>
            <a:spLocks noGrp="1"/>
          </p:cNvSpPr>
          <p:nvPr>
            <p:ph idx="4294967295"/>
          </p:nvPr>
        </p:nvSpPr>
        <p:spPr>
          <a:xfrm>
            <a:off x="228600" y="1295400"/>
            <a:ext cx="9144000" cy="4678363"/>
          </a:xfrm>
        </p:spPr>
        <p:txBody>
          <a:bodyPr/>
          <a:lstStyle/>
          <a:p>
            <a:pPr lvl="1" rtl="1"/>
            <a:r>
              <a:rPr lang="ar-SA" sz="3200" dirty="0" smtClean="0"/>
              <a:t>تعتمد الخدمة الاجتماعية في عملها داخل المؤسسة التعليمية علي الأسلوب العلمي الجاد من خلال خطط مهنية واضحة المعالم تتضمن :</a:t>
            </a:r>
            <a:r>
              <a:rPr lang="ar-SA" sz="2000" dirty="0" smtClean="0"/>
              <a:t> </a:t>
            </a:r>
            <a:r>
              <a:rPr lang="ar-SA" dirty="0" smtClean="0"/>
              <a:t>التخطيط للعمل المهني ، وتنفيذ برامجه ، وتقويم تلك البرامج والأنشطة والتدخل لتطويرها لتصبح أكثر قدرة علي تحقيق الأهداف .</a:t>
            </a:r>
            <a:endParaRPr lang="en-US" sz="2400" dirty="0" smtClean="0"/>
          </a:p>
          <a:p>
            <a:pPr lvl="1" rtl="1"/>
            <a:r>
              <a:rPr lang="ar-SA" sz="3200" dirty="0" smtClean="0"/>
              <a:t>تهتم الخدمة الاجتماعية بالمساهمة في التنشئة الاجتماعية للطلاب في المراحل المختلفة ، كما تهتم بتذليل كافة المعوقات التي تؤثر علي القطاع التعليمي لتحقيق الأهداف الوقائية والعلاجية والتنموية التي يسعي لتحقيقها النسق التعليمي. </a:t>
            </a:r>
            <a:endParaRPr lang="en-US" sz="2000" dirty="0" smtClean="0"/>
          </a:p>
          <a:p>
            <a:pPr lvl="1">
              <a:buNone/>
            </a:pPr>
            <a:r>
              <a:rPr lang="ar-SA" sz="2400" dirty="0" smtClean="0"/>
              <a:t> </a:t>
            </a:r>
            <a:endParaRPr lang="en-US" sz="8400" b="1" dirty="0" smtClean="0">
              <a:cs typeface="Arial" pitchFamily="34" charset="0"/>
            </a:endParaRPr>
          </a:p>
        </p:txBody>
      </p:sp>
      <p:sp>
        <p:nvSpPr>
          <p:cNvPr id="5" name="Slide Number Placeholder 3"/>
          <p:cNvSpPr>
            <a:spLocks noGrp="1"/>
          </p:cNvSpPr>
          <p:nvPr>
            <p:ph type="sldNum" sz="quarter" idx="4294967295"/>
          </p:nvPr>
        </p:nvSpPr>
        <p:spPr bwMode="auto">
          <a:xfrm>
            <a:off x="4876800" y="6356350"/>
            <a:ext cx="482600" cy="365125"/>
          </a:xfrm>
          <a:noFill/>
          <a:ln>
            <a:miter lim="800000"/>
            <a:headEnd/>
            <a:tailEnd/>
          </a:ln>
        </p:spPr>
        <p:txBody>
          <a:bodyPr/>
          <a:lstStyle/>
          <a:p>
            <a:fld id="{E1D16D93-8795-4AD6-9A1F-54CC01E741BE}" type="slidenum">
              <a:rPr lang="ar-SA" smtClean="0">
                <a:cs typeface="Arial" pitchFamily="34" charset="0"/>
              </a:rPr>
              <a:pPr/>
              <a:t>8</a:t>
            </a:fld>
            <a:endParaRPr lang="en-US" dirty="0" smtClean="0">
              <a:cs typeface="Arial" pitchFamily="34" charset="0"/>
            </a:endParaRPr>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Title 1"/>
          <p:cNvSpPr>
            <a:spLocks noGrp="1"/>
          </p:cNvSpPr>
          <p:nvPr>
            <p:ph type="title" idx="4294967295"/>
          </p:nvPr>
        </p:nvSpPr>
        <p:spPr>
          <a:xfrm>
            <a:off x="0" y="304800"/>
            <a:ext cx="9448800" cy="1143000"/>
          </a:xfrm>
        </p:spPr>
        <p:txBody>
          <a:bodyPr/>
          <a:lstStyle/>
          <a:p>
            <a:pPr eaLnBrk="1" hangingPunct="1"/>
            <a:r>
              <a:rPr lang="ar-SA" sz="4000" b="1" dirty="0" smtClean="0"/>
              <a:t>(تابع)تعريف الخدمة الاجتماعية في </a:t>
            </a:r>
            <a:r>
              <a:rPr lang="ar-SA" sz="4000" b="1" dirty="0" smtClean="0"/>
              <a:t>المجال المدرسي</a:t>
            </a:r>
            <a:r>
              <a:rPr lang="ar-SA" sz="4000" dirty="0" smtClean="0">
                <a:solidFill>
                  <a:schemeClr val="tx2">
                    <a:lumMod val="75000"/>
                  </a:schemeClr>
                </a:solidFill>
                <a:cs typeface="Arial" pitchFamily="34" charset="0"/>
              </a:rPr>
              <a:t>:</a:t>
            </a:r>
            <a:endParaRPr lang="ar-SA" sz="4000" dirty="0" smtClean="0">
              <a:solidFill>
                <a:schemeClr val="tx2">
                  <a:lumMod val="75000"/>
                </a:schemeClr>
              </a:solidFill>
              <a:cs typeface="Arial" pitchFamily="34" charset="0"/>
            </a:endParaRPr>
          </a:p>
        </p:txBody>
      </p:sp>
      <p:sp>
        <p:nvSpPr>
          <p:cNvPr id="9219" name="Content Placeholder 2"/>
          <p:cNvSpPr>
            <a:spLocks noGrp="1"/>
          </p:cNvSpPr>
          <p:nvPr>
            <p:ph idx="4294967295"/>
          </p:nvPr>
        </p:nvSpPr>
        <p:spPr>
          <a:xfrm>
            <a:off x="228600" y="1295400"/>
            <a:ext cx="9144000" cy="4678363"/>
          </a:xfrm>
        </p:spPr>
        <p:txBody>
          <a:bodyPr/>
          <a:lstStyle/>
          <a:p>
            <a:pPr lvl="1" rtl="1"/>
            <a:r>
              <a:rPr lang="ar-SA" sz="2400" dirty="0" smtClean="0"/>
              <a:t>تتضمن ممارسة الخدمة الاجتماعية في المجال المدرسي </a:t>
            </a:r>
            <a:r>
              <a:rPr lang="ar-SA" sz="2400" dirty="0" smtClean="0">
                <a:solidFill>
                  <a:srgbClr val="FF0000"/>
                </a:solidFill>
              </a:rPr>
              <a:t>مقومات أساسية تضمن نجاحها في عملها وهي : </a:t>
            </a:r>
            <a:endParaRPr lang="en-US" sz="1600" dirty="0" smtClean="0">
              <a:solidFill>
                <a:srgbClr val="FF0000"/>
              </a:solidFill>
            </a:endParaRPr>
          </a:p>
          <a:p>
            <a:pPr lvl="0" rtl="1">
              <a:buNone/>
            </a:pPr>
            <a:r>
              <a:rPr lang="ar-SA" sz="2800" dirty="0" smtClean="0"/>
              <a:t>أ </a:t>
            </a:r>
            <a:r>
              <a:rPr lang="ar-SA" sz="2800" dirty="0" err="1" smtClean="0"/>
              <a:t>ـ</a:t>
            </a:r>
            <a:r>
              <a:rPr lang="ar-SA" sz="2800" dirty="0" smtClean="0"/>
              <a:t> الطلاب </a:t>
            </a:r>
            <a:r>
              <a:rPr lang="ar-SA" sz="2800" dirty="0" smtClean="0"/>
              <a:t>في المراحل التعليمية المختلفة ، باعتبارهم المحور الذي تدور حوله وله كافة الخدمات التعليمية والتربوية والاجتماعية . </a:t>
            </a:r>
            <a:endParaRPr lang="en-US" sz="1800" dirty="0" smtClean="0"/>
          </a:p>
          <a:p>
            <a:pPr lvl="0" rtl="1">
              <a:buNone/>
            </a:pPr>
            <a:r>
              <a:rPr lang="ar-SA" sz="2800" dirty="0" smtClean="0"/>
              <a:t>ب </a:t>
            </a:r>
            <a:r>
              <a:rPr lang="ar-SA" sz="2800" dirty="0" err="1" smtClean="0"/>
              <a:t>ـ</a:t>
            </a:r>
            <a:r>
              <a:rPr lang="ar-SA" sz="2800" dirty="0" smtClean="0"/>
              <a:t> الخدمات </a:t>
            </a:r>
            <a:r>
              <a:rPr lang="ar-SA" sz="2800" dirty="0" smtClean="0"/>
              <a:t>التي تهتم بتقديمها المهنة ، والتي يحتاجها هؤلاء الطلاب وفقاً لمرحلة تعليمهم لمساعدتهم علي مواجهة مشكلاتهم وزيادة قدرتهم علي التحصيل الدراسي . </a:t>
            </a:r>
            <a:endParaRPr lang="en-US" sz="1800" dirty="0" smtClean="0"/>
          </a:p>
          <a:p>
            <a:pPr>
              <a:buNone/>
            </a:pPr>
            <a:r>
              <a:rPr lang="ar-SA" sz="2800" dirty="0" smtClean="0"/>
              <a:t>ج- القادة المتمثلون في الأخصائيين الاجتماعيين الذي يقدمون خدماتهم للمستفيدين في المجال المدرسي بالتعاون مع التخصصات </a:t>
            </a:r>
            <a:r>
              <a:rPr lang="ar-SA" sz="2800" dirty="0" err="1" smtClean="0"/>
              <a:t>الأخري</a:t>
            </a:r>
            <a:r>
              <a:rPr lang="ar-SA" sz="2800" dirty="0" smtClean="0"/>
              <a:t> علي أساس من </a:t>
            </a:r>
            <a:r>
              <a:rPr lang="ar-SA" sz="2800" dirty="0" smtClean="0"/>
              <a:t>العمل الفريقي </a:t>
            </a:r>
            <a:r>
              <a:rPr lang="ar-SA" sz="4400" dirty="0" smtClean="0"/>
              <a:t> </a:t>
            </a:r>
            <a:endParaRPr lang="en-US" sz="9600" b="1" dirty="0" smtClean="0">
              <a:cs typeface="Arial" pitchFamily="34" charset="0"/>
            </a:endParaRPr>
          </a:p>
        </p:txBody>
      </p:sp>
      <p:sp>
        <p:nvSpPr>
          <p:cNvPr id="5" name="Slide Number Placeholder 3"/>
          <p:cNvSpPr>
            <a:spLocks noGrp="1"/>
          </p:cNvSpPr>
          <p:nvPr>
            <p:ph type="sldNum" sz="quarter" idx="4294967295"/>
          </p:nvPr>
        </p:nvSpPr>
        <p:spPr bwMode="auto">
          <a:xfrm>
            <a:off x="4876800" y="6356350"/>
            <a:ext cx="482600" cy="365125"/>
          </a:xfrm>
          <a:noFill/>
          <a:ln>
            <a:miter lim="800000"/>
            <a:headEnd/>
            <a:tailEnd/>
          </a:ln>
        </p:spPr>
        <p:txBody>
          <a:bodyPr/>
          <a:lstStyle/>
          <a:p>
            <a:fld id="{E1D16D93-8795-4AD6-9A1F-54CC01E741BE}" type="slidenum">
              <a:rPr lang="ar-SA" smtClean="0">
                <a:cs typeface="Arial" pitchFamily="34" charset="0"/>
              </a:rPr>
              <a:pPr/>
              <a:t>9</a:t>
            </a:fld>
            <a:endParaRPr lang="en-US" dirty="0" smtClean="0">
              <a:cs typeface="Arial" pitchFamily="34" charset="0"/>
            </a:endParaRPr>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Title 1"/>
          <p:cNvSpPr>
            <a:spLocks noGrp="1"/>
          </p:cNvSpPr>
          <p:nvPr>
            <p:ph type="title" idx="4294967295"/>
          </p:nvPr>
        </p:nvSpPr>
        <p:spPr>
          <a:xfrm>
            <a:off x="0" y="304800"/>
            <a:ext cx="9448800" cy="1143000"/>
          </a:xfrm>
        </p:spPr>
        <p:txBody>
          <a:bodyPr/>
          <a:lstStyle/>
          <a:p>
            <a:pPr eaLnBrk="1" hangingPunct="1"/>
            <a:r>
              <a:rPr lang="ar-SA" sz="4000" b="1" dirty="0" smtClean="0"/>
              <a:t>(تابع)تعريف الخدمة الاجتماعية في </a:t>
            </a:r>
            <a:r>
              <a:rPr lang="ar-SA" sz="4000" b="1" dirty="0" smtClean="0"/>
              <a:t>المجال المدرسي</a:t>
            </a:r>
            <a:r>
              <a:rPr lang="ar-SA" sz="4000" dirty="0" smtClean="0">
                <a:solidFill>
                  <a:schemeClr val="tx2">
                    <a:lumMod val="75000"/>
                  </a:schemeClr>
                </a:solidFill>
                <a:cs typeface="Arial" pitchFamily="34" charset="0"/>
              </a:rPr>
              <a:t>:</a:t>
            </a:r>
            <a:endParaRPr lang="ar-SA" sz="4000" dirty="0" smtClean="0">
              <a:solidFill>
                <a:schemeClr val="tx2">
                  <a:lumMod val="75000"/>
                </a:schemeClr>
              </a:solidFill>
              <a:cs typeface="Arial" pitchFamily="34" charset="0"/>
            </a:endParaRPr>
          </a:p>
        </p:txBody>
      </p:sp>
      <p:sp>
        <p:nvSpPr>
          <p:cNvPr id="9219" name="Content Placeholder 2"/>
          <p:cNvSpPr>
            <a:spLocks noGrp="1"/>
          </p:cNvSpPr>
          <p:nvPr>
            <p:ph idx="4294967295"/>
          </p:nvPr>
        </p:nvSpPr>
        <p:spPr>
          <a:xfrm>
            <a:off x="228600" y="1295400"/>
            <a:ext cx="9144000" cy="4678363"/>
          </a:xfrm>
        </p:spPr>
        <p:txBody>
          <a:bodyPr/>
          <a:lstStyle/>
          <a:p>
            <a:pPr lvl="1" rtl="1"/>
            <a:r>
              <a:rPr lang="ar-SA" sz="3200" dirty="0" smtClean="0"/>
              <a:t>أن مهنة الخدمة الاجتماعية في عملها بالمجال المدرسي تعمل مع القيادات المجتمعية الجادة ، كما تشجع المشاركة الشعبية والمساعدة الذاتية من قبل سكان المجتمع المحلي المحيط بالمؤسسة التعليمية للاستفادة بالإمكانيات المجتمعية المتاحة والتي يمكن إتاحتها لتحقيق الأهداف التي يصبوا إليها ، وفي نفس الوقت تعتبر المؤسسة التعليمية مركز إشعاع للبيئة المحيطة من ناحية أخري في إطار محددات السياسة التعليمية كجزء </a:t>
            </a:r>
            <a:r>
              <a:rPr lang="ar-SA" sz="3200" dirty="0" smtClean="0"/>
              <a:t>من السياسة </a:t>
            </a:r>
            <a:r>
              <a:rPr lang="ar-SA" sz="3200" dirty="0" smtClean="0"/>
              <a:t>العامة في المجتمع .</a:t>
            </a:r>
            <a:r>
              <a:rPr lang="ar-SA" sz="5400" dirty="0" smtClean="0"/>
              <a:t> </a:t>
            </a:r>
            <a:endParaRPr lang="en-US" sz="13800" b="1" dirty="0" smtClean="0">
              <a:cs typeface="Arial" pitchFamily="34" charset="0"/>
            </a:endParaRPr>
          </a:p>
        </p:txBody>
      </p:sp>
      <p:sp>
        <p:nvSpPr>
          <p:cNvPr id="5" name="Slide Number Placeholder 3"/>
          <p:cNvSpPr>
            <a:spLocks noGrp="1"/>
          </p:cNvSpPr>
          <p:nvPr>
            <p:ph type="sldNum" sz="quarter" idx="4294967295"/>
          </p:nvPr>
        </p:nvSpPr>
        <p:spPr bwMode="auto">
          <a:xfrm>
            <a:off x="4876800" y="6356350"/>
            <a:ext cx="482600" cy="365125"/>
          </a:xfrm>
          <a:noFill/>
          <a:ln>
            <a:miter lim="800000"/>
            <a:headEnd/>
            <a:tailEnd/>
          </a:ln>
        </p:spPr>
        <p:txBody>
          <a:bodyPr/>
          <a:lstStyle/>
          <a:p>
            <a:fld id="{E1D16D93-8795-4AD6-9A1F-54CC01E741BE}" type="slidenum">
              <a:rPr lang="ar-SA" smtClean="0">
                <a:cs typeface="Arial" pitchFamily="34" charset="0"/>
              </a:rPr>
              <a:pPr/>
              <a:t>10</a:t>
            </a:fld>
            <a:endParaRPr lang="en-US" dirty="0" smtClean="0">
              <a:cs typeface="Arial" pitchFamily="34" charset="0"/>
            </a:endParaRPr>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b="1" dirty="0" smtClean="0"/>
              <a:t>أهداف الخدمة الاجتماعية في المجال المدرسي : </a:t>
            </a:r>
            <a:endParaRPr lang="ar-SA" dirty="0"/>
          </a:p>
        </p:txBody>
      </p:sp>
      <p:sp>
        <p:nvSpPr>
          <p:cNvPr id="3" name="عنصر نائب للمحتوى 2"/>
          <p:cNvSpPr>
            <a:spLocks noGrp="1"/>
          </p:cNvSpPr>
          <p:nvPr>
            <p:ph idx="1"/>
          </p:nvPr>
        </p:nvSpPr>
        <p:spPr/>
        <p:txBody>
          <a:bodyPr/>
          <a:lstStyle/>
          <a:p>
            <a:pPr rtl="1"/>
            <a:r>
              <a:rPr lang="ar-SA" b="1" dirty="0" smtClean="0">
                <a:solidFill>
                  <a:srgbClr val="FF0000"/>
                </a:solidFill>
              </a:rPr>
              <a:t>يمكن أن نحدد أهم أهداف الخدمة الاجتماعية في المجال المدرسي فيما يلي : </a:t>
            </a:r>
            <a:endParaRPr lang="en-US" b="1" dirty="0" smtClean="0">
              <a:solidFill>
                <a:srgbClr val="FF0000"/>
              </a:solidFill>
            </a:endParaRPr>
          </a:p>
          <a:p>
            <a:pPr lvl="0" rtl="1"/>
            <a:r>
              <a:rPr lang="ar-SA" sz="2800" dirty="0" smtClean="0"/>
              <a:t>ـ العمل </a:t>
            </a:r>
            <a:r>
              <a:rPr lang="ar-SA" sz="2800" dirty="0" smtClean="0"/>
              <a:t>علي إيجاد ترابط وتفاهم قوي بين البيت والمدرسة ، أي بين الذين يشتركون في تربية وتنشئة الطلاب تنشئة اجتماعية من ناحية وبينهم وبين المدرسين الذين يقومون بتعليم هؤلاء الطلاب داخل المؤسسة التعليمية من ناحية أخري . </a:t>
            </a:r>
            <a:endParaRPr lang="en-US" sz="2800" dirty="0" smtClean="0"/>
          </a:p>
          <a:p>
            <a:pPr lvl="0" rtl="1"/>
            <a:r>
              <a:rPr lang="ar-SA" sz="2800" dirty="0" smtClean="0"/>
              <a:t>ـ تنظيم </a:t>
            </a:r>
            <a:r>
              <a:rPr lang="ar-SA" sz="2800" dirty="0" smtClean="0"/>
              <a:t>الحياة الاجتماعية بالمؤسسة التعليمية ، </a:t>
            </a:r>
            <a:r>
              <a:rPr lang="ar-SA" sz="2800" dirty="0" err="1" smtClean="0"/>
              <a:t>حتي</a:t>
            </a:r>
            <a:r>
              <a:rPr lang="ar-SA" sz="2800" dirty="0" smtClean="0"/>
              <a:t> تصبح محببة إلي نفوس الطلاب وصالحة لنمو قدراتهم العقلية والوجدانية والجسمية والروحية من خلال مساعدة الطلاب علي الاندماج في النشاط المناسب بمشاركتهم في الجماعات المتعددة التي تتكون بالمدرسة . </a:t>
            </a:r>
            <a:endParaRPr lang="en-US" sz="2800" dirty="0" smtClean="0"/>
          </a:p>
          <a:p>
            <a:endParaRPr lang="ar-SA"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sz="3600" b="1" dirty="0" smtClean="0"/>
              <a:t>(تابع) أهداف </a:t>
            </a:r>
            <a:r>
              <a:rPr lang="ar-SA" sz="3600" b="1" dirty="0" smtClean="0"/>
              <a:t>الخدمة الاجتماعية في المجال المدرسي : </a:t>
            </a:r>
            <a:endParaRPr lang="ar-SA" sz="3600" dirty="0"/>
          </a:p>
        </p:txBody>
      </p:sp>
      <p:sp>
        <p:nvSpPr>
          <p:cNvPr id="3" name="عنصر نائب للمحتوى 2"/>
          <p:cNvSpPr>
            <a:spLocks noGrp="1"/>
          </p:cNvSpPr>
          <p:nvPr>
            <p:ph idx="1"/>
          </p:nvPr>
        </p:nvSpPr>
        <p:spPr/>
        <p:txBody>
          <a:bodyPr/>
          <a:lstStyle/>
          <a:p>
            <a:pPr lvl="0" rtl="1"/>
            <a:r>
              <a:rPr lang="ar-SA" dirty="0" smtClean="0"/>
              <a:t>ـ مساعدة </a:t>
            </a:r>
            <a:r>
              <a:rPr lang="ar-SA" dirty="0" smtClean="0"/>
              <a:t>الطلاب علي إشباع احتياجاتهم ومواجهة مشكلاتهم ، ومحاولة المواءمة بين الطالب وبين المؤسسة التعليمية ، وتشجيع المدرسين للتعامل مع الطلاب ذوي المشكلات ومساعدتهم علي حلها </a:t>
            </a:r>
            <a:r>
              <a:rPr lang="ar-SA" dirty="0" smtClean="0"/>
              <a:t>حتى </a:t>
            </a:r>
            <a:r>
              <a:rPr lang="ar-SA" dirty="0" smtClean="0"/>
              <a:t>لا تعوق الطلاب أثناء حياتهم الدراسية . </a:t>
            </a:r>
            <a:endParaRPr lang="en-US" dirty="0" smtClean="0"/>
          </a:p>
          <a:p>
            <a:pPr lvl="0" rtl="1"/>
            <a:r>
              <a:rPr lang="ar-SA" dirty="0" smtClean="0"/>
              <a:t>ـ تهيئة </a:t>
            </a:r>
            <a:r>
              <a:rPr lang="ar-SA" dirty="0" smtClean="0"/>
              <a:t>الظروف المحيطة بالطالب لمساعدته علي التحصيل الدراسي ، وإزالة المعوقات التي تحول دون التفوق الدراسي سواء كانت تلك المعوقات مرتبطة بالأسرة أو المدرسين أو المؤسسات في البيئة التي يمكنها المعاونة في ذلك .</a:t>
            </a:r>
            <a:endParaRPr lang="en-US" dirty="0" smtClean="0"/>
          </a:p>
          <a:p>
            <a:pPr lvl="0" rtl="1"/>
            <a:r>
              <a:rPr lang="ar-SA" sz="2800" dirty="0" smtClean="0"/>
              <a:t> </a:t>
            </a:r>
            <a:endParaRPr lang="en-US" sz="2800" dirty="0" smtClean="0"/>
          </a:p>
          <a:p>
            <a:endParaRPr lang="ar-SA"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sz="3600" b="1" dirty="0" smtClean="0"/>
              <a:t>(تابع) أهداف </a:t>
            </a:r>
            <a:r>
              <a:rPr lang="ar-SA" sz="3600" b="1" dirty="0" smtClean="0"/>
              <a:t>الخدمة الاجتماعية في المجال المدرسي : </a:t>
            </a:r>
            <a:endParaRPr lang="ar-SA" sz="3600" dirty="0"/>
          </a:p>
        </p:txBody>
      </p:sp>
      <p:sp>
        <p:nvSpPr>
          <p:cNvPr id="3" name="عنصر نائب للمحتوى 2"/>
          <p:cNvSpPr>
            <a:spLocks noGrp="1"/>
          </p:cNvSpPr>
          <p:nvPr>
            <p:ph idx="1"/>
          </p:nvPr>
        </p:nvSpPr>
        <p:spPr/>
        <p:txBody>
          <a:bodyPr/>
          <a:lstStyle/>
          <a:p>
            <a:pPr lvl="0" rtl="1"/>
            <a:r>
              <a:rPr lang="ar-SA" dirty="0" smtClean="0"/>
              <a:t>ـ </a:t>
            </a:r>
            <a:r>
              <a:rPr lang="ar-SA" dirty="0" smtClean="0"/>
              <a:t>مساعدة المدرسة علي نشر خدماتها في المنطقة التي توجد فيها ، لكي تعتبر بحق مركز </a:t>
            </a:r>
            <a:r>
              <a:rPr lang="ar-SA" dirty="0" smtClean="0"/>
              <a:t>إشعاع </a:t>
            </a:r>
            <a:r>
              <a:rPr lang="ar-SA" dirty="0" smtClean="0"/>
              <a:t>للبيئة وذلك بوضع إمكانياتها في خدمة البيئة المحيطة </a:t>
            </a:r>
            <a:r>
              <a:rPr lang="ar-SA" dirty="0" err="1" smtClean="0"/>
              <a:t>بها</a:t>
            </a:r>
            <a:r>
              <a:rPr lang="ar-SA" dirty="0" smtClean="0"/>
              <a:t> من ناحية ، ومساعدة المجتمع الذي توجد </a:t>
            </a:r>
            <a:r>
              <a:rPr lang="ar-SA" dirty="0" err="1" smtClean="0"/>
              <a:t>به</a:t>
            </a:r>
            <a:r>
              <a:rPr lang="ar-SA" dirty="0" smtClean="0"/>
              <a:t> المدرسة علي تدعيمها وأفادتها بما يتوفر لديه من موارد وإمكانيات يمكن استخدامها لخدمة الطلاب من ناحية أخري . </a:t>
            </a:r>
            <a:endParaRPr lang="en-US" dirty="0" smtClean="0"/>
          </a:p>
          <a:p>
            <a:r>
              <a:rPr lang="ar-SA" dirty="0" smtClean="0"/>
              <a:t>ـ جعل </a:t>
            </a:r>
            <a:r>
              <a:rPr lang="ar-SA" dirty="0" smtClean="0"/>
              <a:t>التنظيمات في المؤسسة التعليمية أكثر استجابة لحاجات الطلاب وزيادة استفادتهم منها ، وتوجيه التفاعلات الاجتماعية والارتفاع بمستواها ومفهومها بما يسمح بالتفاعل داخل وخارج البيئة المدرسية . </a:t>
            </a:r>
            <a:endParaRPr lang="ar-SA" dirty="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sz="3600" b="1" dirty="0" smtClean="0"/>
              <a:t>(تابع) أهداف </a:t>
            </a:r>
            <a:r>
              <a:rPr lang="ar-SA" sz="3600" b="1" dirty="0" smtClean="0"/>
              <a:t>الخدمة الاجتماعية في المجال المدرسي : </a:t>
            </a:r>
            <a:endParaRPr lang="ar-SA" sz="3600" dirty="0"/>
          </a:p>
        </p:txBody>
      </p:sp>
      <p:sp>
        <p:nvSpPr>
          <p:cNvPr id="3" name="عنصر نائب للمحتوى 2"/>
          <p:cNvSpPr>
            <a:spLocks noGrp="1"/>
          </p:cNvSpPr>
          <p:nvPr>
            <p:ph idx="1"/>
          </p:nvPr>
        </p:nvSpPr>
        <p:spPr/>
        <p:txBody>
          <a:bodyPr/>
          <a:lstStyle/>
          <a:p>
            <a:pPr lvl="0" rtl="1"/>
            <a:r>
              <a:rPr lang="ar-SA" dirty="0" smtClean="0"/>
              <a:t>ـ </a:t>
            </a:r>
            <a:r>
              <a:rPr lang="ar-SA" dirty="0" smtClean="0"/>
              <a:t>مواجهة الظواهر الاجتماعية المنعكسة علي المؤسسة التعليمية ، كالتسيب والعدوان وتعاطي المخدرات والتلوث وغيرها من الظواهر السلبية ، وذلك بتنظيم البرامج والمشروعات لمقابلة أو مواجهة هذه الظواهر المؤثرة علي العملية التعليمية والحياة المدرسية . </a:t>
            </a:r>
            <a:endParaRPr lang="en-US" dirty="0" smtClean="0"/>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b="1" dirty="0" smtClean="0"/>
              <a:t/>
            </a:r>
            <a:br>
              <a:rPr lang="ar-SA" b="1" dirty="0" smtClean="0"/>
            </a:br>
            <a:r>
              <a:rPr lang="ar-SA" b="1" dirty="0" smtClean="0"/>
              <a:t>بعض </a:t>
            </a:r>
            <a:r>
              <a:rPr lang="ar-SA" b="1" dirty="0" smtClean="0"/>
              <a:t>مشكلات التلاميذ في المجال المدرسي  : </a:t>
            </a:r>
            <a:r>
              <a:rPr lang="en-US" dirty="0" smtClean="0"/>
              <a:t/>
            </a:r>
            <a:br>
              <a:rPr lang="en-US" dirty="0" smtClean="0"/>
            </a:br>
            <a:endParaRPr lang="ar-SA" dirty="0"/>
          </a:p>
        </p:txBody>
      </p:sp>
      <p:sp>
        <p:nvSpPr>
          <p:cNvPr id="3" name="عنصر نائب للمحتوى 2"/>
          <p:cNvSpPr>
            <a:spLocks noGrp="1"/>
          </p:cNvSpPr>
          <p:nvPr>
            <p:ph idx="1"/>
          </p:nvPr>
        </p:nvSpPr>
        <p:spPr/>
        <p:txBody>
          <a:bodyPr/>
          <a:lstStyle/>
          <a:p>
            <a:pPr rtl="1"/>
            <a:r>
              <a:rPr lang="ar-SA" b="1" dirty="0" smtClean="0">
                <a:solidFill>
                  <a:srgbClr val="FF0000"/>
                </a:solidFill>
              </a:rPr>
              <a:t>تعريف المشكلة المدرسية : </a:t>
            </a:r>
            <a:endParaRPr lang="en-US" dirty="0" smtClean="0">
              <a:solidFill>
                <a:srgbClr val="FF0000"/>
              </a:solidFill>
            </a:endParaRPr>
          </a:p>
          <a:p>
            <a:pPr rtl="1"/>
            <a:r>
              <a:rPr lang="ar-SA" dirty="0" smtClean="0"/>
              <a:t>	</a:t>
            </a:r>
            <a:r>
              <a:rPr lang="ar-SA" sz="3600" dirty="0" smtClean="0"/>
              <a:t>الصعوبات والمواقف التي تواجه التلاميذ في مختلف مراحل التعليم نتيجة لمؤثرات شخصية أو مدرسية أو أسرية </a:t>
            </a:r>
            <a:r>
              <a:rPr lang="ar-SA" sz="3600" dirty="0" smtClean="0"/>
              <a:t>أو مجتمعية </a:t>
            </a:r>
            <a:r>
              <a:rPr lang="ar-SA" sz="3600" dirty="0" smtClean="0"/>
              <a:t>، ولا تستطيع قدرات التلميذ علي مواجهتها ، بما يعوق تكيفه مع نفسه </a:t>
            </a:r>
            <a:r>
              <a:rPr lang="ar-SA" sz="3600" dirty="0" smtClean="0"/>
              <a:t>أو مدرسته </a:t>
            </a:r>
            <a:r>
              <a:rPr lang="ar-SA" sz="3600" dirty="0" smtClean="0"/>
              <a:t>، ويؤثر بالتالي علي حياته الدراسية والعامة ، الأمر الذي يتطلب التدخل لمساعدته علي مواجهه تلك </a:t>
            </a:r>
            <a:r>
              <a:rPr lang="ar-SA" sz="3600" dirty="0" smtClean="0"/>
              <a:t>الصعوبات. </a:t>
            </a:r>
            <a:endParaRPr lang="en-US" sz="3600" dirty="0" smtClean="0"/>
          </a:p>
          <a:p>
            <a:endParaRPr lang="ar-SA" dirty="0"/>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b="1" dirty="0" smtClean="0"/>
              <a:t/>
            </a:r>
            <a:br>
              <a:rPr lang="ar-SA" b="1" dirty="0" smtClean="0"/>
            </a:br>
            <a:r>
              <a:rPr lang="ar-SA" sz="4000" b="1" dirty="0" smtClean="0"/>
              <a:t>(تابع) بعض </a:t>
            </a:r>
            <a:r>
              <a:rPr lang="ar-SA" sz="4000" b="1" dirty="0" smtClean="0"/>
              <a:t>مشكلات التلاميذ في المجال المدرسي  : </a:t>
            </a:r>
            <a:r>
              <a:rPr lang="en-US" sz="4000" dirty="0" smtClean="0"/>
              <a:t/>
            </a:r>
            <a:br>
              <a:rPr lang="en-US" sz="4000" dirty="0" smtClean="0"/>
            </a:br>
            <a:endParaRPr lang="ar-SA" dirty="0"/>
          </a:p>
        </p:txBody>
      </p:sp>
      <p:sp>
        <p:nvSpPr>
          <p:cNvPr id="3" name="عنصر نائب للمحتوى 2"/>
          <p:cNvSpPr>
            <a:spLocks noGrp="1"/>
          </p:cNvSpPr>
          <p:nvPr>
            <p:ph idx="1"/>
          </p:nvPr>
        </p:nvSpPr>
        <p:spPr>
          <a:xfrm>
            <a:off x="0" y="1447800"/>
            <a:ext cx="9906000" cy="4678363"/>
          </a:xfrm>
        </p:spPr>
        <p:txBody>
          <a:bodyPr/>
          <a:lstStyle/>
          <a:p>
            <a:pPr rtl="1"/>
            <a:r>
              <a:rPr lang="ar-SA" sz="2800" b="1" dirty="0" smtClean="0">
                <a:solidFill>
                  <a:srgbClr val="FF0000"/>
                </a:solidFill>
              </a:rPr>
              <a:t>خصائص مشكلات التلاميذ : </a:t>
            </a:r>
            <a:endParaRPr lang="en-US" sz="2800" dirty="0" smtClean="0">
              <a:solidFill>
                <a:srgbClr val="FF0000"/>
              </a:solidFill>
            </a:endParaRPr>
          </a:p>
          <a:p>
            <a:pPr rtl="1"/>
            <a:r>
              <a:rPr lang="ar-SA" sz="2800" dirty="0" smtClean="0"/>
              <a:t> </a:t>
            </a:r>
            <a:r>
              <a:rPr lang="ar-SA" sz="2800" dirty="0" smtClean="0">
                <a:solidFill>
                  <a:srgbClr val="FF3300"/>
                </a:solidFill>
              </a:rPr>
              <a:t>تتعدد </a:t>
            </a:r>
            <a:r>
              <a:rPr lang="ar-SA" sz="2800" dirty="0" smtClean="0">
                <a:solidFill>
                  <a:srgbClr val="FF3300"/>
                </a:solidFill>
              </a:rPr>
              <a:t>الخصائص التي تتسم </a:t>
            </a:r>
            <a:r>
              <a:rPr lang="ar-SA" sz="2800" dirty="0" err="1" smtClean="0">
                <a:solidFill>
                  <a:srgbClr val="FF3300"/>
                </a:solidFill>
              </a:rPr>
              <a:t>بها</a:t>
            </a:r>
            <a:r>
              <a:rPr lang="ar-SA" sz="2800" dirty="0" smtClean="0">
                <a:solidFill>
                  <a:srgbClr val="FF3300"/>
                </a:solidFill>
              </a:rPr>
              <a:t> مشكلات التلاميذ في المجال المدرسي ، ومنها :  </a:t>
            </a:r>
            <a:endParaRPr lang="en-US" sz="2800" dirty="0" smtClean="0">
              <a:solidFill>
                <a:srgbClr val="FF3300"/>
              </a:solidFill>
            </a:endParaRPr>
          </a:p>
          <a:p>
            <a:pPr lvl="0" rtl="1"/>
            <a:r>
              <a:rPr lang="ar-SA" sz="2800" dirty="0" smtClean="0"/>
              <a:t>ـ تنوع </a:t>
            </a:r>
            <a:r>
              <a:rPr lang="ar-SA" sz="2800" dirty="0" smtClean="0"/>
              <a:t>المشكلات ، فبعضها يتصل بالدراسة أو التعليم والآخر بالجوانب الاقتصادية ، وأخري بمظاهر النمو أو الجوانب القيمية </a:t>
            </a:r>
            <a:r>
              <a:rPr lang="ar-SA" sz="2800" dirty="0" smtClean="0"/>
              <a:t>أو النفسية </a:t>
            </a:r>
            <a:r>
              <a:rPr lang="ar-SA" sz="2800" dirty="0" smtClean="0"/>
              <a:t>. </a:t>
            </a:r>
            <a:endParaRPr lang="en-US" sz="2800" dirty="0" smtClean="0"/>
          </a:p>
          <a:p>
            <a:pPr lvl="0" rtl="1"/>
            <a:r>
              <a:rPr lang="ar-SA" sz="2800" dirty="0" smtClean="0"/>
              <a:t>ـ يتسم </a:t>
            </a:r>
            <a:r>
              <a:rPr lang="ar-SA" sz="2800" dirty="0" smtClean="0"/>
              <a:t>بعضها بالبساطة كالمشكلات </a:t>
            </a:r>
            <a:r>
              <a:rPr lang="ar-SA" sz="2800" dirty="0" smtClean="0"/>
              <a:t>العارضة </a:t>
            </a:r>
            <a:r>
              <a:rPr lang="ar-SA" sz="2800" dirty="0" smtClean="0"/>
              <a:t>، وبعضها معقد مثل المشكلات السلوكية . </a:t>
            </a:r>
            <a:endParaRPr lang="en-US" sz="2800" dirty="0" smtClean="0"/>
          </a:p>
          <a:p>
            <a:pPr lvl="0" rtl="1"/>
            <a:r>
              <a:rPr lang="ar-SA" sz="2800" dirty="0" smtClean="0"/>
              <a:t>ـ تعدد </a:t>
            </a:r>
            <a:r>
              <a:rPr lang="ar-SA" sz="2800" dirty="0" smtClean="0"/>
              <a:t>أسباب المشكلات ، ما بين ذاتيه خاصة بالتلميذ ، أو مدرسيه ترجع للمدرسة </a:t>
            </a:r>
            <a:r>
              <a:rPr lang="ar-SA" sz="2800" dirty="0" smtClean="0"/>
              <a:t>أو أسرية </a:t>
            </a:r>
            <a:r>
              <a:rPr lang="ar-SA" sz="2800" dirty="0" smtClean="0"/>
              <a:t>ترجع </a:t>
            </a:r>
            <a:r>
              <a:rPr lang="ar-SA" sz="2800" dirty="0" smtClean="0"/>
              <a:t>للظروف </a:t>
            </a:r>
            <a:r>
              <a:rPr lang="ar-SA" sz="2800" dirty="0" smtClean="0"/>
              <a:t>الأسرية ، بل قد يرجع بعضها </a:t>
            </a:r>
            <a:r>
              <a:rPr lang="ar-SA" sz="2800" dirty="0" smtClean="0"/>
              <a:t>لأسباب </a:t>
            </a:r>
            <a:r>
              <a:rPr lang="ar-SA" sz="2800" dirty="0" smtClean="0"/>
              <a:t>مجتمعية . </a:t>
            </a:r>
            <a:endParaRPr lang="en-US" sz="2800" dirty="0" smtClean="0"/>
          </a:p>
          <a:p>
            <a:pPr lvl="0" rtl="1"/>
            <a:r>
              <a:rPr lang="ar-SA" sz="2800" dirty="0" smtClean="0"/>
              <a:t>ـ فردية </a:t>
            </a:r>
            <a:r>
              <a:rPr lang="ar-SA" sz="2800" dirty="0" smtClean="0"/>
              <a:t>المشكلات ، حيث أنها تختلف من تلميذ لآخر من حيث نوعية المشكلة أو شدتها ، كما أن للمشكلة جانب موضوعي وآخر ذاتي . </a:t>
            </a:r>
            <a:endParaRPr lang="en-US" sz="2800" dirty="0" smtClean="0"/>
          </a:p>
          <a:p>
            <a:r>
              <a:rPr lang="ar-SA" sz="2800" dirty="0" smtClean="0"/>
              <a:t>ـ تستوجب </a:t>
            </a:r>
            <a:r>
              <a:rPr lang="ar-SA" sz="2800" dirty="0" smtClean="0"/>
              <a:t>تضافر جهود </a:t>
            </a:r>
            <a:r>
              <a:rPr lang="ar-SA" sz="2800" dirty="0" smtClean="0"/>
              <a:t>عديدة </a:t>
            </a:r>
            <a:r>
              <a:rPr lang="ar-SA" sz="2800" dirty="0" smtClean="0"/>
              <a:t>لمواجهتها . </a:t>
            </a:r>
            <a:endParaRPr lang="ar-SA" sz="2800" dirty="0"/>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sz="4000" b="1" dirty="0" smtClean="0"/>
              <a:t/>
            </a:r>
            <a:br>
              <a:rPr lang="ar-SA" sz="4000" b="1" dirty="0" smtClean="0"/>
            </a:br>
            <a:r>
              <a:rPr lang="ar-SA" sz="4000" b="1" dirty="0" smtClean="0"/>
              <a:t>(</a:t>
            </a:r>
            <a:r>
              <a:rPr lang="ar-SA" sz="4000" b="1" dirty="0" smtClean="0"/>
              <a:t>تابع) بعض مشكلات التلاميذ في المجال المدرسي  : </a:t>
            </a:r>
            <a:r>
              <a:rPr lang="en-US" dirty="0" smtClean="0"/>
              <a:t/>
            </a:r>
            <a:br>
              <a:rPr lang="en-US" dirty="0" smtClean="0"/>
            </a:br>
            <a:endParaRPr lang="ar-SA" dirty="0"/>
          </a:p>
        </p:txBody>
      </p:sp>
      <p:sp>
        <p:nvSpPr>
          <p:cNvPr id="3" name="عنصر نائب للمحتوى 2"/>
          <p:cNvSpPr>
            <a:spLocks noGrp="1"/>
          </p:cNvSpPr>
          <p:nvPr>
            <p:ph idx="1"/>
          </p:nvPr>
        </p:nvSpPr>
        <p:spPr>
          <a:xfrm>
            <a:off x="0" y="1447800"/>
            <a:ext cx="9906000" cy="4678363"/>
          </a:xfrm>
        </p:spPr>
        <p:txBody>
          <a:bodyPr/>
          <a:lstStyle/>
          <a:p>
            <a:pPr rtl="1"/>
            <a:r>
              <a:rPr lang="ar-SA" sz="2800" b="1" dirty="0" smtClean="0">
                <a:solidFill>
                  <a:srgbClr val="FF0000"/>
                </a:solidFill>
              </a:rPr>
              <a:t>أهم </a:t>
            </a:r>
            <a:r>
              <a:rPr lang="ar-SA" sz="2800" b="1" dirty="0" smtClean="0">
                <a:solidFill>
                  <a:srgbClr val="FF0000"/>
                </a:solidFill>
              </a:rPr>
              <a:t>مشكلات التلاميذ : </a:t>
            </a:r>
            <a:r>
              <a:rPr lang="ar-SA" sz="2800" dirty="0" smtClean="0">
                <a:solidFill>
                  <a:schemeClr val="accent3">
                    <a:lumMod val="50000"/>
                  </a:schemeClr>
                </a:solidFill>
              </a:rPr>
              <a:t>تتعدد مشكلات </a:t>
            </a:r>
            <a:r>
              <a:rPr lang="ar-SA" sz="2800" dirty="0" smtClean="0">
                <a:solidFill>
                  <a:schemeClr val="accent3">
                    <a:lumMod val="50000"/>
                  </a:schemeClr>
                </a:solidFill>
              </a:rPr>
              <a:t>التلاميذ في المجال المدرسي ، </a:t>
            </a:r>
            <a:r>
              <a:rPr lang="ar-SA" sz="2800" dirty="0" smtClean="0">
                <a:solidFill>
                  <a:schemeClr val="accent3">
                    <a:lumMod val="50000"/>
                  </a:schemeClr>
                </a:solidFill>
              </a:rPr>
              <a:t>ومن أهمها </a:t>
            </a:r>
            <a:r>
              <a:rPr lang="ar-SA" sz="2800" dirty="0" smtClean="0">
                <a:solidFill>
                  <a:srgbClr val="FF3300"/>
                </a:solidFill>
              </a:rPr>
              <a:t>:  </a:t>
            </a:r>
            <a:endParaRPr lang="en-US" sz="2800" dirty="0" smtClean="0">
              <a:solidFill>
                <a:srgbClr val="FF3300"/>
              </a:solidFill>
            </a:endParaRPr>
          </a:p>
          <a:p>
            <a:pPr lvl="0" rtl="1"/>
            <a:r>
              <a:rPr lang="ar-SA" dirty="0" smtClean="0">
                <a:solidFill>
                  <a:srgbClr val="FF3300"/>
                </a:solidFill>
              </a:rPr>
              <a:t>المشكلات الدراسية أو المدرسية ومنها : </a:t>
            </a:r>
            <a:endParaRPr lang="en-US" dirty="0" smtClean="0">
              <a:solidFill>
                <a:srgbClr val="FF3300"/>
              </a:solidFill>
            </a:endParaRPr>
          </a:p>
          <a:p>
            <a:pPr rtl="1"/>
            <a:r>
              <a:rPr lang="ar-SA" dirty="0" smtClean="0"/>
              <a:t>	مشكله الغياب المتكرر ، مشكلة الهروب من المدرسة ، مشكلة التخلف الدراسي . </a:t>
            </a:r>
            <a:endParaRPr lang="en-US" dirty="0" smtClean="0"/>
          </a:p>
          <a:p>
            <a:pPr lvl="0" rtl="1"/>
            <a:r>
              <a:rPr lang="ar-SA" sz="2800" dirty="0" smtClean="0">
                <a:solidFill>
                  <a:srgbClr val="FF3300"/>
                </a:solidFill>
              </a:rPr>
              <a:t>المشكلات الأسرية ومنها : </a:t>
            </a:r>
            <a:endParaRPr lang="en-US" sz="2800" dirty="0" smtClean="0">
              <a:solidFill>
                <a:srgbClr val="FF3300"/>
              </a:solidFill>
            </a:endParaRPr>
          </a:p>
          <a:p>
            <a:pPr rtl="1"/>
            <a:r>
              <a:rPr lang="ar-SA" sz="2800" dirty="0" smtClean="0"/>
              <a:t>	سوء العلاقات بين الوالدين ، الجهل بأصول التربية ، تفضيل ابن عن الآخرين .</a:t>
            </a:r>
            <a:endParaRPr lang="en-US" sz="2800" dirty="0" smtClean="0"/>
          </a:p>
          <a:p>
            <a:pPr lvl="0" rtl="1"/>
            <a:r>
              <a:rPr lang="ar-SA" dirty="0" smtClean="0">
                <a:solidFill>
                  <a:srgbClr val="FF3300"/>
                </a:solidFill>
              </a:rPr>
              <a:t>المشكلات الصحية ومنها : </a:t>
            </a:r>
            <a:endParaRPr lang="en-US" dirty="0" smtClean="0">
              <a:solidFill>
                <a:srgbClr val="FF3300"/>
              </a:solidFill>
            </a:endParaRPr>
          </a:p>
          <a:p>
            <a:r>
              <a:rPr lang="ar-SA" dirty="0" smtClean="0"/>
              <a:t>	مشكلة التكوين غير الطبيعي ، الأمراض الجسمية ، وجود بعض العاهات.</a:t>
            </a:r>
            <a:endParaRPr lang="ar-SA" dirty="0"/>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b="1" dirty="0" smtClean="0"/>
              <a:t/>
            </a:r>
            <a:br>
              <a:rPr lang="ar-SA" b="1" dirty="0" smtClean="0"/>
            </a:br>
            <a:r>
              <a:rPr lang="ar-SA" sz="4000" b="1" dirty="0" smtClean="0"/>
              <a:t>(تابع) بعض مشكلات التلاميذ في المجال المدرسي  : </a:t>
            </a:r>
            <a:r>
              <a:rPr lang="en-US" dirty="0" smtClean="0"/>
              <a:t/>
            </a:r>
            <a:br>
              <a:rPr lang="en-US" dirty="0" smtClean="0"/>
            </a:br>
            <a:endParaRPr lang="ar-SA" dirty="0"/>
          </a:p>
        </p:txBody>
      </p:sp>
      <p:sp>
        <p:nvSpPr>
          <p:cNvPr id="3" name="عنصر نائب للمحتوى 2"/>
          <p:cNvSpPr>
            <a:spLocks noGrp="1"/>
          </p:cNvSpPr>
          <p:nvPr>
            <p:ph idx="1"/>
          </p:nvPr>
        </p:nvSpPr>
        <p:spPr>
          <a:xfrm>
            <a:off x="0" y="1295400"/>
            <a:ext cx="9601200" cy="5105399"/>
          </a:xfrm>
        </p:spPr>
        <p:txBody>
          <a:bodyPr/>
          <a:lstStyle/>
          <a:p>
            <a:pPr rtl="1"/>
            <a:r>
              <a:rPr lang="ar-SA" sz="2800" b="1" dirty="0" smtClean="0">
                <a:solidFill>
                  <a:srgbClr val="FF0000"/>
                </a:solidFill>
              </a:rPr>
              <a:t>(تابع) أهم مشكلات </a:t>
            </a:r>
            <a:r>
              <a:rPr lang="ar-SA" sz="2800" b="1" dirty="0" smtClean="0">
                <a:solidFill>
                  <a:srgbClr val="FF0000"/>
                </a:solidFill>
              </a:rPr>
              <a:t>التلاميذ </a:t>
            </a:r>
            <a:r>
              <a:rPr lang="ar-SA" sz="2800" b="1" dirty="0" smtClean="0">
                <a:solidFill>
                  <a:srgbClr val="FF0000"/>
                </a:solidFill>
              </a:rPr>
              <a:t>:</a:t>
            </a:r>
            <a:endParaRPr lang="en-US" sz="2800" dirty="0" smtClean="0">
              <a:solidFill>
                <a:srgbClr val="FF3300"/>
              </a:solidFill>
            </a:endParaRPr>
          </a:p>
          <a:p>
            <a:pPr lvl="0" rtl="1"/>
            <a:r>
              <a:rPr lang="ar-SA" sz="2800" dirty="0" smtClean="0">
                <a:solidFill>
                  <a:srgbClr val="FF3300"/>
                </a:solidFill>
              </a:rPr>
              <a:t>المشكلات الاقتصادية ومنها : </a:t>
            </a:r>
            <a:endParaRPr lang="en-US" sz="2800" dirty="0" smtClean="0">
              <a:solidFill>
                <a:srgbClr val="FF3300"/>
              </a:solidFill>
            </a:endParaRPr>
          </a:p>
          <a:p>
            <a:pPr rtl="1"/>
            <a:r>
              <a:rPr lang="ar-SA" sz="2800" dirty="0" smtClean="0"/>
              <a:t>انعدام أو قله دخل الأسرة ، سوء تصرف </a:t>
            </a:r>
            <a:r>
              <a:rPr lang="ar-SA" sz="2800" dirty="0" smtClean="0"/>
              <a:t>الأسرة </a:t>
            </a:r>
            <a:r>
              <a:rPr lang="ar-SA" sz="2800" dirty="0" smtClean="0"/>
              <a:t>في الدخل ، حرمان التلميذ من المصروف . </a:t>
            </a:r>
            <a:endParaRPr lang="en-US" sz="2800" dirty="0" smtClean="0"/>
          </a:p>
          <a:p>
            <a:pPr lvl="0" rtl="1"/>
            <a:r>
              <a:rPr lang="ar-SA" sz="2800" dirty="0" smtClean="0">
                <a:solidFill>
                  <a:srgbClr val="FF3300"/>
                </a:solidFill>
              </a:rPr>
              <a:t>مشكلات الانحرافات الأخلاقية ومنها : </a:t>
            </a:r>
            <a:endParaRPr lang="en-US" sz="2800" dirty="0" smtClean="0">
              <a:solidFill>
                <a:srgbClr val="FF3300"/>
              </a:solidFill>
            </a:endParaRPr>
          </a:p>
          <a:p>
            <a:pPr rtl="1"/>
            <a:r>
              <a:rPr lang="ar-SA" sz="2800" dirty="0" smtClean="0"/>
              <a:t>مظاهر السلوك </a:t>
            </a:r>
            <a:r>
              <a:rPr lang="ar-SA" sz="2800" dirty="0" smtClean="0"/>
              <a:t>المخالفة </a:t>
            </a:r>
            <a:r>
              <a:rPr lang="ar-SA" sz="2800" dirty="0" smtClean="0"/>
              <a:t>لقيم المجتمع ، بعض الانحرافات كالغش والسرقة. </a:t>
            </a:r>
            <a:endParaRPr lang="en-US" sz="2800" dirty="0" smtClean="0"/>
          </a:p>
          <a:p>
            <a:pPr lvl="0" rtl="1"/>
            <a:r>
              <a:rPr lang="ar-SA" sz="2800" dirty="0" smtClean="0">
                <a:solidFill>
                  <a:srgbClr val="FF3300"/>
                </a:solidFill>
              </a:rPr>
              <a:t>مشكلات شغل أوقات الفراغ ومنها : </a:t>
            </a:r>
            <a:endParaRPr lang="en-US" sz="2800" dirty="0" smtClean="0">
              <a:solidFill>
                <a:srgbClr val="FF3300"/>
              </a:solidFill>
            </a:endParaRPr>
          </a:p>
          <a:p>
            <a:pPr rtl="1"/>
            <a:r>
              <a:rPr lang="ar-SA" sz="2800" dirty="0" smtClean="0"/>
              <a:t>	عدم توفر وسائل لشغل وقت الفراغ ، عدم وجود أنشطة تلائم التلاميذ . </a:t>
            </a:r>
            <a:endParaRPr lang="en-US" sz="2800" dirty="0" smtClean="0"/>
          </a:p>
          <a:p>
            <a:pPr lvl="0" rtl="1"/>
            <a:r>
              <a:rPr lang="ar-SA" sz="2800" dirty="0" smtClean="0"/>
              <a:t> </a:t>
            </a:r>
            <a:r>
              <a:rPr lang="ar-SA" sz="2800" dirty="0" smtClean="0">
                <a:solidFill>
                  <a:srgbClr val="FF3300"/>
                </a:solidFill>
              </a:rPr>
              <a:t>مشكلات الاضطراب النفسي ومنها : </a:t>
            </a:r>
            <a:endParaRPr lang="en-US" sz="2800" dirty="0" smtClean="0">
              <a:solidFill>
                <a:srgbClr val="FF3300"/>
              </a:solidFill>
            </a:endParaRPr>
          </a:p>
          <a:p>
            <a:pPr rtl="1"/>
            <a:r>
              <a:rPr lang="ar-SA" sz="2800" dirty="0" smtClean="0"/>
              <a:t>	</a:t>
            </a:r>
            <a:r>
              <a:rPr lang="ar-SA" sz="2800" dirty="0" smtClean="0"/>
              <a:t>الإصابة </a:t>
            </a:r>
            <a:r>
              <a:rPr lang="ar-SA" sz="2800" dirty="0" smtClean="0"/>
              <a:t>بالأمراض النفسية ، الاضطراب النفسي وعدم الاستقرار . </a:t>
            </a:r>
            <a:endParaRPr lang="en-US" sz="2800" dirty="0"/>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b="1" dirty="0" smtClean="0"/>
              <a:t>دور الخدمة الاجتماعية في المجال المدرسي  : </a:t>
            </a:r>
            <a:endParaRPr lang="ar-SA" dirty="0"/>
          </a:p>
        </p:txBody>
      </p:sp>
      <p:sp>
        <p:nvSpPr>
          <p:cNvPr id="3" name="عنصر نائب للمحتوى 2"/>
          <p:cNvSpPr>
            <a:spLocks noGrp="1"/>
          </p:cNvSpPr>
          <p:nvPr>
            <p:ph idx="1"/>
          </p:nvPr>
        </p:nvSpPr>
        <p:spPr>
          <a:xfrm>
            <a:off x="495300" y="1600200"/>
            <a:ext cx="8572500" cy="4525963"/>
          </a:xfrm>
        </p:spPr>
        <p:txBody>
          <a:bodyPr/>
          <a:lstStyle/>
          <a:p>
            <a:pPr rtl="1"/>
            <a:r>
              <a:rPr lang="ar-SA" b="1" dirty="0" smtClean="0"/>
              <a:t>دور الأخصائي الاجتماعي مع أنساق التعامل المختلفة :</a:t>
            </a:r>
            <a:endParaRPr lang="en-US" dirty="0" smtClean="0"/>
          </a:p>
          <a:p>
            <a:pPr rtl="1"/>
            <a:r>
              <a:rPr lang="ar-SA" dirty="0" smtClean="0"/>
              <a:t>	ترتبط الممارسة المهنية للخدمة الاجتماعية في المجال المدرسي بأداء مجموعة من الأدوار الرئيسية التي تتعلق بالخدمات الفردية التي يمكن للأخصائي الاجتماعي تقديمها للطلاب من ناحية ، والخدمات والأنشطة الجماعية التي تقدم للجماعات المختلفة داخل النسق المدرسي من ناحية ثانية ، بالإضافة إلي الخدمات المجتمعية المتعلقة بالمؤسسة التعليمية وما تتضمنه من أجهزة ومنظمات مدرسية من ناحية ثالثة .</a:t>
            </a:r>
            <a:endParaRPr lang="en-US" dirty="0" smtClean="0"/>
          </a:p>
          <a:p>
            <a:r>
              <a:rPr lang="ar-SA" dirty="0" smtClean="0"/>
              <a:t> </a:t>
            </a:r>
            <a:r>
              <a:rPr lang="ar-SA" b="1" dirty="0" smtClean="0">
                <a:solidFill>
                  <a:srgbClr val="FF3300"/>
                </a:solidFill>
              </a:rPr>
              <a:t>ويمكن توضيح هذه الأدوار المهنية علي النحو التالي :</a:t>
            </a:r>
            <a:endParaRPr lang="ar-SA" b="1" dirty="0">
              <a:solidFill>
                <a:srgbClr val="FF3300"/>
              </a:solidFill>
            </a:endParaRP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sz="4000" b="1" dirty="0" smtClean="0"/>
              <a:t>(تابع) دور </a:t>
            </a:r>
            <a:r>
              <a:rPr lang="ar-SA" sz="4000" b="1" dirty="0" smtClean="0"/>
              <a:t>الخدمة الاجتماعية في المجال المدرسي  : </a:t>
            </a:r>
            <a:endParaRPr lang="ar-SA" sz="4000" dirty="0"/>
          </a:p>
        </p:txBody>
      </p:sp>
      <p:sp>
        <p:nvSpPr>
          <p:cNvPr id="3" name="عنصر نائب للمحتوى 2"/>
          <p:cNvSpPr>
            <a:spLocks noGrp="1"/>
          </p:cNvSpPr>
          <p:nvPr>
            <p:ph idx="1"/>
          </p:nvPr>
        </p:nvSpPr>
        <p:spPr>
          <a:xfrm>
            <a:off x="381000" y="1295400"/>
            <a:ext cx="9105900" cy="4678363"/>
          </a:xfrm>
        </p:spPr>
        <p:txBody>
          <a:bodyPr/>
          <a:lstStyle/>
          <a:p>
            <a:pPr rtl="1"/>
            <a:r>
              <a:rPr lang="ar-SA" b="1" dirty="0" smtClean="0"/>
              <a:t>دور الأخصائي الاجتماعي مع التلميذ كنسق فردي : </a:t>
            </a:r>
            <a:endParaRPr lang="en-US" dirty="0" smtClean="0"/>
          </a:p>
          <a:p>
            <a:pPr rtl="1"/>
            <a:r>
              <a:rPr lang="ar-SA" dirty="0" smtClean="0">
                <a:solidFill>
                  <a:srgbClr val="FF3300"/>
                </a:solidFill>
              </a:rPr>
              <a:t>يتضمن هذا الدور قيام الأخصائي بالمهام التالية : </a:t>
            </a:r>
            <a:endParaRPr lang="en-US" dirty="0" smtClean="0">
              <a:solidFill>
                <a:srgbClr val="FF3300"/>
              </a:solidFill>
            </a:endParaRPr>
          </a:p>
          <a:p>
            <a:pPr lvl="0" rtl="1"/>
            <a:r>
              <a:rPr lang="ar-SA" dirty="0" smtClean="0"/>
              <a:t>ـ بحث </a:t>
            </a:r>
            <a:r>
              <a:rPr lang="ar-SA" dirty="0" smtClean="0"/>
              <a:t>حالات الطلاب التي تحتاج إلي معونات اقتصادية وتمويلها من الموارد المختلفة . </a:t>
            </a:r>
            <a:endParaRPr lang="en-US" dirty="0" smtClean="0"/>
          </a:p>
          <a:p>
            <a:pPr lvl="0" rtl="1"/>
            <a:r>
              <a:rPr lang="ar-SA" dirty="0" smtClean="0"/>
              <a:t>ـ بحث </a:t>
            </a:r>
            <a:r>
              <a:rPr lang="ar-SA" dirty="0" smtClean="0"/>
              <a:t>المشكلات الاجتماعية والنفسية والدينية والسلوكية والأخلاقية والتعليمية والصحية وما شابه ذلك من مشكلات يعاني منها التلاميذ ، ورسم خطة علاجها ومتابعتها علي أساس سليم من التشخيص . </a:t>
            </a:r>
            <a:endParaRPr lang="en-US" dirty="0" smtClean="0"/>
          </a:p>
          <a:p>
            <a:r>
              <a:rPr lang="ar-SA" dirty="0" smtClean="0"/>
              <a:t>ـ تحويل </a:t>
            </a:r>
            <a:r>
              <a:rPr lang="ar-SA" dirty="0" smtClean="0"/>
              <a:t>الحالات التي تعجز إمكانات المدرسة عن علاجها إلي الهيئات والمؤسسات والتنظيمات المختصة ومتابعتها . </a:t>
            </a:r>
            <a:endParaRPr lang="ar-SA" dirty="0"/>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sz="4000" b="1" dirty="0" smtClean="0"/>
              <a:t>(تابع) دور </a:t>
            </a:r>
            <a:r>
              <a:rPr lang="ar-SA" sz="4000" b="1" dirty="0" smtClean="0"/>
              <a:t>الخدمة الاجتماعية في المجال المدرسي  : </a:t>
            </a:r>
            <a:endParaRPr lang="ar-SA" sz="4000" dirty="0"/>
          </a:p>
        </p:txBody>
      </p:sp>
      <p:sp>
        <p:nvSpPr>
          <p:cNvPr id="3" name="عنصر نائب للمحتوى 2"/>
          <p:cNvSpPr>
            <a:spLocks noGrp="1"/>
          </p:cNvSpPr>
          <p:nvPr>
            <p:ph idx="1"/>
          </p:nvPr>
        </p:nvSpPr>
        <p:spPr>
          <a:xfrm>
            <a:off x="495300" y="1524000"/>
            <a:ext cx="9105900" cy="4602163"/>
          </a:xfrm>
        </p:spPr>
        <p:txBody>
          <a:bodyPr/>
          <a:lstStyle/>
          <a:p>
            <a:r>
              <a:rPr lang="ar-SA" b="1" dirty="0" smtClean="0"/>
              <a:t>(تابع) دور </a:t>
            </a:r>
            <a:r>
              <a:rPr lang="ar-SA" b="1" dirty="0" smtClean="0"/>
              <a:t>الأخصائي الاجتماعي مع التلميذ كنسق فردي : </a:t>
            </a:r>
            <a:endParaRPr lang="en-US" dirty="0" smtClean="0"/>
          </a:p>
          <a:p>
            <a:pPr lvl="0" rtl="1"/>
            <a:r>
              <a:rPr lang="ar-SA" sz="2800" dirty="0" smtClean="0"/>
              <a:t>ـ تقديم </a:t>
            </a:r>
            <a:r>
              <a:rPr lang="ar-SA" sz="2800" dirty="0" smtClean="0"/>
              <a:t>التوجيه والإرشاد والمعونة في المواقف الفردية السريعة التي يستقبلها أو يكتشفها أثناء اليوم الدراسي .</a:t>
            </a:r>
            <a:endParaRPr lang="en-US" sz="2800" dirty="0" smtClean="0"/>
          </a:p>
          <a:p>
            <a:pPr lvl="0" rtl="1"/>
            <a:r>
              <a:rPr lang="ar-SA" sz="2800" dirty="0" smtClean="0"/>
              <a:t>ـ تزويد </a:t>
            </a:r>
            <a:r>
              <a:rPr lang="ar-SA" sz="2800" dirty="0" smtClean="0"/>
              <a:t>رواد الفصول من المدرسين بالبيانات والإرشادات التي تساعدهم علي التعامل مع التلاميذ الذين يقومون </a:t>
            </a:r>
            <a:r>
              <a:rPr lang="ar-SA" sz="2800" dirty="0" err="1" smtClean="0"/>
              <a:t>بريادتهم</a:t>
            </a:r>
            <a:r>
              <a:rPr lang="ar-SA" sz="2800" dirty="0" smtClean="0"/>
              <a:t> </a:t>
            </a:r>
            <a:r>
              <a:rPr lang="ar-SA" sz="2800" dirty="0" smtClean="0"/>
              <a:t>، أو المعلومات التي من المهم أن تثبت في بطاقاتهم المدرسية . </a:t>
            </a:r>
            <a:endParaRPr lang="en-US" sz="2800" dirty="0" smtClean="0"/>
          </a:p>
          <a:p>
            <a:r>
              <a:rPr lang="ar-SA" sz="2800" dirty="0" smtClean="0"/>
              <a:t>ـ تنظيم </a:t>
            </a:r>
            <a:r>
              <a:rPr lang="ar-SA" sz="2800" dirty="0" smtClean="0"/>
              <a:t>الخدمات والمشروعات التي يمكن أن تساعد التلاميذ علي مواجهة مشاكلهم الفردية ، كعقد الندوات والاجتماعات التي يحضرها المدرسون والآباء وأولياء الأمور والتلاميذ وغيرهم لمناقشة مثل تلك المشكلات . </a:t>
            </a:r>
            <a:endParaRPr lang="ar-SA" sz="2800" dirty="0"/>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sz="4000" b="1" dirty="0" smtClean="0"/>
              <a:t>(تابع) دور </a:t>
            </a:r>
            <a:r>
              <a:rPr lang="ar-SA" sz="4000" b="1" dirty="0" smtClean="0"/>
              <a:t>الخدمة الاجتماعية في المجال المدرسي  : </a:t>
            </a:r>
            <a:endParaRPr lang="ar-SA" sz="4000" dirty="0"/>
          </a:p>
        </p:txBody>
      </p:sp>
      <p:sp>
        <p:nvSpPr>
          <p:cNvPr id="3" name="عنصر نائب للمحتوى 2"/>
          <p:cNvSpPr>
            <a:spLocks noGrp="1"/>
          </p:cNvSpPr>
          <p:nvPr>
            <p:ph idx="1"/>
          </p:nvPr>
        </p:nvSpPr>
        <p:spPr/>
        <p:txBody>
          <a:bodyPr/>
          <a:lstStyle/>
          <a:p>
            <a:r>
              <a:rPr lang="ar-SA" b="1" dirty="0" smtClean="0"/>
              <a:t>(تابع) دور الأخصائي الاجتماعي مع التلميذ كنسق فردي : </a:t>
            </a:r>
            <a:endParaRPr lang="ar-SA" dirty="0" smtClean="0"/>
          </a:p>
          <a:p>
            <a:r>
              <a:rPr lang="ar-SA" dirty="0" smtClean="0"/>
              <a:t>تنسيق الجهود مع مصادر الخدمات الفردية خارج المدرسة ، كمصادر الإعانات المادية والمالية من الهيئات المختلفة حكومية أو أهلية ، والعيادات النفسية وغيرها ويمكن أن يتم ذلك عن طريق تكوين لجان مشتركة من المدرسة وتلك الهيئات بقصد مساعدة التلاميذ علي مواجهة مشكلاتهم . </a:t>
            </a:r>
            <a:endParaRPr lang="ar-SA" dirty="0"/>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sz="4000" b="1" dirty="0" smtClean="0"/>
              <a:t>(تابع) دور </a:t>
            </a:r>
            <a:r>
              <a:rPr lang="ar-SA" sz="4000" b="1" dirty="0" smtClean="0"/>
              <a:t>الخدمة الاجتماعية في المجال المدرسي  : </a:t>
            </a:r>
            <a:endParaRPr lang="ar-SA" sz="4000" dirty="0"/>
          </a:p>
        </p:txBody>
      </p:sp>
      <p:sp>
        <p:nvSpPr>
          <p:cNvPr id="3" name="عنصر نائب للمحتوى 2"/>
          <p:cNvSpPr>
            <a:spLocks noGrp="1"/>
          </p:cNvSpPr>
          <p:nvPr>
            <p:ph idx="1"/>
          </p:nvPr>
        </p:nvSpPr>
        <p:spPr>
          <a:xfrm>
            <a:off x="495300" y="1371600"/>
            <a:ext cx="8877300" cy="4754563"/>
          </a:xfrm>
        </p:spPr>
        <p:txBody>
          <a:bodyPr/>
          <a:lstStyle/>
          <a:p>
            <a:r>
              <a:rPr lang="ar-SA" b="1" dirty="0" smtClean="0"/>
              <a:t>دور </a:t>
            </a:r>
            <a:r>
              <a:rPr lang="ar-SA" b="1" dirty="0" smtClean="0"/>
              <a:t>الأخصائي الاجتماعي مع نسق جماعات الطلاب </a:t>
            </a:r>
            <a:r>
              <a:rPr lang="ar-SA" b="1" dirty="0" smtClean="0"/>
              <a:t>:</a:t>
            </a:r>
          </a:p>
          <a:p>
            <a:pPr rtl="1"/>
            <a:r>
              <a:rPr lang="ar-SA" sz="2800" dirty="0" smtClean="0">
                <a:solidFill>
                  <a:srgbClr val="FF3300"/>
                </a:solidFill>
              </a:rPr>
              <a:t>يمكن تلخيص أهم الخدمات الجماعية </a:t>
            </a:r>
            <a:r>
              <a:rPr lang="ar-SA" sz="2800" dirty="0" smtClean="0">
                <a:solidFill>
                  <a:srgbClr val="FF3300"/>
                </a:solidFill>
              </a:rPr>
              <a:t>فيما </a:t>
            </a:r>
            <a:r>
              <a:rPr lang="ar-SA" sz="2800" dirty="0" smtClean="0">
                <a:solidFill>
                  <a:srgbClr val="FF3300"/>
                </a:solidFill>
              </a:rPr>
              <a:t>يلي : </a:t>
            </a:r>
            <a:endParaRPr lang="en-US" sz="2800" dirty="0" smtClean="0">
              <a:solidFill>
                <a:srgbClr val="FF3300"/>
              </a:solidFill>
            </a:endParaRPr>
          </a:p>
          <a:p>
            <a:pPr lvl="0" rtl="1"/>
            <a:r>
              <a:rPr lang="ar-SA" sz="2800" dirty="0" smtClean="0"/>
              <a:t>ـ التخطيط </a:t>
            </a:r>
            <a:r>
              <a:rPr lang="ar-SA" sz="2800" dirty="0" smtClean="0"/>
              <a:t>والتنظيم لتكوين جماعات النشاط المدرسي والتي تتناسب وبيئة وظروف تلاميذها . </a:t>
            </a:r>
            <a:endParaRPr lang="en-US" sz="2800" dirty="0" smtClean="0"/>
          </a:p>
          <a:p>
            <a:pPr lvl="0" rtl="1"/>
            <a:r>
              <a:rPr lang="ar-SA" sz="2800" dirty="0" smtClean="0"/>
              <a:t>ـ تحديد </a:t>
            </a:r>
            <a:r>
              <a:rPr lang="ar-SA" sz="2800" dirty="0" smtClean="0"/>
              <a:t>الموارد والإمكانات اللازمة لكل جماعة ، خاصة جماعات النشاط لكي تستطيع أن تمارس نشاطها وتحقيق أهدافها . </a:t>
            </a:r>
            <a:endParaRPr lang="en-US" sz="2800" dirty="0" smtClean="0"/>
          </a:p>
          <a:p>
            <a:pPr lvl="0" rtl="1"/>
            <a:r>
              <a:rPr lang="ar-SA" sz="2800" dirty="0" smtClean="0"/>
              <a:t>ـ نشر </a:t>
            </a:r>
            <a:r>
              <a:rPr lang="ar-SA" sz="2800" dirty="0" smtClean="0"/>
              <a:t>الدعوة بين التلاميذ للانضمام إلي الجماعات التي يرغبون الانضمام إليها حسب رغبات كل تلميذ ، وما يتطلبه ذلك من شرح أهداف كل جماعة ، طريقة تكوينها ، شروط عضويتها ، قيمة اشتراكها ، برامجها ، إلي غير ذلك من البيانات التي يجب أن يعرفها التلاميذ عن كل جماعة . </a:t>
            </a:r>
            <a:endParaRPr lang="en-US" sz="2800" dirty="0" smtClean="0"/>
          </a:p>
          <a:p>
            <a:endParaRPr lang="ar-SA" dirty="0"/>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sz="4000" b="1" dirty="0" smtClean="0"/>
              <a:t>(تابع) دور </a:t>
            </a:r>
            <a:r>
              <a:rPr lang="ar-SA" sz="4000" b="1" dirty="0" smtClean="0"/>
              <a:t>الخدمة الاجتماعية في المجال المدرسي  : </a:t>
            </a:r>
            <a:endParaRPr lang="ar-SA" sz="4000" dirty="0"/>
          </a:p>
        </p:txBody>
      </p:sp>
      <p:sp>
        <p:nvSpPr>
          <p:cNvPr id="3" name="عنصر نائب للمحتوى 2"/>
          <p:cNvSpPr>
            <a:spLocks noGrp="1"/>
          </p:cNvSpPr>
          <p:nvPr>
            <p:ph idx="1"/>
          </p:nvPr>
        </p:nvSpPr>
        <p:spPr>
          <a:xfrm>
            <a:off x="609600" y="1295400"/>
            <a:ext cx="8763000" cy="4830763"/>
          </a:xfrm>
        </p:spPr>
        <p:txBody>
          <a:bodyPr/>
          <a:lstStyle/>
          <a:p>
            <a:r>
              <a:rPr lang="ar-SA" b="1" dirty="0" smtClean="0"/>
              <a:t>(تابع ) دور </a:t>
            </a:r>
            <a:r>
              <a:rPr lang="ar-SA" b="1" dirty="0" smtClean="0"/>
              <a:t>الأخصائي الاجتماعي مع نسق جماعات الطلاب </a:t>
            </a:r>
            <a:r>
              <a:rPr lang="ar-SA" b="1" dirty="0" smtClean="0"/>
              <a:t>:</a:t>
            </a:r>
          </a:p>
          <a:p>
            <a:pPr lvl="0" rtl="1"/>
            <a:r>
              <a:rPr lang="ar-SA" sz="2800" dirty="0" smtClean="0"/>
              <a:t>ـ الإشراف </a:t>
            </a:r>
            <a:r>
              <a:rPr lang="ar-SA" sz="2800" dirty="0" smtClean="0"/>
              <a:t>علي انتخاب مجلس إدارة أو هيئة مكتب كل جماعة كالرئيس ، ونائب الرئيس ، والسكرتير ، وأمين الصندوق ، وأي مراكز أخري يحتاجها نشاط الجماعة . </a:t>
            </a:r>
            <a:endParaRPr lang="en-US" sz="2800" dirty="0" smtClean="0"/>
          </a:p>
          <a:p>
            <a:pPr lvl="0" rtl="1"/>
            <a:r>
              <a:rPr lang="ar-SA" sz="2800" dirty="0" smtClean="0"/>
              <a:t>ـ تصميم </a:t>
            </a:r>
            <a:r>
              <a:rPr lang="ar-SA" sz="2800" dirty="0" smtClean="0"/>
              <a:t>نماذج من السجلات الخاصة بنشاط الجماعة وعضويتها ومجلس إدارتها وخطتها وبرنامجها الزمني واجتماعاتها وميزانيتها ، وأي بيانات أخري يري أهميتها بالنسبة لنشاط الجماعة . </a:t>
            </a:r>
            <a:endParaRPr lang="en-US" sz="2800" dirty="0" smtClean="0"/>
          </a:p>
          <a:p>
            <a:pPr lvl="0" rtl="1"/>
            <a:r>
              <a:rPr lang="ar-SA" sz="2800" dirty="0" smtClean="0"/>
              <a:t>ـ اختيار </a:t>
            </a:r>
            <a:r>
              <a:rPr lang="ar-SA" sz="2800" dirty="0" smtClean="0"/>
              <a:t>رائد مناسب من بين مدرسي المدرسة لكل جماعة من جماعات النشاط أو الجماعات العلمية باستثناء الجماعات الاجتماعية التي يقوم الأخصائي الاجتماعي نفسه بالإشراف عليها كجماعة الخدمة العامة والنادي المدرسي وجماعة خدمة البيئة. </a:t>
            </a:r>
            <a:endParaRPr lang="en-US" sz="2800" dirty="0" smtClean="0"/>
          </a:p>
          <a:p>
            <a:endParaRPr lang="ar-SA" dirty="0"/>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sz="4000" b="1" dirty="0" smtClean="0"/>
              <a:t>(تابع) دور </a:t>
            </a:r>
            <a:r>
              <a:rPr lang="ar-SA" sz="4000" b="1" dirty="0" smtClean="0"/>
              <a:t>الخدمة الاجتماعية في المجال المدرسي  : </a:t>
            </a:r>
            <a:endParaRPr lang="ar-SA" sz="4000" dirty="0"/>
          </a:p>
        </p:txBody>
      </p:sp>
      <p:sp>
        <p:nvSpPr>
          <p:cNvPr id="3" name="عنصر نائب للمحتوى 2"/>
          <p:cNvSpPr>
            <a:spLocks noGrp="1"/>
          </p:cNvSpPr>
          <p:nvPr>
            <p:ph idx="1"/>
          </p:nvPr>
        </p:nvSpPr>
        <p:spPr>
          <a:xfrm>
            <a:off x="495300" y="1447800"/>
            <a:ext cx="8420100" cy="4678363"/>
          </a:xfrm>
        </p:spPr>
        <p:txBody>
          <a:bodyPr/>
          <a:lstStyle/>
          <a:p>
            <a:r>
              <a:rPr lang="ar-SA" sz="2800" b="1" dirty="0" smtClean="0"/>
              <a:t>(تابع ) </a:t>
            </a:r>
            <a:r>
              <a:rPr lang="ar-SA" sz="2800" b="1" dirty="0" smtClean="0"/>
              <a:t>دور </a:t>
            </a:r>
            <a:r>
              <a:rPr lang="ar-SA" sz="2800" b="1" dirty="0" smtClean="0"/>
              <a:t>الأخصائي الاجتماعي مع نسق جماعات الطلاب </a:t>
            </a:r>
            <a:r>
              <a:rPr lang="ar-SA" sz="2800" b="1" dirty="0" smtClean="0"/>
              <a:t>:</a:t>
            </a:r>
          </a:p>
          <a:p>
            <a:pPr lvl="0" rtl="1"/>
            <a:r>
              <a:rPr lang="ar-SA" sz="2800" dirty="0" smtClean="0"/>
              <a:t>ـ مساعدة </a:t>
            </a:r>
            <a:r>
              <a:rPr lang="ar-SA" sz="2800" dirty="0" smtClean="0"/>
              <a:t>رواد الجماعات عن طريق تزويدهم بالمعلومات والاستشارات والخبرات المهنية التي تساعدهم علي ممارسة العمل مع الجماعات ، خاصة وأنه لا تتوافر للبعض منهم الخبرة والمعرفة الكافية عن أساليب العمل مع النسق الجماعي . </a:t>
            </a:r>
            <a:endParaRPr lang="en-US" sz="2800" dirty="0" smtClean="0"/>
          </a:p>
          <a:p>
            <a:pPr lvl="0" rtl="1"/>
            <a:r>
              <a:rPr lang="ar-SA" sz="2800" dirty="0" smtClean="0"/>
              <a:t>ـ إعداد </a:t>
            </a:r>
            <a:r>
              <a:rPr lang="ar-SA" sz="2800" dirty="0" smtClean="0"/>
              <a:t>سجل عام للنشاط يحصر في بيانات إجمالية معلومات عن جماعات النشاط بالمدرسة من حيث عدد أعضاء كل جماعة وميزانيتها ونشاطها ومدي تقدمها وتحقيقها لأهدافها في نهاية كل عام دراسي . </a:t>
            </a:r>
            <a:endParaRPr lang="en-US" sz="2800" dirty="0" smtClean="0"/>
          </a:p>
          <a:p>
            <a:r>
              <a:rPr lang="ar-SA" sz="2800" dirty="0" smtClean="0"/>
              <a:t>ـ جمع </a:t>
            </a:r>
            <a:r>
              <a:rPr lang="ar-SA" sz="2800" dirty="0" smtClean="0"/>
              <a:t>السجلات الخاصة بكل جماعة في نهاية العام الدراسي وحفظها مع السجل العام في مكتبة المدرسة .</a:t>
            </a:r>
            <a:endParaRPr lang="ar-SA" sz="2800" dirty="0"/>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sz="4000" b="1" dirty="0" smtClean="0"/>
              <a:t>(تابع) دور </a:t>
            </a:r>
            <a:r>
              <a:rPr lang="ar-SA" sz="4000" b="1" dirty="0" smtClean="0"/>
              <a:t>الخدمة الاجتماعية في المجال المدرسي  : </a:t>
            </a:r>
            <a:endParaRPr lang="ar-SA" sz="4000" dirty="0"/>
          </a:p>
        </p:txBody>
      </p:sp>
      <p:sp>
        <p:nvSpPr>
          <p:cNvPr id="3" name="عنصر نائب للمحتوى 2"/>
          <p:cNvSpPr>
            <a:spLocks noGrp="1"/>
          </p:cNvSpPr>
          <p:nvPr>
            <p:ph idx="1"/>
          </p:nvPr>
        </p:nvSpPr>
        <p:spPr/>
        <p:txBody>
          <a:bodyPr/>
          <a:lstStyle/>
          <a:p>
            <a:r>
              <a:rPr lang="ar-SA" b="1" dirty="0" smtClean="0"/>
              <a:t>دور </a:t>
            </a:r>
            <a:r>
              <a:rPr lang="ar-SA" b="1" dirty="0" smtClean="0"/>
              <a:t>الأخصائي الاجتماعي مع نسق </a:t>
            </a:r>
            <a:r>
              <a:rPr lang="ar-SA" b="1" dirty="0" smtClean="0"/>
              <a:t>مجتمع </a:t>
            </a:r>
            <a:r>
              <a:rPr lang="ar-SA" b="1" dirty="0" smtClean="0"/>
              <a:t>الطلاب </a:t>
            </a:r>
            <a:r>
              <a:rPr lang="ar-SA" b="1" dirty="0" smtClean="0"/>
              <a:t>:</a:t>
            </a:r>
          </a:p>
          <a:p>
            <a:pPr rtl="1"/>
            <a:r>
              <a:rPr lang="ar-SA" sz="2800" dirty="0" smtClean="0">
                <a:solidFill>
                  <a:srgbClr val="FF3300"/>
                </a:solidFill>
              </a:rPr>
              <a:t>يمكن تلخيص أهم الخدمات المجتمعية في المجال المدرسي التي يستطيع الأخصائي الاجتماعي تقديمها فيما يلي : </a:t>
            </a:r>
            <a:r>
              <a:rPr lang="ar-SA" sz="2800" dirty="0" smtClean="0"/>
              <a:t> </a:t>
            </a:r>
            <a:endParaRPr lang="en-US" sz="2800" dirty="0" smtClean="0"/>
          </a:p>
          <a:p>
            <a:pPr lvl="0" rtl="1"/>
            <a:r>
              <a:rPr lang="ar-SA" sz="2800" dirty="0" smtClean="0"/>
              <a:t>ـ المساعدة </a:t>
            </a:r>
            <a:r>
              <a:rPr lang="ar-SA" sz="2800" dirty="0" smtClean="0"/>
              <a:t>في تكوين تنظيمات علي مستوي المدرسة للانطلاق من خلالها للعمل في المجتمع المدرسي نفسه ، وفي المجتمع الخارجي الذي تقوم المدرسة علي خدمة أبنائه . </a:t>
            </a:r>
            <a:endParaRPr lang="en-US" sz="2800" dirty="0" smtClean="0"/>
          </a:p>
          <a:p>
            <a:pPr lvl="0" rtl="1"/>
            <a:r>
              <a:rPr lang="ar-SA" sz="2800" dirty="0" smtClean="0"/>
              <a:t>ـ المساعدة </a:t>
            </a:r>
            <a:r>
              <a:rPr lang="ar-SA" sz="2800" dirty="0" smtClean="0"/>
              <a:t>في وضع برامج هذه التنظيمات والعمل علي نموها وتطورها . </a:t>
            </a:r>
            <a:endParaRPr lang="en-US" sz="2800" dirty="0" smtClean="0"/>
          </a:p>
          <a:p>
            <a:r>
              <a:rPr lang="ar-SA" sz="2800" dirty="0" smtClean="0"/>
              <a:t>ـ العمل </a:t>
            </a:r>
            <a:r>
              <a:rPr lang="ar-SA" sz="2800" dirty="0" smtClean="0"/>
              <a:t>علي تدريب القادة المسئولين عن هذه التنظيمات بما يسهم في مساعدتها علي تحقيق أهدافها .</a:t>
            </a:r>
            <a:endParaRPr lang="ar-SA" sz="2800" dirty="0"/>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sz="4000" b="1" dirty="0" smtClean="0"/>
              <a:t>(تابع) دور </a:t>
            </a:r>
            <a:r>
              <a:rPr lang="ar-SA" sz="4000" b="1" dirty="0" smtClean="0"/>
              <a:t>الخدمة الاجتماعية في المجال المدرسي  : </a:t>
            </a:r>
            <a:endParaRPr lang="ar-SA" sz="4000" dirty="0"/>
          </a:p>
        </p:txBody>
      </p:sp>
      <p:sp>
        <p:nvSpPr>
          <p:cNvPr id="3" name="عنصر نائب للمحتوى 2"/>
          <p:cNvSpPr>
            <a:spLocks noGrp="1"/>
          </p:cNvSpPr>
          <p:nvPr>
            <p:ph idx="1"/>
          </p:nvPr>
        </p:nvSpPr>
        <p:spPr>
          <a:xfrm>
            <a:off x="495300" y="1219200"/>
            <a:ext cx="8420100" cy="4906963"/>
          </a:xfrm>
        </p:spPr>
        <p:txBody>
          <a:bodyPr/>
          <a:lstStyle/>
          <a:p>
            <a:r>
              <a:rPr lang="ar-SA" b="1" dirty="0" smtClean="0"/>
              <a:t>(تابع ) </a:t>
            </a:r>
            <a:r>
              <a:rPr lang="ar-SA" b="1" dirty="0" smtClean="0"/>
              <a:t>دور </a:t>
            </a:r>
            <a:r>
              <a:rPr lang="ar-SA" b="1" dirty="0" smtClean="0"/>
              <a:t>الأخصائي الاجتماعي مع نسق </a:t>
            </a:r>
            <a:r>
              <a:rPr lang="ar-SA" b="1" dirty="0" smtClean="0"/>
              <a:t>مجتمع </a:t>
            </a:r>
            <a:r>
              <a:rPr lang="ar-SA" b="1" dirty="0" smtClean="0"/>
              <a:t>الطلاب </a:t>
            </a:r>
            <a:r>
              <a:rPr lang="ar-SA" b="1" dirty="0" smtClean="0"/>
              <a:t>:</a:t>
            </a:r>
          </a:p>
          <a:p>
            <a:pPr lvl="0" rtl="1"/>
            <a:r>
              <a:rPr lang="ar-SA" sz="2800" dirty="0" smtClean="0"/>
              <a:t>ـ العمل </a:t>
            </a:r>
            <a:r>
              <a:rPr lang="ar-SA" sz="2800" dirty="0" smtClean="0"/>
              <a:t>علي توضيح وتحديد مسئولية هذه التنظيمات وخصوصاً فيما يتعلق باتصالاتها بهيئات ومؤسسات المجتمع خارج المدرسة . </a:t>
            </a:r>
            <a:endParaRPr lang="en-US" sz="2800" dirty="0" smtClean="0"/>
          </a:p>
          <a:p>
            <a:pPr lvl="0" rtl="1"/>
            <a:r>
              <a:rPr lang="ar-SA" sz="2800" dirty="0" smtClean="0"/>
              <a:t>ـ العمل </a:t>
            </a:r>
            <a:r>
              <a:rPr lang="ar-SA" sz="2800" dirty="0" smtClean="0"/>
              <a:t>مع مجلس الأمناء والآباء والمعلمين ، وما يتبع ذلك من تنظيم اجتماعاته والإعداد لها وتسجيلها ومتابعة قراراته والعمل علي تنفيذها ومتابعتها . </a:t>
            </a:r>
            <a:endParaRPr lang="en-US" sz="2800" dirty="0" smtClean="0"/>
          </a:p>
          <a:p>
            <a:pPr lvl="0" rtl="1"/>
            <a:r>
              <a:rPr lang="ar-SA" sz="2800" dirty="0" smtClean="0"/>
              <a:t>ـ العمل </a:t>
            </a:r>
            <a:r>
              <a:rPr lang="ar-SA" sz="2800" dirty="0" smtClean="0"/>
              <a:t>مع مجلس الرواد أو النشاط بالمدرسة ، وما يتضمنه من مساعدة هؤلاء الرواد علي تنظيم وتنسيق العمل لتجنب أي ازدواج </a:t>
            </a:r>
            <a:r>
              <a:rPr lang="ar-SA" sz="2800" dirty="0" smtClean="0"/>
              <a:t>أو تضارب </a:t>
            </a:r>
            <a:r>
              <a:rPr lang="ar-SA" sz="2800" dirty="0" smtClean="0"/>
              <a:t>بين جماعات النشاط المختلفة بالمدرسة . </a:t>
            </a:r>
            <a:endParaRPr lang="en-US" sz="2800" dirty="0" smtClean="0"/>
          </a:p>
          <a:p>
            <a:r>
              <a:rPr lang="ar-SA" sz="2800" dirty="0" smtClean="0"/>
              <a:t>ـ العمل </a:t>
            </a:r>
            <a:r>
              <a:rPr lang="ar-SA" sz="2800" dirty="0" smtClean="0"/>
              <a:t>مع مجالس الاتحادات الطلابية علي مستوي الفصول والصفوف الدراسية والمدرسة وفق القواعد المنظمة لها .</a:t>
            </a:r>
            <a:endParaRPr lang="ar-SA" sz="2800" dirty="0"/>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sz="4000" b="1" dirty="0" smtClean="0"/>
              <a:t>(تابع) دور </a:t>
            </a:r>
            <a:r>
              <a:rPr lang="ar-SA" sz="4000" b="1" dirty="0" smtClean="0"/>
              <a:t>الخدمة الاجتماعية في المجال المدرسي  : </a:t>
            </a:r>
            <a:endParaRPr lang="ar-SA" sz="4000" dirty="0"/>
          </a:p>
        </p:txBody>
      </p:sp>
      <p:sp>
        <p:nvSpPr>
          <p:cNvPr id="3" name="عنصر نائب للمحتوى 2"/>
          <p:cNvSpPr>
            <a:spLocks noGrp="1"/>
          </p:cNvSpPr>
          <p:nvPr>
            <p:ph idx="1"/>
          </p:nvPr>
        </p:nvSpPr>
        <p:spPr>
          <a:xfrm>
            <a:off x="533400" y="1295400"/>
            <a:ext cx="8420100" cy="4906963"/>
          </a:xfrm>
        </p:spPr>
        <p:txBody>
          <a:bodyPr/>
          <a:lstStyle/>
          <a:p>
            <a:r>
              <a:rPr lang="ar-SA" b="1" dirty="0" smtClean="0"/>
              <a:t>(تابع ) </a:t>
            </a:r>
            <a:r>
              <a:rPr lang="ar-SA" b="1" dirty="0" smtClean="0"/>
              <a:t>دور </a:t>
            </a:r>
            <a:r>
              <a:rPr lang="ar-SA" b="1" dirty="0" smtClean="0"/>
              <a:t>الأخصائي الاجتماعي مع نسق </a:t>
            </a:r>
            <a:r>
              <a:rPr lang="ar-SA" b="1" dirty="0" smtClean="0"/>
              <a:t>مجتمع </a:t>
            </a:r>
            <a:r>
              <a:rPr lang="ar-SA" b="1" dirty="0" smtClean="0"/>
              <a:t>الطلاب </a:t>
            </a:r>
            <a:r>
              <a:rPr lang="ar-SA" b="1" dirty="0" smtClean="0"/>
              <a:t>:</a:t>
            </a:r>
          </a:p>
          <a:p>
            <a:pPr lvl="0" rtl="1"/>
            <a:r>
              <a:rPr lang="ar-SA" sz="2800" dirty="0" smtClean="0"/>
              <a:t>ـ رئاسة </a:t>
            </a:r>
            <a:r>
              <a:rPr lang="ar-SA" sz="2800" dirty="0" smtClean="0"/>
              <a:t>مركز الخدمة العامة بالمدرسة ، وعليه أن يعد خطة عمله </a:t>
            </a:r>
            <a:r>
              <a:rPr lang="ar-SA" sz="2800" dirty="0" smtClean="0"/>
              <a:t>ويضعها موضع </a:t>
            </a:r>
            <a:r>
              <a:rPr lang="ar-SA" sz="2800" dirty="0" smtClean="0"/>
              <a:t>التنفيذ ، </a:t>
            </a:r>
            <a:r>
              <a:rPr lang="ar-SA" sz="2800" dirty="0" smtClean="0"/>
              <a:t>وهو </a:t>
            </a:r>
            <a:r>
              <a:rPr lang="ar-SA" sz="2800" dirty="0" smtClean="0"/>
              <a:t>المسئول عن مشروعات </a:t>
            </a:r>
            <a:r>
              <a:rPr lang="ar-SA" sz="2800" dirty="0" smtClean="0"/>
              <a:t>الخدمة العامة ومشروعات </a:t>
            </a:r>
            <a:r>
              <a:rPr lang="ar-SA" sz="2800" dirty="0" smtClean="0"/>
              <a:t>الخدمة الاجتماعية التي تقوم المدرسة بتنفيذها لخدمة سكان المجتمع . </a:t>
            </a:r>
            <a:endParaRPr lang="en-US" sz="2800" dirty="0" smtClean="0"/>
          </a:p>
          <a:p>
            <a:pPr lvl="0" rtl="1"/>
            <a:r>
              <a:rPr lang="ar-SA" sz="2800" dirty="0" smtClean="0"/>
              <a:t>ـ وضع </a:t>
            </a:r>
            <a:r>
              <a:rPr lang="ar-SA" sz="2800" dirty="0" smtClean="0"/>
              <a:t>وتنفيذ خطة لتنظيم تبادل الخدمات الاجتماعية بين المدرسة وهيئات ومؤسسات وتنظيمات المجتمع </a:t>
            </a:r>
            <a:r>
              <a:rPr lang="ar-SA" sz="2800" dirty="0" smtClean="0"/>
              <a:t>ولاسيما </a:t>
            </a:r>
            <a:r>
              <a:rPr lang="ar-SA" sz="2800" dirty="0" smtClean="0"/>
              <a:t>المعنية منها برعاية التلاميذ ، ويقتضي ذلك تحديد مثل تلك الهيئات والمؤسسات والتنظيمات في المجتمع وأسلوب التعامل معها . </a:t>
            </a:r>
            <a:endParaRPr lang="en-US" sz="2800" dirty="0" smtClean="0"/>
          </a:p>
          <a:p>
            <a:pPr lvl="0" rtl="1"/>
            <a:r>
              <a:rPr lang="ar-SA" sz="2800" dirty="0" smtClean="0"/>
              <a:t>ـ العمل على تقوية </a:t>
            </a:r>
            <a:r>
              <a:rPr lang="ar-SA" sz="2800" dirty="0" smtClean="0"/>
              <a:t>الروابط والصلات بين المدرسة والبيت والمجتمع ، وإيجاد التعاون المتبادل بينها جميعاً لخدمة الطلاب . </a:t>
            </a:r>
            <a:endParaRPr lang="en-US" sz="2800" dirty="0" smtClean="0"/>
          </a:p>
          <a:p>
            <a:endParaRPr lang="ar-SA" sz="2800" dirty="0"/>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sz="3200" b="1" dirty="0" smtClean="0"/>
              <a:t/>
            </a:r>
            <a:br>
              <a:rPr lang="ar-SA" sz="3200" b="1" dirty="0" smtClean="0"/>
            </a:br>
            <a:r>
              <a:rPr lang="ar-SA" sz="3200" b="1" dirty="0" smtClean="0"/>
              <a:t>طبيعة </a:t>
            </a:r>
            <a:r>
              <a:rPr lang="ar-SA" sz="3200" b="1" dirty="0" smtClean="0"/>
              <a:t>التعاون بين الأخصائي الاجتماعي والتخصصات </a:t>
            </a:r>
            <a:r>
              <a:rPr lang="ar-SA" sz="3200" b="1" dirty="0" smtClean="0"/>
              <a:t>الأخرى </a:t>
            </a:r>
            <a:r>
              <a:rPr lang="ar-SA" sz="3200" b="1" dirty="0" smtClean="0"/>
              <a:t>في إطار العمل الفريقي بالمجال المدرسي :</a:t>
            </a:r>
            <a:r>
              <a:rPr lang="en-US" sz="4000" dirty="0" smtClean="0"/>
              <a:t/>
            </a:r>
            <a:br>
              <a:rPr lang="en-US" sz="4000" dirty="0" smtClean="0"/>
            </a:br>
            <a:r>
              <a:rPr lang="ar-SA" sz="4000" b="1" dirty="0" smtClean="0"/>
              <a:t> </a:t>
            </a:r>
            <a:endParaRPr lang="ar-SA" sz="4000" dirty="0"/>
          </a:p>
        </p:txBody>
      </p:sp>
      <p:sp>
        <p:nvSpPr>
          <p:cNvPr id="3" name="عنصر نائب للمحتوى 2"/>
          <p:cNvSpPr>
            <a:spLocks noGrp="1"/>
          </p:cNvSpPr>
          <p:nvPr>
            <p:ph idx="1"/>
          </p:nvPr>
        </p:nvSpPr>
        <p:spPr/>
        <p:txBody>
          <a:bodyPr/>
          <a:lstStyle/>
          <a:p>
            <a:pPr rtl="1"/>
            <a:endParaRPr lang="ar-SA" dirty="0" smtClean="0"/>
          </a:p>
          <a:p>
            <a:pPr rtl="1"/>
            <a:r>
              <a:rPr lang="ar-SA" dirty="0" smtClean="0"/>
              <a:t>يتمثل </a:t>
            </a:r>
            <a:r>
              <a:rPr lang="ar-SA" dirty="0" smtClean="0"/>
              <a:t>التعاون في إطار العمل الفريقي فيما يقدم من جهود تعاونية بين الأخصائي الاجتماعي وكل من مدير أو ناظر المدرسة ، المدرسين ، التخصصات </a:t>
            </a:r>
            <a:r>
              <a:rPr lang="ar-SA" dirty="0" smtClean="0"/>
              <a:t>الأخرى </a:t>
            </a:r>
            <a:r>
              <a:rPr lang="ar-SA" dirty="0" smtClean="0"/>
              <a:t>داخل المدرسة . </a:t>
            </a:r>
            <a:endParaRPr lang="en-US" dirty="0" smtClean="0"/>
          </a:p>
          <a:p>
            <a:r>
              <a:rPr lang="ar-SA" b="1" dirty="0" smtClean="0">
                <a:solidFill>
                  <a:srgbClr val="FF3300"/>
                </a:solidFill>
              </a:rPr>
              <a:t>وهو ما سنوضحه فيما يلي :</a:t>
            </a:r>
            <a:endParaRPr lang="ar-SA" b="1" dirty="0">
              <a:solidFill>
                <a:srgbClr val="FF3300"/>
              </a:solidFill>
            </a:endParaRP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sz="3200" b="1" dirty="0" smtClean="0"/>
              <a:t/>
            </a:r>
            <a:br>
              <a:rPr lang="ar-SA" sz="3200" b="1" dirty="0" smtClean="0"/>
            </a:br>
            <a:r>
              <a:rPr lang="ar-SA" sz="3200" b="1" dirty="0" smtClean="0"/>
              <a:t>(تابع) طبيعة </a:t>
            </a:r>
            <a:r>
              <a:rPr lang="ar-SA" sz="3200" b="1" dirty="0" smtClean="0"/>
              <a:t>التعاون بين الأخصائي الاجتماعي والتخصصات </a:t>
            </a:r>
            <a:r>
              <a:rPr lang="ar-SA" sz="3200" b="1" dirty="0" smtClean="0"/>
              <a:t>الأخرى </a:t>
            </a:r>
            <a:r>
              <a:rPr lang="ar-SA" sz="3200" b="1" dirty="0" smtClean="0"/>
              <a:t>في إطار العمل الفريقي بالمجال المدرسي :</a:t>
            </a:r>
            <a:r>
              <a:rPr lang="en-US" sz="4000" dirty="0" smtClean="0"/>
              <a:t/>
            </a:r>
            <a:br>
              <a:rPr lang="en-US" sz="4000" dirty="0" smtClean="0"/>
            </a:br>
            <a:r>
              <a:rPr lang="ar-SA" sz="4000" b="1" dirty="0" smtClean="0"/>
              <a:t> </a:t>
            </a:r>
            <a:endParaRPr lang="ar-SA" sz="4000" dirty="0"/>
          </a:p>
        </p:txBody>
      </p:sp>
      <p:sp>
        <p:nvSpPr>
          <p:cNvPr id="3" name="عنصر نائب للمحتوى 2"/>
          <p:cNvSpPr>
            <a:spLocks noGrp="1"/>
          </p:cNvSpPr>
          <p:nvPr>
            <p:ph idx="1"/>
          </p:nvPr>
        </p:nvSpPr>
        <p:spPr>
          <a:xfrm>
            <a:off x="533400" y="1371600"/>
            <a:ext cx="8572500" cy="4495800"/>
          </a:xfrm>
        </p:spPr>
        <p:txBody>
          <a:bodyPr/>
          <a:lstStyle/>
          <a:p>
            <a:pPr rtl="1"/>
            <a:r>
              <a:rPr lang="ar-SA" b="1" dirty="0" smtClean="0"/>
              <a:t>العمل مع المدرسين : </a:t>
            </a:r>
            <a:endParaRPr lang="en-US" sz="2000" dirty="0" smtClean="0"/>
          </a:p>
          <a:p>
            <a:pPr rtl="1"/>
            <a:r>
              <a:rPr lang="ar-SA" dirty="0" smtClean="0"/>
              <a:t>	</a:t>
            </a:r>
            <a:r>
              <a:rPr lang="ar-SA" sz="2800" dirty="0" smtClean="0"/>
              <a:t>وهذه العلاقة بمثابة </a:t>
            </a:r>
            <a:r>
              <a:rPr lang="ar-SA" sz="2800" dirty="0" smtClean="0"/>
              <a:t>جواز المرور لنجاح عمل كل منهما ، كما أن المسئولية المباشرة في إعداد الطالب كمواطن صالح تقع ضمن مسئولياتهما ، كما أن </a:t>
            </a:r>
            <a:r>
              <a:rPr lang="ar-SA" sz="2800" dirty="0" smtClean="0">
                <a:solidFill>
                  <a:srgbClr val="FF3300"/>
                </a:solidFill>
              </a:rPr>
              <a:t>تعاونهما مطلب جوهري لعلاج المشكلات والصعوبات الفردية التي تواجه الطلاب علي النحو التالي : </a:t>
            </a:r>
            <a:endParaRPr lang="ar-SA" sz="1800" dirty="0" smtClean="0">
              <a:solidFill>
                <a:srgbClr val="FF3300"/>
              </a:solidFill>
            </a:endParaRPr>
          </a:p>
          <a:p>
            <a:pPr rtl="1"/>
            <a:r>
              <a:rPr lang="ar-SA" sz="2400" dirty="0" smtClean="0"/>
              <a:t>ـ أن </a:t>
            </a:r>
            <a:r>
              <a:rPr lang="ar-SA" sz="2400" dirty="0" smtClean="0"/>
              <a:t>الأخصائي الاجتماعي يجب أن يستعين بمشورة المدرسين حول أساليب توفير مناخ يتاح فيه الحرية للطلاب ويكون حافزاً لهم للتعليم . </a:t>
            </a:r>
            <a:endParaRPr lang="en-US" sz="1600" dirty="0" smtClean="0"/>
          </a:p>
          <a:p>
            <a:r>
              <a:rPr lang="ar-SA" sz="2800" dirty="0" smtClean="0"/>
              <a:t>ـ أن </a:t>
            </a:r>
            <a:r>
              <a:rPr lang="ar-SA" sz="2800" dirty="0" smtClean="0"/>
              <a:t>وجود الأخصائي كعنصر مساعد للمدرس أصبح ضرورة  يمليها الواقع ، حيث أن ازدحام الفصول بالطلاب لا يمكن المدرس من العناية الفردية بطلاب الفصل .</a:t>
            </a:r>
            <a:endParaRPr lang="ar-SA" sz="2800" dirty="0" smtClean="0"/>
          </a:p>
          <a:p>
            <a:pPr rtl="1"/>
            <a:endParaRPr lang="ar-SA" b="1" dirty="0">
              <a:solidFill>
                <a:srgbClr val="FF3300"/>
              </a:solidFill>
            </a:endParaRP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sz="3200" b="1" dirty="0" smtClean="0"/>
              <a:t/>
            </a:r>
            <a:br>
              <a:rPr lang="ar-SA" sz="3200" b="1" dirty="0" smtClean="0"/>
            </a:br>
            <a:r>
              <a:rPr lang="ar-SA" sz="3200" b="1" dirty="0" smtClean="0"/>
              <a:t>(تابع) طبيعة </a:t>
            </a:r>
            <a:r>
              <a:rPr lang="ar-SA" sz="3200" b="1" dirty="0" smtClean="0"/>
              <a:t>التعاون بين الأخصائي الاجتماعي والتخصصات </a:t>
            </a:r>
            <a:r>
              <a:rPr lang="ar-SA" sz="3200" b="1" dirty="0" smtClean="0"/>
              <a:t>الأخرى </a:t>
            </a:r>
            <a:r>
              <a:rPr lang="ar-SA" sz="3200" b="1" dirty="0" smtClean="0"/>
              <a:t>في إطار العمل الفريقي بالمجال المدرسي :</a:t>
            </a:r>
            <a:r>
              <a:rPr lang="en-US" sz="4000" dirty="0" smtClean="0"/>
              <a:t/>
            </a:r>
            <a:br>
              <a:rPr lang="en-US" sz="4000" dirty="0" smtClean="0"/>
            </a:br>
            <a:r>
              <a:rPr lang="ar-SA" sz="4000" b="1" dirty="0" smtClean="0"/>
              <a:t> </a:t>
            </a:r>
            <a:endParaRPr lang="ar-SA" sz="4000" dirty="0"/>
          </a:p>
        </p:txBody>
      </p:sp>
      <p:sp>
        <p:nvSpPr>
          <p:cNvPr id="3" name="عنصر نائب للمحتوى 2"/>
          <p:cNvSpPr>
            <a:spLocks noGrp="1"/>
          </p:cNvSpPr>
          <p:nvPr>
            <p:ph idx="1"/>
          </p:nvPr>
        </p:nvSpPr>
        <p:spPr/>
        <p:txBody>
          <a:bodyPr/>
          <a:lstStyle/>
          <a:p>
            <a:pPr lvl="1" rtl="1"/>
            <a:r>
              <a:rPr lang="ar-SA" dirty="0" smtClean="0"/>
              <a:t>ـ الطالب </a:t>
            </a:r>
            <a:r>
              <a:rPr lang="ar-SA" dirty="0" smtClean="0"/>
              <a:t>المضطرب يتكشف بسرعة أمام مدرسي الفصل ، ومن ثم يمكن أن يحول المدرس الطالب للأخصائي الاجتماعي والحالة في مراحلها الأولي . </a:t>
            </a:r>
            <a:endParaRPr lang="en-US" sz="1800" dirty="0" smtClean="0"/>
          </a:p>
          <a:p>
            <a:r>
              <a:rPr lang="ar-SA" sz="2800" dirty="0" smtClean="0"/>
              <a:t>ـ يحتاج </a:t>
            </a:r>
            <a:r>
              <a:rPr lang="ar-SA" sz="2800" dirty="0" smtClean="0"/>
              <a:t>الأخصائي الاجتماعي لمعاونة المدرس في معظم خطوات عمله سواء ما يتعلق منها بالدراسة أو العلاج ، فقد يلاحظ المدرس سلوك الطالب في الفصل الدراسي ويشتركا معاً في تنفيذ خطة العلاج التي قد تتضمن استثارة قدرات الطالب ليصبح أكثر استقلالاً ، أو أن يتفقا علي معاملة خاصة في الفصل الدراسي أو تكليفه ببعض الأعمال المدرسية والإشراف عليها ، أو توضيح كيفية التعامل مع بعض أنماط السلوك ، أو توضيح احتياجات الطالب من رعاية خاصة أو حنان أو شعوره بالأمن ليكون تعامل المدرس معه مشبعاً لهذه الاحتياجات .</a:t>
            </a:r>
            <a:endParaRPr lang="ar-SA" sz="2800" dirty="0" smtClean="0"/>
          </a:p>
          <a:p>
            <a:pPr rtl="1"/>
            <a:endParaRPr lang="ar-SA" b="1" dirty="0">
              <a:solidFill>
                <a:srgbClr val="FF3300"/>
              </a:solidFill>
            </a:endParaRP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sz="3200" b="1" dirty="0" smtClean="0"/>
              <a:t/>
            </a:r>
            <a:br>
              <a:rPr lang="ar-SA" sz="3200" b="1" dirty="0" smtClean="0"/>
            </a:br>
            <a:r>
              <a:rPr lang="ar-SA" sz="3200" b="1" dirty="0" smtClean="0"/>
              <a:t>(تابع) طبيعة </a:t>
            </a:r>
            <a:r>
              <a:rPr lang="ar-SA" sz="3200" b="1" dirty="0" smtClean="0"/>
              <a:t>التعاون بين الأخصائي الاجتماعي والتخصصات </a:t>
            </a:r>
            <a:r>
              <a:rPr lang="ar-SA" sz="3200" b="1" dirty="0" smtClean="0"/>
              <a:t>الأخرى </a:t>
            </a:r>
            <a:r>
              <a:rPr lang="ar-SA" sz="3200" b="1" dirty="0" smtClean="0"/>
              <a:t>في إطار العمل الفريقي بالمجال المدرسي :</a:t>
            </a:r>
            <a:r>
              <a:rPr lang="en-US" sz="4000" dirty="0" smtClean="0"/>
              <a:t/>
            </a:r>
            <a:br>
              <a:rPr lang="en-US" sz="4000" dirty="0" smtClean="0"/>
            </a:br>
            <a:r>
              <a:rPr lang="ar-SA" sz="4000" b="1" dirty="0" smtClean="0"/>
              <a:t> </a:t>
            </a:r>
            <a:endParaRPr lang="ar-SA" sz="4000" dirty="0"/>
          </a:p>
        </p:txBody>
      </p:sp>
      <p:sp>
        <p:nvSpPr>
          <p:cNvPr id="3" name="عنصر نائب للمحتوى 2"/>
          <p:cNvSpPr>
            <a:spLocks noGrp="1"/>
          </p:cNvSpPr>
          <p:nvPr>
            <p:ph idx="1"/>
          </p:nvPr>
        </p:nvSpPr>
        <p:spPr/>
        <p:txBody>
          <a:bodyPr/>
          <a:lstStyle/>
          <a:p>
            <a:pPr lvl="1" algn="just" rtl="1"/>
            <a:r>
              <a:rPr lang="ar-SA" dirty="0" smtClean="0"/>
              <a:t>ـ قد </a:t>
            </a:r>
            <a:r>
              <a:rPr lang="ar-SA" dirty="0" smtClean="0"/>
              <a:t>تتضمن مساعدة الأخصائي الاجتماعي للمدرس معاونته علي تفهم جانب آخر من شخصية الطالب أو تقبله بحالته الراهنة وتفهم دوافع سلوكه ، وهنا يصبح المدرس أكثر تحملاً لبعض أنواع السلوك التي كانت تبدو له أمراً لا يمكن احتماله ، كما أن الفصل الدراسي يمكن أن يستخدم لتقديم العلاج المحيطي الذي يحقق قيمة للخطة العلاجية .</a:t>
            </a:r>
            <a:endParaRPr lang="en-US" sz="1800" dirty="0" smtClean="0"/>
          </a:p>
          <a:p>
            <a:pPr algn="just"/>
            <a:r>
              <a:rPr lang="ar-SA" sz="2800" dirty="0" smtClean="0"/>
              <a:t>ـ إذا </a:t>
            </a:r>
            <a:r>
              <a:rPr lang="ar-SA" sz="2800" dirty="0" smtClean="0"/>
              <a:t>كان الموقف متعلقاً بسوء العلاقة بين المدرس والطالب ، فإن الأمر يستدعي تدخل الأخصائي الاجتماعي لإحداث تغيير ما في الموقف ، ويجب أن يهتم الأخصائي في المقام الأول بوجهة نظر المدرس بالنسبة للموقف ولا يمكن بالتالي تقديم المساعدة إلا بعد أن يبدي المدرس مدي تفهمه للموقف .</a:t>
            </a:r>
            <a:endParaRPr lang="ar-SA" sz="2800" dirty="0" smtClean="0"/>
          </a:p>
          <a:p>
            <a:pPr rtl="1"/>
            <a:endParaRPr lang="ar-SA" b="1" dirty="0">
              <a:solidFill>
                <a:srgbClr val="FF3300"/>
              </a:solidFill>
            </a:endParaRP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sz="3200" b="1" dirty="0" smtClean="0"/>
              <a:t/>
            </a:r>
            <a:br>
              <a:rPr lang="ar-SA" sz="3200" b="1" dirty="0" smtClean="0"/>
            </a:br>
            <a:r>
              <a:rPr lang="ar-SA" sz="3200" b="1" dirty="0" smtClean="0"/>
              <a:t>(تابع) طبيعة </a:t>
            </a:r>
            <a:r>
              <a:rPr lang="ar-SA" sz="3200" b="1" dirty="0" smtClean="0"/>
              <a:t>التعاون بين الأخصائي الاجتماعي والتخصصات </a:t>
            </a:r>
            <a:r>
              <a:rPr lang="ar-SA" sz="3200" b="1" dirty="0" smtClean="0"/>
              <a:t>الأخرى </a:t>
            </a:r>
            <a:r>
              <a:rPr lang="ar-SA" sz="3200" b="1" dirty="0" smtClean="0"/>
              <a:t>في إطار العمل الفريقي بالمجال المدرسي :</a:t>
            </a:r>
            <a:r>
              <a:rPr lang="en-US" sz="4000" dirty="0" smtClean="0"/>
              <a:t/>
            </a:r>
            <a:br>
              <a:rPr lang="en-US" sz="4000" dirty="0" smtClean="0"/>
            </a:br>
            <a:r>
              <a:rPr lang="ar-SA" sz="4000" b="1" dirty="0" smtClean="0"/>
              <a:t> </a:t>
            </a:r>
            <a:endParaRPr lang="ar-SA" sz="4000" dirty="0"/>
          </a:p>
        </p:txBody>
      </p:sp>
      <p:sp>
        <p:nvSpPr>
          <p:cNvPr id="3" name="عنصر نائب للمحتوى 2"/>
          <p:cNvSpPr>
            <a:spLocks noGrp="1"/>
          </p:cNvSpPr>
          <p:nvPr>
            <p:ph idx="1"/>
          </p:nvPr>
        </p:nvSpPr>
        <p:spPr/>
        <p:txBody>
          <a:bodyPr/>
          <a:lstStyle/>
          <a:p>
            <a:pPr rtl="1"/>
            <a:r>
              <a:rPr lang="ar-SA" b="1" dirty="0" smtClean="0"/>
              <a:t>العمل مع ناظر المدرسة : </a:t>
            </a:r>
            <a:endParaRPr lang="en-US" dirty="0" smtClean="0"/>
          </a:p>
          <a:p>
            <a:pPr rtl="1"/>
            <a:r>
              <a:rPr lang="ar-SA" dirty="0" smtClean="0"/>
              <a:t>	لا يمكن للأخصائي الاجتماعي أن يحتل مكانة خاصة بين التخصصات العاملة في المدرسة وتحظي أعماله باحترام الآخرين واعترافهم دون أن يتفهم ناظر المدرسة قيمة جهوده ويقدم له كل معاونة ممكنة ، وهذه المعاونة لن تتوفر إلا إذا كان الناظر ملماً بحقيقة الدور الذي يؤديه الأخصائي وحدود هذا الدور . </a:t>
            </a:r>
            <a:endParaRPr lang="en-US" dirty="0" smtClean="0"/>
          </a:p>
          <a:p>
            <a:pPr rtl="1"/>
            <a:r>
              <a:rPr lang="ar-SA" dirty="0" smtClean="0"/>
              <a:t>	وقد يحتاج الأخصائي الاجتماعي في بعض الحالات لعقد اجتماع مع كل من المدرس والناظر للنظر في هذه الحالات الخاصة وللتشاور في رسم خطط علاجها . </a:t>
            </a:r>
            <a:endParaRPr lang="en-US" dirty="0" smtClean="0"/>
          </a:p>
          <a:p>
            <a:pPr rtl="1"/>
            <a:endParaRPr lang="ar-SA" dirty="0" smtClean="0"/>
          </a:p>
          <a:p>
            <a:pPr rtl="1"/>
            <a:endParaRPr lang="ar-SA" b="1" dirty="0">
              <a:solidFill>
                <a:srgbClr val="FF3300"/>
              </a:solidFill>
            </a:endParaRP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sz="3200" b="1" dirty="0" smtClean="0"/>
              <a:t/>
            </a:r>
            <a:br>
              <a:rPr lang="ar-SA" sz="3200" b="1" dirty="0" smtClean="0"/>
            </a:br>
            <a:r>
              <a:rPr lang="ar-SA" sz="3200" b="1" dirty="0" smtClean="0"/>
              <a:t>(تابع) طبيعة </a:t>
            </a:r>
            <a:r>
              <a:rPr lang="ar-SA" sz="3200" b="1" dirty="0" smtClean="0"/>
              <a:t>التعاون بين الأخصائي الاجتماعي والتخصصات </a:t>
            </a:r>
            <a:r>
              <a:rPr lang="ar-SA" sz="3200" b="1" dirty="0" smtClean="0"/>
              <a:t>الأخرى </a:t>
            </a:r>
            <a:r>
              <a:rPr lang="ar-SA" sz="3200" b="1" dirty="0" smtClean="0"/>
              <a:t>في إطار العمل الفريقي بالمجال المدرسي :</a:t>
            </a:r>
            <a:r>
              <a:rPr lang="en-US" sz="4000" dirty="0" smtClean="0"/>
              <a:t/>
            </a:r>
            <a:br>
              <a:rPr lang="en-US" sz="4000" dirty="0" smtClean="0"/>
            </a:br>
            <a:r>
              <a:rPr lang="ar-SA" sz="4000" b="1" dirty="0" smtClean="0"/>
              <a:t> </a:t>
            </a:r>
            <a:endParaRPr lang="ar-SA" sz="4000" dirty="0"/>
          </a:p>
        </p:txBody>
      </p:sp>
      <p:sp>
        <p:nvSpPr>
          <p:cNvPr id="3" name="عنصر نائب للمحتوى 2"/>
          <p:cNvSpPr>
            <a:spLocks noGrp="1"/>
          </p:cNvSpPr>
          <p:nvPr>
            <p:ph idx="1"/>
          </p:nvPr>
        </p:nvSpPr>
        <p:spPr/>
        <p:txBody>
          <a:bodyPr/>
          <a:lstStyle/>
          <a:p>
            <a:pPr rtl="1"/>
            <a:r>
              <a:rPr lang="ar-SA" sz="2800" dirty="0" smtClean="0"/>
              <a:t>ويجب أن يستعين الأخصائي الاجتماعي بمشورة ناظر المدرسة في عمل مشترك لبناء خطة الخدمات الاجتماعية داخل المدرسة ، وطلب مساعدته في تنمية علاقة عمل تعاونيه مع المؤسسات المجتمعية ، وللمساعدة في عمل إطار سياسة مدرسية لها تأثيرها المباشر في رعاية الطلاب . </a:t>
            </a:r>
            <a:endParaRPr lang="en-US" sz="2800" dirty="0" smtClean="0"/>
          </a:p>
          <a:p>
            <a:r>
              <a:rPr lang="ar-SA" sz="2800" dirty="0" smtClean="0"/>
              <a:t>	كما أن اشتراك الناظر في دراسة مشكلات الطلاب يجعله أكثر حساسية لهذه المشكلات ويدفعه إلي تأييد الأخصائي الاجتماعي في عمله ، كما أن مساهمته في تنظيم الخدمة الاجتماعية يجعله يشعر أن مدرسته تقوم بنصيبها في تأدية المسئولية الملقاة علي عاتقها في تنمية شخصية الطالب مما يدفعه أكثر للتعاون مع الأخصائي الاجتماعي لتحقيق مزيد من أهداف الخدمة الاجتماعية في إطار المجال التعليمي .</a:t>
            </a:r>
            <a:endParaRPr lang="ar-SA" sz="2800" dirty="0" smtClean="0"/>
          </a:p>
          <a:p>
            <a:pPr rtl="1"/>
            <a:endParaRPr lang="ar-SA" b="1" dirty="0">
              <a:solidFill>
                <a:srgbClr val="FF3300"/>
              </a:solidFill>
            </a:endParaRP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sz="3200" b="1" dirty="0" smtClean="0"/>
              <a:t/>
            </a:r>
            <a:br>
              <a:rPr lang="ar-SA" sz="3200" b="1" dirty="0" smtClean="0"/>
            </a:br>
            <a:r>
              <a:rPr lang="ar-SA" sz="3200" b="1" dirty="0" smtClean="0"/>
              <a:t>(تابع) طبيعة </a:t>
            </a:r>
            <a:r>
              <a:rPr lang="ar-SA" sz="3200" b="1" dirty="0" smtClean="0"/>
              <a:t>التعاون بين الأخصائي الاجتماعي والتخصصات </a:t>
            </a:r>
            <a:r>
              <a:rPr lang="ar-SA" sz="3200" b="1" dirty="0" smtClean="0"/>
              <a:t>الأخرى </a:t>
            </a:r>
            <a:r>
              <a:rPr lang="ar-SA" sz="3200" b="1" dirty="0" smtClean="0"/>
              <a:t>في إطار العمل الفريقي بالمجال المدرسي :</a:t>
            </a:r>
            <a:r>
              <a:rPr lang="en-US" sz="4000" dirty="0" smtClean="0"/>
              <a:t/>
            </a:r>
            <a:br>
              <a:rPr lang="en-US" sz="4000" dirty="0" smtClean="0"/>
            </a:br>
            <a:r>
              <a:rPr lang="ar-SA" sz="4000" b="1" dirty="0" smtClean="0"/>
              <a:t> </a:t>
            </a:r>
            <a:endParaRPr lang="ar-SA" sz="4000" dirty="0"/>
          </a:p>
        </p:txBody>
      </p:sp>
      <p:sp>
        <p:nvSpPr>
          <p:cNvPr id="3" name="عنصر نائب للمحتوى 2"/>
          <p:cNvSpPr>
            <a:spLocks noGrp="1"/>
          </p:cNvSpPr>
          <p:nvPr>
            <p:ph idx="1"/>
          </p:nvPr>
        </p:nvSpPr>
        <p:spPr>
          <a:xfrm>
            <a:off x="495300" y="1371600"/>
            <a:ext cx="8877300" cy="4754563"/>
          </a:xfrm>
        </p:spPr>
        <p:txBody>
          <a:bodyPr/>
          <a:lstStyle/>
          <a:p>
            <a:pPr rtl="1"/>
            <a:r>
              <a:rPr lang="ar-SA" b="1" dirty="0" smtClean="0"/>
              <a:t>العمل مع بقية التخصصات بالمدرسة : </a:t>
            </a:r>
            <a:endParaRPr lang="en-US" dirty="0" smtClean="0"/>
          </a:p>
          <a:p>
            <a:pPr rtl="1"/>
            <a:r>
              <a:rPr lang="ar-SA" dirty="0" smtClean="0"/>
              <a:t>	قد يستدعي علاج بعض الحالات الفردية استثمار إمكانيات المؤسسة التعليمية مثل إلحاق الطالب بالجماعات المدرسية ( جماعات علمية – هوايات – نادي مدرسي ... الخ ) ، للاستفادة من أوجه نشاطها المتاحة داخل المؤسسة التعليمية ، وهذا يتطلب تعاوناً مع القائمين علي أمر هذه الأنشطة . </a:t>
            </a:r>
            <a:endParaRPr lang="en-US" dirty="0" smtClean="0"/>
          </a:p>
          <a:p>
            <a:pPr rtl="1"/>
            <a:r>
              <a:rPr lang="ar-SA" dirty="0" smtClean="0"/>
              <a:t>	كما يزود الأخصائي الاجتماعي موظفي الخدمات </a:t>
            </a:r>
            <a:r>
              <a:rPr lang="ar-SA" dirty="0" smtClean="0"/>
              <a:t>الأخرى </a:t>
            </a:r>
            <a:r>
              <a:rPr lang="ar-SA" dirty="0" smtClean="0"/>
              <a:t>بالمهارات في عمليات الانضباط الخاصة بالطلاب داخل المدرسة </a:t>
            </a:r>
            <a:endParaRPr lang="en-US" dirty="0" smtClean="0"/>
          </a:p>
          <a:p>
            <a:r>
              <a:rPr lang="ar-SA" dirty="0" smtClean="0"/>
              <a:t>مثال : المسئول عن حصر الغياب والمسئول عن الرعاية </a:t>
            </a:r>
            <a:r>
              <a:rPr lang="ar-SA" dirty="0" smtClean="0"/>
              <a:t>الصحية ..</a:t>
            </a:r>
          </a:p>
          <a:p>
            <a:pPr rtl="1"/>
            <a:endParaRPr lang="ar-SA" b="1" dirty="0">
              <a:solidFill>
                <a:srgbClr val="FF3300"/>
              </a:solidFill>
            </a:endParaRP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sz="3200" b="1" dirty="0" smtClean="0"/>
              <a:t/>
            </a:r>
            <a:br>
              <a:rPr lang="ar-SA" sz="3200" b="1" dirty="0" smtClean="0"/>
            </a:br>
            <a:r>
              <a:rPr lang="ar-SA" sz="3200" b="1" dirty="0" smtClean="0"/>
              <a:t>(تابع) طبيعة </a:t>
            </a:r>
            <a:r>
              <a:rPr lang="ar-SA" sz="3200" b="1" dirty="0" smtClean="0"/>
              <a:t>التعاون بين الأخصائي الاجتماعي والتخصصات </a:t>
            </a:r>
            <a:r>
              <a:rPr lang="ar-SA" sz="3200" b="1" dirty="0" smtClean="0"/>
              <a:t>الأخرى </a:t>
            </a:r>
            <a:r>
              <a:rPr lang="ar-SA" sz="3200" b="1" dirty="0" smtClean="0"/>
              <a:t>في إطار العمل الفريقي بالمجال المدرسي :</a:t>
            </a:r>
            <a:r>
              <a:rPr lang="en-US" sz="4000" dirty="0" smtClean="0"/>
              <a:t/>
            </a:r>
            <a:br>
              <a:rPr lang="en-US" sz="4000" dirty="0" smtClean="0"/>
            </a:br>
            <a:r>
              <a:rPr lang="ar-SA" sz="4000" b="1" dirty="0" smtClean="0"/>
              <a:t> </a:t>
            </a:r>
            <a:endParaRPr lang="ar-SA" sz="4000" dirty="0"/>
          </a:p>
        </p:txBody>
      </p:sp>
      <p:sp>
        <p:nvSpPr>
          <p:cNvPr id="3" name="عنصر نائب للمحتوى 2"/>
          <p:cNvSpPr>
            <a:spLocks noGrp="1"/>
          </p:cNvSpPr>
          <p:nvPr>
            <p:ph idx="1"/>
          </p:nvPr>
        </p:nvSpPr>
        <p:spPr/>
        <p:txBody>
          <a:bodyPr/>
          <a:lstStyle/>
          <a:p>
            <a:pPr rtl="1"/>
            <a:r>
              <a:rPr lang="ar-SA" sz="2800" dirty="0" smtClean="0"/>
              <a:t>وقد يستدعي الأمر قيام الأخصائي بتحويل بعض حالات الطلاب للأخصائي النفسي أو الطبيب لحاجة الطلاب لخدمة مثل تلك التخصصات . </a:t>
            </a:r>
            <a:endParaRPr lang="en-US" sz="2800" dirty="0" smtClean="0"/>
          </a:p>
          <a:p>
            <a:pPr rtl="1"/>
            <a:r>
              <a:rPr lang="ar-SA" sz="2800" dirty="0" smtClean="0"/>
              <a:t>	كما قد يقوم طبيب المدرسة أو الحكيمة أو الضابط أو مشرف النشاط بتحويل بعض الطلاب للأخصائي الاجتماعي ، وفي هذه الحالة يسعي الأخصائي لمساعدتهم في استجلاء بعض نواحي المشكلات التي من أجلها تم تحويل الطالب إليه .</a:t>
            </a:r>
            <a:endParaRPr lang="en-US" sz="2800" dirty="0" smtClean="0"/>
          </a:p>
          <a:p>
            <a:pPr rtl="1"/>
            <a:r>
              <a:rPr lang="ar-SA" sz="2800" dirty="0" smtClean="0"/>
              <a:t>	كما يمكن للأخصائي الاجتماعي الاستعانة بكل التخصصات الموجودة بالمؤسسة التعليمية للتعرف علي مدي التقدم الذي يحرزه الطلاب خاصة المشكلين منهم نتيجة ما يبذل معهم من جهود علاجية في سبيل مساعدتهم علي مواجهة مشكلاتهم . </a:t>
            </a:r>
            <a:endParaRPr lang="en-US" sz="2800" dirty="0" smtClean="0"/>
          </a:p>
          <a:p>
            <a:pPr rtl="1"/>
            <a:endParaRPr lang="ar-SA" dirty="0" smtClean="0"/>
          </a:p>
          <a:p>
            <a:pPr rtl="1"/>
            <a:endParaRPr lang="ar-SA" b="1" dirty="0">
              <a:solidFill>
                <a:srgbClr val="FF3300"/>
              </a:solidFill>
            </a:endParaRP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0" y="0"/>
            <a:ext cx="9906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grpSp>
        <p:nvGrpSpPr>
          <p:cNvPr id="17412" name="Group 5"/>
          <p:cNvGrpSpPr>
            <a:grpSpLocks/>
          </p:cNvGrpSpPr>
          <p:nvPr/>
        </p:nvGrpSpPr>
        <p:grpSpPr bwMode="auto">
          <a:xfrm>
            <a:off x="6467475" y="1981200"/>
            <a:ext cx="2600325" cy="2524125"/>
            <a:chOff x="5210750" y="1066800"/>
            <a:chExt cx="2976900" cy="3130677"/>
          </a:xfrm>
          <a:effectLst>
            <a:outerShdw blurRad="63500" sx="102000" sy="102000" algn="ctr" rotWithShape="0">
              <a:prstClr val="black">
                <a:alpha val="40000"/>
              </a:prstClr>
            </a:outerShdw>
          </a:effectLst>
        </p:grpSpPr>
        <p:sp>
          <p:nvSpPr>
            <p:cNvPr id="7" name="Oval 6"/>
            <p:cNvSpPr/>
            <p:nvPr/>
          </p:nvSpPr>
          <p:spPr>
            <a:xfrm>
              <a:off x="5321612" y="1143591"/>
              <a:ext cx="2767899"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pic>
          <p:nvPicPr>
            <p:cNvPr id="17416" name="Picture 2" descr="http://kfu.files.googlepages.com/newKFUlogo.jpg"/>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7413" name="Rectangle 8"/>
          <p:cNvSpPr>
            <a:spLocks noChangeArrowheads="1"/>
          </p:cNvSpPr>
          <p:nvPr/>
        </p:nvSpPr>
        <p:spPr bwMode="auto">
          <a:xfrm>
            <a:off x="3429000" y="3352800"/>
            <a:ext cx="2819400" cy="1200150"/>
          </a:xfrm>
          <a:prstGeom prst="rect">
            <a:avLst/>
          </a:prstGeom>
          <a:noFill/>
          <a:ln w="9525">
            <a:noFill/>
            <a:miter lim="800000"/>
            <a:headEnd/>
            <a:tailEnd/>
          </a:ln>
        </p:spPr>
        <p:txBody>
          <a:bodyPr>
            <a:spAutoFit/>
          </a:bodyPr>
          <a:lstStyle/>
          <a:p>
            <a:pPr algn="l" rtl="0"/>
            <a:r>
              <a:rPr lang="ar-EG" sz="7200">
                <a:solidFill>
                  <a:schemeClr val="bg1"/>
                </a:solidFill>
                <a:latin typeface="Calibri" pitchFamily="34" charset="0"/>
              </a:rPr>
              <a:t>بحمد الله</a:t>
            </a:r>
            <a:endParaRPr lang="en-US" sz="7200">
              <a:solidFill>
                <a:schemeClr val="bg1"/>
              </a:solidFill>
              <a:latin typeface="Calibri" pitchFamily="34" charset="0"/>
            </a:endParaRPr>
          </a:p>
        </p:txBody>
      </p:sp>
      <p:sp>
        <p:nvSpPr>
          <p:cNvPr id="17414" name="Freeform 6"/>
          <p:cNvSpPr>
            <a:spLocks noEditPoints="1"/>
          </p:cNvSpPr>
          <p:nvPr/>
        </p:nvSpPr>
        <p:spPr bwMode="auto">
          <a:xfrm>
            <a:off x="3429000" y="2209800"/>
            <a:ext cx="2689225" cy="1236663"/>
          </a:xfrm>
          <a:custGeom>
            <a:avLst/>
            <a:gdLst>
              <a:gd name="T0" fmla="*/ 2147483647 w 1687"/>
              <a:gd name="T1" fmla="*/ 2147483647 h 775"/>
              <a:gd name="T2" fmla="*/ 2147483647 w 1687"/>
              <a:gd name="T3" fmla="*/ 2147483647 h 775"/>
              <a:gd name="T4" fmla="*/ 2147483647 w 1687"/>
              <a:gd name="T5" fmla="*/ 2147483647 h 775"/>
              <a:gd name="T6" fmla="*/ 2147483647 w 1687"/>
              <a:gd name="T7" fmla="*/ 2147483647 h 775"/>
              <a:gd name="T8" fmla="*/ 2147483647 w 1687"/>
              <a:gd name="T9" fmla="*/ 2147483647 h 775"/>
              <a:gd name="T10" fmla="*/ 2147483647 w 1687"/>
              <a:gd name="T11" fmla="*/ 2147483647 h 775"/>
              <a:gd name="T12" fmla="*/ 2147483647 w 1687"/>
              <a:gd name="T13" fmla="*/ 2147483647 h 775"/>
              <a:gd name="T14" fmla="*/ 2147483647 w 1687"/>
              <a:gd name="T15" fmla="*/ 2147483647 h 775"/>
              <a:gd name="T16" fmla="*/ 2147483647 w 1687"/>
              <a:gd name="T17" fmla="*/ 2147483647 h 775"/>
              <a:gd name="T18" fmla="*/ 2147483647 w 1687"/>
              <a:gd name="T19" fmla="*/ 2147483647 h 775"/>
              <a:gd name="T20" fmla="*/ 2147483647 w 1687"/>
              <a:gd name="T21" fmla="*/ 2147483647 h 775"/>
              <a:gd name="T22" fmla="*/ 0 w 1687"/>
              <a:gd name="T23" fmla="*/ 2147483647 h 775"/>
              <a:gd name="T24" fmla="*/ 2147483647 w 1687"/>
              <a:gd name="T25" fmla="*/ 2147483647 h 775"/>
              <a:gd name="T26" fmla="*/ 2147483647 w 1687"/>
              <a:gd name="T27" fmla="*/ 2147483647 h 775"/>
              <a:gd name="T28" fmla="*/ 2147483647 w 1687"/>
              <a:gd name="T29" fmla="*/ 2147483647 h 775"/>
              <a:gd name="T30" fmla="*/ 2147483647 w 1687"/>
              <a:gd name="T31" fmla="*/ 2147483647 h 775"/>
              <a:gd name="T32" fmla="*/ 2147483647 w 1687"/>
              <a:gd name="T33" fmla="*/ 2147483647 h 775"/>
              <a:gd name="T34" fmla="*/ 2147483647 w 1687"/>
              <a:gd name="T35" fmla="*/ 2147483647 h 775"/>
              <a:gd name="T36" fmla="*/ 2147483647 w 1687"/>
              <a:gd name="T37" fmla="*/ 2147483647 h 775"/>
              <a:gd name="T38" fmla="*/ 2147483647 w 1687"/>
              <a:gd name="T39" fmla="*/ 2147483647 h 775"/>
              <a:gd name="T40" fmla="*/ 2147483647 w 1687"/>
              <a:gd name="T41" fmla="*/ 2147483647 h 775"/>
              <a:gd name="T42" fmla="*/ 2147483647 w 1687"/>
              <a:gd name="T43" fmla="*/ 2147483647 h 775"/>
              <a:gd name="T44" fmla="*/ 2147483647 w 1687"/>
              <a:gd name="T45" fmla="*/ 2147483647 h 775"/>
              <a:gd name="T46" fmla="*/ 2147483647 w 1687"/>
              <a:gd name="T47" fmla="*/ 2147483647 h 775"/>
              <a:gd name="T48" fmla="*/ 2147483647 w 1687"/>
              <a:gd name="T49" fmla="*/ 2147483647 h 775"/>
              <a:gd name="T50" fmla="*/ 2147483647 w 1687"/>
              <a:gd name="T51" fmla="*/ 2147483647 h 775"/>
              <a:gd name="T52" fmla="*/ 2147483647 w 1687"/>
              <a:gd name="T53" fmla="*/ 2147483647 h 775"/>
              <a:gd name="T54" fmla="*/ 2147483647 w 1687"/>
              <a:gd name="T55" fmla="*/ 2147483647 h 775"/>
              <a:gd name="T56" fmla="*/ 2147483647 w 1687"/>
              <a:gd name="T57" fmla="*/ 2147483647 h 775"/>
              <a:gd name="T58" fmla="*/ 2147483647 w 1687"/>
              <a:gd name="T59" fmla="*/ 2147483647 h 775"/>
              <a:gd name="T60" fmla="*/ 2147483647 w 1687"/>
              <a:gd name="T61" fmla="*/ 2147483647 h 775"/>
              <a:gd name="T62" fmla="*/ 2147483647 w 1687"/>
              <a:gd name="T63" fmla="*/ 2147483647 h 775"/>
              <a:gd name="T64" fmla="*/ 2147483647 w 1687"/>
              <a:gd name="T65" fmla="*/ 2147483647 h 775"/>
              <a:gd name="T66" fmla="*/ 2147483647 w 1687"/>
              <a:gd name="T67" fmla="*/ 2147483647 h 775"/>
              <a:gd name="T68" fmla="*/ 2147483647 w 1687"/>
              <a:gd name="T69" fmla="*/ 2147483647 h 775"/>
              <a:gd name="T70" fmla="*/ 2147483647 w 1687"/>
              <a:gd name="T71" fmla="*/ 2147483647 h 775"/>
              <a:gd name="T72" fmla="*/ 2147483647 w 1687"/>
              <a:gd name="T73" fmla="*/ 2147483647 h 775"/>
              <a:gd name="T74" fmla="*/ 2147483647 w 1687"/>
              <a:gd name="T75" fmla="*/ 2147483647 h 775"/>
              <a:gd name="T76" fmla="*/ 2147483647 w 1687"/>
              <a:gd name="T77" fmla="*/ 2147483647 h 775"/>
              <a:gd name="T78" fmla="*/ 2147483647 w 1687"/>
              <a:gd name="T79" fmla="*/ 2147483647 h 775"/>
              <a:gd name="T80" fmla="*/ 2147483647 w 1687"/>
              <a:gd name="T81" fmla="*/ 2147483647 h 775"/>
              <a:gd name="T82" fmla="*/ 2147483647 w 1687"/>
              <a:gd name="T83" fmla="*/ 2147483647 h 775"/>
              <a:gd name="T84" fmla="*/ 2147483647 w 1687"/>
              <a:gd name="T85" fmla="*/ 2147483647 h 775"/>
              <a:gd name="T86" fmla="*/ 2147483647 w 1687"/>
              <a:gd name="T87" fmla="*/ 2147483647 h 775"/>
              <a:gd name="T88" fmla="*/ 2147483647 w 1687"/>
              <a:gd name="T89" fmla="*/ 2147483647 h 775"/>
              <a:gd name="T90" fmla="*/ 2147483647 w 1687"/>
              <a:gd name="T91" fmla="*/ 2147483647 h 775"/>
              <a:gd name="T92" fmla="*/ 2147483647 w 1687"/>
              <a:gd name="T93" fmla="*/ 2147483647 h 775"/>
              <a:gd name="T94" fmla="*/ 2147483647 w 1687"/>
              <a:gd name="T95" fmla="*/ 2147483647 h 775"/>
              <a:gd name="T96" fmla="*/ 2147483647 w 1687"/>
              <a:gd name="T97" fmla="*/ 2147483647 h 775"/>
              <a:gd name="T98" fmla="*/ 2147483647 w 1687"/>
              <a:gd name="T99" fmla="*/ 2147483647 h 775"/>
              <a:gd name="T100" fmla="*/ 2147483647 w 1687"/>
              <a:gd name="T101" fmla="*/ 2147483647 h 775"/>
              <a:gd name="T102" fmla="*/ 2147483647 w 1687"/>
              <a:gd name="T103" fmla="*/ 2147483647 h 775"/>
              <a:gd name="T104" fmla="*/ 2147483647 w 1687"/>
              <a:gd name="T105" fmla="*/ 2147483647 h 775"/>
              <a:gd name="T106" fmla="*/ 2147483647 w 1687"/>
              <a:gd name="T107" fmla="*/ 2147483647 h 775"/>
              <a:gd name="T108" fmla="*/ 2147483647 w 1687"/>
              <a:gd name="T109" fmla="*/ 2147483647 h 775"/>
              <a:gd name="T110" fmla="*/ 2147483647 w 1687"/>
              <a:gd name="T111" fmla="*/ 2147483647 h 775"/>
              <a:gd name="T112" fmla="*/ 2147483647 w 1687"/>
              <a:gd name="T113" fmla="*/ 2147483647 h 775"/>
              <a:gd name="T114" fmla="*/ 2147483647 w 1687"/>
              <a:gd name="T115" fmla="*/ 2147483647 h 775"/>
              <a:gd name="T116" fmla="*/ 2147483647 w 1687"/>
              <a:gd name="T117" fmla="*/ 2147483647 h 775"/>
              <a:gd name="T118" fmla="*/ 2147483647 w 1687"/>
              <a:gd name="T119" fmla="*/ 2147483647 h 775"/>
              <a:gd name="T120" fmla="*/ 2147483647 w 1687"/>
              <a:gd name="T121" fmla="*/ 2147483647 h 775"/>
              <a:gd name="T122" fmla="*/ 2147483647 w 1687"/>
              <a:gd name="T123" fmla="*/ 2147483647 h 775"/>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w 1687"/>
              <a:gd name="T187" fmla="*/ 0 h 775"/>
              <a:gd name="T188" fmla="*/ 1687 w 1687"/>
              <a:gd name="T189" fmla="*/ 775 h 775"/>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T186" t="T187" r="T188" b="T189"/>
            <a:pathLst>
              <a:path w="1687" h="775">
                <a:moveTo>
                  <a:pt x="1374" y="74"/>
                </a:moveTo>
                <a:lnTo>
                  <a:pt x="1308" y="141"/>
                </a:lnTo>
                <a:lnTo>
                  <a:pt x="1248" y="80"/>
                </a:lnTo>
                <a:lnTo>
                  <a:pt x="1177" y="152"/>
                </a:lnTo>
                <a:lnTo>
                  <a:pt x="1100" y="75"/>
                </a:lnTo>
                <a:lnTo>
                  <a:pt x="1169" y="8"/>
                </a:lnTo>
                <a:lnTo>
                  <a:pt x="1229" y="68"/>
                </a:lnTo>
                <a:lnTo>
                  <a:pt x="1298" y="0"/>
                </a:lnTo>
                <a:lnTo>
                  <a:pt x="1374" y="74"/>
                </a:lnTo>
                <a:close/>
                <a:moveTo>
                  <a:pt x="1687" y="612"/>
                </a:moveTo>
                <a:lnTo>
                  <a:pt x="1686" y="635"/>
                </a:lnTo>
                <a:lnTo>
                  <a:pt x="1683" y="657"/>
                </a:lnTo>
                <a:lnTo>
                  <a:pt x="1677" y="678"/>
                </a:lnTo>
                <a:lnTo>
                  <a:pt x="1669" y="698"/>
                </a:lnTo>
                <a:lnTo>
                  <a:pt x="1656" y="723"/>
                </a:lnTo>
                <a:lnTo>
                  <a:pt x="1649" y="731"/>
                </a:lnTo>
                <a:lnTo>
                  <a:pt x="1641" y="739"/>
                </a:lnTo>
                <a:lnTo>
                  <a:pt x="1633" y="745"/>
                </a:lnTo>
                <a:lnTo>
                  <a:pt x="1623" y="750"/>
                </a:lnTo>
                <a:lnTo>
                  <a:pt x="1603" y="753"/>
                </a:lnTo>
                <a:lnTo>
                  <a:pt x="1583" y="751"/>
                </a:lnTo>
                <a:lnTo>
                  <a:pt x="1561" y="743"/>
                </a:lnTo>
                <a:lnTo>
                  <a:pt x="1542" y="731"/>
                </a:lnTo>
                <a:lnTo>
                  <a:pt x="1523" y="715"/>
                </a:lnTo>
                <a:lnTo>
                  <a:pt x="1504" y="695"/>
                </a:lnTo>
                <a:lnTo>
                  <a:pt x="1488" y="672"/>
                </a:lnTo>
                <a:lnTo>
                  <a:pt x="1474" y="646"/>
                </a:lnTo>
                <a:lnTo>
                  <a:pt x="1462" y="619"/>
                </a:lnTo>
                <a:lnTo>
                  <a:pt x="1425" y="640"/>
                </a:lnTo>
                <a:lnTo>
                  <a:pt x="1387" y="660"/>
                </a:lnTo>
                <a:lnTo>
                  <a:pt x="1346" y="678"/>
                </a:lnTo>
                <a:lnTo>
                  <a:pt x="1305" y="694"/>
                </a:lnTo>
                <a:lnTo>
                  <a:pt x="1251" y="710"/>
                </a:lnTo>
                <a:lnTo>
                  <a:pt x="1198" y="722"/>
                </a:lnTo>
                <a:lnTo>
                  <a:pt x="1146" y="729"/>
                </a:lnTo>
                <a:lnTo>
                  <a:pt x="1095" y="731"/>
                </a:lnTo>
                <a:lnTo>
                  <a:pt x="1060" y="728"/>
                </a:lnTo>
                <a:lnTo>
                  <a:pt x="1025" y="719"/>
                </a:lnTo>
                <a:lnTo>
                  <a:pt x="1008" y="711"/>
                </a:lnTo>
                <a:lnTo>
                  <a:pt x="991" y="702"/>
                </a:lnTo>
                <a:lnTo>
                  <a:pt x="974" y="691"/>
                </a:lnTo>
                <a:lnTo>
                  <a:pt x="957" y="678"/>
                </a:lnTo>
                <a:lnTo>
                  <a:pt x="929" y="653"/>
                </a:lnTo>
                <a:lnTo>
                  <a:pt x="908" y="627"/>
                </a:lnTo>
                <a:lnTo>
                  <a:pt x="900" y="615"/>
                </a:lnTo>
                <a:lnTo>
                  <a:pt x="895" y="603"/>
                </a:lnTo>
                <a:lnTo>
                  <a:pt x="889" y="577"/>
                </a:lnTo>
                <a:lnTo>
                  <a:pt x="780" y="628"/>
                </a:lnTo>
                <a:lnTo>
                  <a:pt x="659" y="683"/>
                </a:lnTo>
                <a:lnTo>
                  <a:pt x="603" y="706"/>
                </a:lnTo>
                <a:lnTo>
                  <a:pt x="552" y="724"/>
                </a:lnTo>
                <a:lnTo>
                  <a:pt x="481" y="746"/>
                </a:lnTo>
                <a:lnTo>
                  <a:pt x="415" y="762"/>
                </a:lnTo>
                <a:lnTo>
                  <a:pt x="355" y="772"/>
                </a:lnTo>
                <a:lnTo>
                  <a:pt x="302" y="775"/>
                </a:lnTo>
                <a:lnTo>
                  <a:pt x="268" y="774"/>
                </a:lnTo>
                <a:lnTo>
                  <a:pt x="236" y="772"/>
                </a:lnTo>
                <a:lnTo>
                  <a:pt x="206" y="769"/>
                </a:lnTo>
                <a:lnTo>
                  <a:pt x="178" y="764"/>
                </a:lnTo>
                <a:lnTo>
                  <a:pt x="153" y="758"/>
                </a:lnTo>
                <a:lnTo>
                  <a:pt x="129" y="751"/>
                </a:lnTo>
                <a:lnTo>
                  <a:pt x="107" y="741"/>
                </a:lnTo>
                <a:lnTo>
                  <a:pt x="88" y="731"/>
                </a:lnTo>
                <a:lnTo>
                  <a:pt x="68" y="717"/>
                </a:lnTo>
                <a:lnTo>
                  <a:pt x="50" y="701"/>
                </a:lnTo>
                <a:lnTo>
                  <a:pt x="35" y="681"/>
                </a:lnTo>
                <a:lnTo>
                  <a:pt x="22" y="661"/>
                </a:lnTo>
                <a:lnTo>
                  <a:pt x="12" y="639"/>
                </a:lnTo>
                <a:lnTo>
                  <a:pt x="8" y="626"/>
                </a:lnTo>
                <a:lnTo>
                  <a:pt x="5" y="613"/>
                </a:lnTo>
                <a:lnTo>
                  <a:pt x="1" y="587"/>
                </a:lnTo>
                <a:lnTo>
                  <a:pt x="0" y="558"/>
                </a:lnTo>
                <a:lnTo>
                  <a:pt x="2" y="523"/>
                </a:lnTo>
                <a:lnTo>
                  <a:pt x="6" y="491"/>
                </a:lnTo>
                <a:lnTo>
                  <a:pt x="13" y="459"/>
                </a:lnTo>
                <a:lnTo>
                  <a:pt x="23" y="428"/>
                </a:lnTo>
                <a:lnTo>
                  <a:pt x="34" y="407"/>
                </a:lnTo>
                <a:lnTo>
                  <a:pt x="48" y="381"/>
                </a:lnTo>
                <a:lnTo>
                  <a:pt x="66" y="379"/>
                </a:lnTo>
                <a:lnTo>
                  <a:pt x="52" y="411"/>
                </a:lnTo>
                <a:lnTo>
                  <a:pt x="45" y="432"/>
                </a:lnTo>
                <a:lnTo>
                  <a:pt x="41" y="455"/>
                </a:lnTo>
                <a:lnTo>
                  <a:pt x="38" y="478"/>
                </a:lnTo>
                <a:lnTo>
                  <a:pt x="37" y="502"/>
                </a:lnTo>
                <a:lnTo>
                  <a:pt x="38" y="522"/>
                </a:lnTo>
                <a:lnTo>
                  <a:pt x="42" y="540"/>
                </a:lnTo>
                <a:lnTo>
                  <a:pt x="47" y="557"/>
                </a:lnTo>
                <a:lnTo>
                  <a:pt x="55" y="573"/>
                </a:lnTo>
                <a:lnTo>
                  <a:pt x="66" y="588"/>
                </a:lnTo>
                <a:lnTo>
                  <a:pt x="78" y="603"/>
                </a:lnTo>
                <a:lnTo>
                  <a:pt x="93" y="616"/>
                </a:lnTo>
                <a:lnTo>
                  <a:pt x="110" y="629"/>
                </a:lnTo>
                <a:lnTo>
                  <a:pt x="128" y="641"/>
                </a:lnTo>
                <a:lnTo>
                  <a:pt x="149" y="650"/>
                </a:lnTo>
                <a:lnTo>
                  <a:pt x="171" y="659"/>
                </a:lnTo>
                <a:lnTo>
                  <a:pt x="183" y="662"/>
                </a:lnTo>
                <a:lnTo>
                  <a:pt x="194" y="665"/>
                </a:lnTo>
                <a:lnTo>
                  <a:pt x="220" y="671"/>
                </a:lnTo>
                <a:lnTo>
                  <a:pt x="245" y="675"/>
                </a:lnTo>
                <a:lnTo>
                  <a:pt x="274" y="677"/>
                </a:lnTo>
                <a:lnTo>
                  <a:pt x="304" y="678"/>
                </a:lnTo>
                <a:lnTo>
                  <a:pt x="352" y="676"/>
                </a:lnTo>
                <a:lnTo>
                  <a:pt x="379" y="673"/>
                </a:lnTo>
                <a:lnTo>
                  <a:pt x="405" y="669"/>
                </a:lnTo>
                <a:lnTo>
                  <a:pt x="462" y="657"/>
                </a:lnTo>
                <a:lnTo>
                  <a:pt x="522" y="641"/>
                </a:lnTo>
                <a:lnTo>
                  <a:pt x="571" y="625"/>
                </a:lnTo>
                <a:lnTo>
                  <a:pt x="623" y="606"/>
                </a:lnTo>
                <a:lnTo>
                  <a:pt x="738" y="559"/>
                </a:lnTo>
                <a:lnTo>
                  <a:pt x="923" y="476"/>
                </a:lnTo>
                <a:lnTo>
                  <a:pt x="927" y="494"/>
                </a:lnTo>
                <a:lnTo>
                  <a:pt x="932" y="512"/>
                </a:lnTo>
                <a:lnTo>
                  <a:pt x="940" y="529"/>
                </a:lnTo>
                <a:lnTo>
                  <a:pt x="949" y="545"/>
                </a:lnTo>
                <a:lnTo>
                  <a:pt x="961" y="561"/>
                </a:lnTo>
                <a:lnTo>
                  <a:pt x="975" y="575"/>
                </a:lnTo>
                <a:lnTo>
                  <a:pt x="990" y="588"/>
                </a:lnTo>
                <a:lnTo>
                  <a:pt x="1007" y="600"/>
                </a:lnTo>
                <a:lnTo>
                  <a:pt x="1035" y="617"/>
                </a:lnTo>
                <a:lnTo>
                  <a:pt x="1049" y="624"/>
                </a:lnTo>
                <a:lnTo>
                  <a:pt x="1064" y="629"/>
                </a:lnTo>
                <a:lnTo>
                  <a:pt x="1092" y="637"/>
                </a:lnTo>
                <a:lnTo>
                  <a:pt x="1106" y="639"/>
                </a:lnTo>
                <a:lnTo>
                  <a:pt x="1120" y="639"/>
                </a:lnTo>
                <a:lnTo>
                  <a:pt x="1164" y="638"/>
                </a:lnTo>
                <a:lnTo>
                  <a:pt x="1210" y="631"/>
                </a:lnTo>
                <a:lnTo>
                  <a:pt x="1256" y="622"/>
                </a:lnTo>
                <a:lnTo>
                  <a:pt x="1304" y="608"/>
                </a:lnTo>
                <a:lnTo>
                  <a:pt x="1343" y="593"/>
                </a:lnTo>
                <a:lnTo>
                  <a:pt x="1379" y="578"/>
                </a:lnTo>
                <a:lnTo>
                  <a:pt x="1411" y="561"/>
                </a:lnTo>
                <a:lnTo>
                  <a:pt x="1439" y="543"/>
                </a:lnTo>
                <a:lnTo>
                  <a:pt x="1429" y="509"/>
                </a:lnTo>
                <a:lnTo>
                  <a:pt x="1415" y="445"/>
                </a:lnTo>
                <a:lnTo>
                  <a:pt x="1409" y="413"/>
                </a:lnTo>
                <a:lnTo>
                  <a:pt x="1406" y="365"/>
                </a:lnTo>
                <a:lnTo>
                  <a:pt x="1403" y="317"/>
                </a:lnTo>
                <a:lnTo>
                  <a:pt x="1385" y="251"/>
                </a:lnTo>
                <a:lnTo>
                  <a:pt x="1411" y="149"/>
                </a:lnTo>
                <a:lnTo>
                  <a:pt x="1507" y="340"/>
                </a:lnTo>
                <a:lnTo>
                  <a:pt x="1507" y="365"/>
                </a:lnTo>
                <a:lnTo>
                  <a:pt x="1465" y="336"/>
                </a:lnTo>
                <a:lnTo>
                  <a:pt x="1461" y="341"/>
                </a:lnTo>
                <a:lnTo>
                  <a:pt x="1458" y="347"/>
                </a:lnTo>
                <a:lnTo>
                  <a:pt x="1461" y="381"/>
                </a:lnTo>
                <a:lnTo>
                  <a:pt x="1469" y="424"/>
                </a:lnTo>
                <a:lnTo>
                  <a:pt x="1475" y="451"/>
                </a:lnTo>
                <a:lnTo>
                  <a:pt x="1483" y="475"/>
                </a:lnTo>
                <a:lnTo>
                  <a:pt x="1491" y="495"/>
                </a:lnTo>
                <a:lnTo>
                  <a:pt x="1501" y="511"/>
                </a:lnTo>
                <a:lnTo>
                  <a:pt x="1525" y="498"/>
                </a:lnTo>
                <a:lnTo>
                  <a:pt x="1549" y="490"/>
                </a:lnTo>
                <a:lnTo>
                  <a:pt x="1571" y="483"/>
                </a:lnTo>
                <a:lnTo>
                  <a:pt x="1592" y="481"/>
                </a:lnTo>
                <a:lnTo>
                  <a:pt x="1616" y="484"/>
                </a:lnTo>
                <a:lnTo>
                  <a:pt x="1626" y="488"/>
                </a:lnTo>
                <a:lnTo>
                  <a:pt x="1636" y="494"/>
                </a:lnTo>
                <a:lnTo>
                  <a:pt x="1651" y="506"/>
                </a:lnTo>
                <a:lnTo>
                  <a:pt x="1663" y="518"/>
                </a:lnTo>
                <a:lnTo>
                  <a:pt x="1672" y="532"/>
                </a:lnTo>
                <a:lnTo>
                  <a:pt x="1680" y="548"/>
                </a:lnTo>
                <a:lnTo>
                  <a:pt x="1685" y="576"/>
                </a:lnTo>
                <a:lnTo>
                  <a:pt x="1687" y="612"/>
                </a:lnTo>
                <a:close/>
                <a:moveTo>
                  <a:pt x="553" y="364"/>
                </a:moveTo>
                <a:lnTo>
                  <a:pt x="487" y="431"/>
                </a:lnTo>
                <a:lnTo>
                  <a:pt x="428" y="370"/>
                </a:lnTo>
                <a:lnTo>
                  <a:pt x="356" y="441"/>
                </a:lnTo>
                <a:lnTo>
                  <a:pt x="280" y="365"/>
                </a:lnTo>
                <a:lnTo>
                  <a:pt x="347" y="297"/>
                </a:lnTo>
                <a:lnTo>
                  <a:pt x="409" y="359"/>
                </a:lnTo>
                <a:lnTo>
                  <a:pt x="479" y="289"/>
                </a:lnTo>
                <a:lnTo>
                  <a:pt x="553" y="364"/>
                </a:lnTo>
                <a:close/>
                <a:moveTo>
                  <a:pt x="1636" y="637"/>
                </a:moveTo>
                <a:lnTo>
                  <a:pt x="1622" y="613"/>
                </a:lnTo>
                <a:lnTo>
                  <a:pt x="1605" y="593"/>
                </a:lnTo>
                <a:lnTo>
                  <a:pt x="1597" y="587"/>
                </a:lnTo>
                <a:lnTo>
                  <a:pt x="1589" y="583"/>
                </a:lnTo>
                <a:lnTo>
                  <a:pt x="1577" y="582"/>
                </a:lnTo>
                <a:lnTo>
                  <a:pt x="1561" y="584"/>
                </a:lnTo>
                <a:lnTo>
                  <a:pt x="1543" y="591"/>
                </a:lnTo>
                <a:lnTo>
                  <a:pt x="1536" y="595"/>
                </a:lnTo>
                <a:lnTo>
                  <a:pt x="1556" y="624"/>
                </a:lnTo>
                <a:lnTo>
                  <a:pt x="1568" y="636"/>
                </a:lnTo>
                <a:lnTo>
                  <a:pt x="1580" y="644"/>
                </a:lnTo>
                <a:lnTo>
                  <a:pt x="1590" y="649"/>
                </a:lnTo>
                <a:lnTo>
                  <a:pt x="1601" y="652"/>
                </a:lnTo>
                <a:lnTo>
                  <a:pt x="1611" y="649"/>
                </a:lnTo>
                <a:lnTo>
                  <a:pt x="1625" y="644"/>
                </a:lnTo>
                <a:lnTo>
                  <a:pt x="1636" y="637"/>
                </a:lnTo>
                <a:close/>
                <a:moveTo>
                  <a:pt x="1288" y="458"/>
                </a:moveTo>
                <a:lnTo>
                  <a:pt x="1287" y="475"/>
                </a:lnTo>
                <a:lnTo>
                  <a:pt x="1285" y="489"/>
                </a:lnTo>
                <a:lnTo>
                  <a:pt x="1280" y="500"/>
                </a:lnTo>
                <a:lnTo>
                  <a:pt x="1275" y="509"/>
                </a:lnTo>
                <a:lnTo>
                  <a:pt x="1268" y="516"/>
                </a:lnTo>
                <a:lnTo>
                  <a:pt x="1259" y="522"/>
                </a:lnTo>
                <a:lnTo>
                  <a:pt x="1248" y="525"/>
                </a:lnTo>
                <a:lnTo>
                  <a:pt x="1237" y="526"/>
                </a:lnTo>
                <a:lnTo>
                  <a:pt x="1222" y="523"/>
                </a:lnTo>
                <a:lnTo>
                  <a:pt x="1214" y="518"/>
                </a:lnTo>
                <a:lnTo>
                  <a:pt x="1208" y="513"/>
                </a:lnTo>
                <a:lnTo>
                  <a:pt x="1198" y="499"/>
                </a:lnTo>
                <a:lnTo>
                  <a:pt x="1191" y="483"/>
                </a:lnTo>
                <a:lnTo>
                  <a:pt x="1183" y="505"/>
                </a:lnTo>
                <a:lnTo>
                  <a:pt x="1179" y="513"/>
                </a:lnTo>
                <a:lnTo>
                  <a:pt x="1173" y="523"/>
                </a:lnTo>
                <a:lnTo>
                  <a:pt x="1165" y="529"/>
                </a:lnTo>
                <a:lnTo>
                  <a:pt x="1158" y="534"/>
                </a:lnTo>
                <a:lnTo>
                  <a:pt x="1150" y="538"/>
                </a:lnTo>
                <a:lnTo>
                  <a:pt x="1142" y="539"/>
                </a:lnTo>
                <a:lnTo>
                  <a:pt x="1134" y="538"/>
                </a:lnTo>
                <a:lnTo>
                  <a:pt x="1123" y="534"/>
                </a:lnTo>
                <a:lnTo>
                  <a:pt x="1114" y="529"/>
                </a:lnTo>
                <a:lnTo>
                  <a:pt x="1107" y="522"/>
                </a:lnTo>
                <a:lnTo>
                  <a:pt x="1101" y="513"/>
                </a:lnTo>
                <a:lnTo>
                  <a:pt x="1097" y="504"/>
                </a:lnTo>
                <a:lnTo>
                  <a:pt x="1094" y="492"/>
                </a:lnTo>
                <a:lnTo>
                  <a:pt x="1092" y="466"/>
                </a:lnTo>
                <a:lnTo>
                  <a:pt x="1095" y="430"/>
                </a:lnTo>
                <a:lnTo>
                  <a:pt x="1098" y="407"/>
                </a:lnTo>
                <a:lnTo>
                  <a:pt x="1070" y="439"/>
                </a:lnTo>
                <a:lnTo>
                  <a:pt x="1070" y="427"/>
                </a:lnTo>
                <a:lnTo>
                  <a:pt x="1079" y="408"/>
                </a:lnTo>
                <a:lnTo>
                  <a:pt x="1094" y="387"/>
                </a:lnTo>
                <a:lnTo>
                  <a:pt x="1113" y="373"/>
                </a:lnTo>
                <a:lnTo>
                  <a:pt x="1112" y="399"/>
                </a:lnTo>
                <a:lnTo>
                  <a:pt x="1112" y="424"/>
                </a:lnTo>
                <a:lnTo>
                  <a:pt x="1113" y="455"/>
                </a:lnTo>
                <a:lnTo>
                  <a:pt x="1117" y="476"/>
                </a:lnTo>
                <a:lnTo>
                  <a:pt x="1122" y="483"/>
                </a:lnTo>
                <a:lnTo>
                  <a:pt x="1127" y="490"/>
                </a:lnTo>
                <a:lnTo>
                  <a:pt x="1133" y="493"/>
                </a:lnTo>
                <a:lnTo>
                  <a:pt x="1142" y="494"/>
                </a:lnTo>
                <a:lnTo>
                  <a:pt x="1157" y="490"/>
                </a:lnTo>
                <a:lnTo>
                  <a:pt x="1164" y="485"/>
                </a:lnTo>
                <a:lnTo>
                  <a:pt x="1172" y="480"/>
                </a:lnTo>
                <a:lnTo>
                  <a:pt x="1181" y="467"/>
                </a:lnTo>
                <a:lnTo>
                  <a:pt x="1186" y="455"/>
                </a:lnTo>
                <a:lnTo>
                  <a:pt x="1182" y="433"/>
                </a:lnTo>
                <a:lnTo>
                  <a:pt x="1175" y="403"/>
                </a:lnTo>
                <a:lnTo>
                  <a:pt x="1171" y="387"/>
                </a:lnTo>
                <a:lnTo>
                  <a:pt x="1191" y="359"/>
                </a:lnTo>
                <a:lnTo>
                  <a:pt x="1196" y="376"/>
                </a:lnTo>
                <a:lnTo>
                  <a:pt x="1203" y="399"/>
                </a:lnTo>
                <a:lnTo>
                  <a:pt x="1206" y="425"/>
                </a:lnTo>
                <a:lnTo>
                  <a:pt x="1210" y="448"/>
                </a:lnTo>
                <a:lnTo>
                  <a:pt x="1214" y="464"/>
                </a:lnTo>
                <a:lnTo>
                  <a:pt x="1221" y="473"/>
                </a:lnTo>
                <a:lnTo>
                  <a:pt x="1227" y="480"/>
                </a:lnTo>
                <a:lnTo>
                  <a:pt x="1236" y="483"/>
                </a:lnTo>
                <a:lnTo>
                  <a:pt x="1246" y="484"/>
                </a:lnTo>
                <a:lnTo>
                  <a:pt x="1255" y="483"/>
                </a:lnTo>
                <a:lnTo>
                  <a:pt x="1261" y="479"/>
                </a:lnTo>
                <a:lnTo>
                  <a:pt x="1265" y="473"/>
                </a:lnTo>
                <a:lnTo>
                  <a:pt x="1268" y="464"/>
                </a:lnTo>
                <a:lnTo>
                  <a:pt x="1263" y="444"/>
                </a:lnTo>
                <a:lnTo>
                  <a:pt x="1260" y="431"/>
                </a:lnTo>
                <a:lnTo>
                  <a:pt x="1254" y="415"/>
                </a:lnTo>
                <a:lnTo>
                  <a:pt x="1239" y="384"/>
                </a:lnTo>
                <a:lnTo>
                  <a:pt x="1261" y="353"/>
                </a:lnTo>
                <a:lnTo>
                  <a:pt x="1279" y="401"/>
                </a:lnTo>
                <a:lnTo>
                  <a:pt x="1286" y="429"/>
                </a:lnTo>
                <a:lnTo>
                  <a:pt x="1288" y="458"/>
                </a:lnTo>
                <a:close/>
                <a:moveTo>
                  <a:pt x="846" y="364"/>
                </a:moveTo>
                <a:lnTo>
                  <a:pt x="1275" y="242"/>
                </a:lnTo>
                <a:lnTo>
                  <a:pt x="1222" y="284"/>
                </a:lnTo>
                <a:lnTo>
                  <a:pt x="792" y="406"/>
                </a:lnTo>
                <a:lnTo>
                  <a:pt x="846" y="364"/>
                </a:lnTo>
                <a:close/>
                <a:moveTo>
                  <a:pt x="892" y="106"/>
                </a:moveTo>
                <a:lnTo>
                  <a:pt x="881" y="110"/>
                </a:lnTo>
                <a:lnTo>
                  <a:pt x="875" y="101"/>
                </a:lnTo>
                <a:lnTo>
                  <a:pt x="869" y="95"/>
                </a:lnTo>
                <a:lnTo>
                  <a:pt x="863" y="92"/>
                </a:lnTo>
                <a:lnTo>
                  <a:pt x="859" y="95"/>
                </a:lnTo>
                <a:lnTo>
                  <a:pt x="853" y="100"/>
                </a:lnTo>
                <a:lnTo>
                  <a:pt x="844" y="125"/>
                </a:lnTo>
                <a:lnTo>
                  <a:pt x="834" y="162"/>
                </a:lnTo>
                <a:lnTo>
                  <a:pt x="825" y="205"/>
                </a:lnTo>
                <a:lnTo>
                  <a:pt x="813" y="205"/>
                </a:lnTo>
                <a:lnTo>
                  <a:pt x="805" y="178"/>
                </a:lnTo>
                <a:lnTo>
                  <a:pt x="797" y="156"/>
                </a:lnTo>
                <a:lnTo>
                  <a:pt x="787" y="144"/>
                </a:lnTo>
                <a:lnTo>
                  <a:pt x="780" y="140"/>
                </a:lnTo>
                <a:lnTo>
                  <a:pt x="762" y="140"/>
                </a:lnTo>
                <a:lnTo>
                  <a:pt x="754" y="138"/>
                </a:lnTo>
                <a:lnTo>
                  <a:pt x="748" y="134"/>
                </a:lnTo>
                <a:lnTo>
                  <a:pt x="743" y="128"/>
                </a:lnTo>
                <a:lnTo>
                  <a:pt x="738" y="121"/>
                </a:lnTo>
                <a:lnTo>
                  <a:pt x="736" y="115"/>
                </a:lnTo>
                <a:lnTo>
                  <a:pt x="736" y="106"/>
                </a:lnTo>
                <a:lnTo>
                  <a:pt x="737" y="96"/>
                </a:lnTo>
                <a:lnTo>
                  <a:pt x="741" y="88"/>
                </a:lnTo>
                <a:lnTo>
                  <a:pt x="747" y="84"/>
                </a:lnTo>
                <a:lnTo>
                  <a:pt x="755" y="83"/>
                </a:lnTo>
                <a:lnTo>
                  <a:pt x="769" y="85"/>
                </a:lnTo>
                <a:lnTo>
                  <a:pt x="781" y="94"/>
                </a:lnTo>
                <a:lnTo>
                  <a:pt x="793" y="106"/>
                </a:lnTo>
                <a:lnTo>
                  <a:pt x="802" y="125"/>
                </a:lnTo>
                <a:lnTo>
                  <a:pt x="820" y="165"/>
                </a:lnTo>
                <a:lnTo>
                  <a:pt x="828" y="129"/>
                </a:lnTo>
                <a:lnTo>
                  <a:pt x="834" y="103"/>
                </a:lnTo>
                <a:lnTo>
                  <a:pt x="842" y="83"/>
                </a:lnTo>
                <a:lnTo>
                  <a:pt x="846" y="74"/>
                </a:lnTo>
                <a:lnTo>
                  <a:pt x="850" y="68"/>
                </a:lnTo>
                <a:lnTo>
                  <a:pt x="854" y="63"/>
                </a:lnTo>
                <a:lnTo>
                  <a:pt x="859" y="59"/>
                </a:lnTo>
                <a:lnTo>
                  <a:pt x="867" y="56"/>
                </a:lnTo>
                <a:lnTo>
                  <a:pt x="874" y="57"/>
                </a:lnTo>
                <a:lnTo>
                  <a:pt x="880" y="61"/>
                </a:lnTo>
                <a:lnTo>
                  <a:pt x="893" y="75"/>
                </a:lnTo>
                <a:lnTo>
                  <a:pt x="892" y="106"/>
                </a:lnTo>
                <a:close/>
                <a:moveTo>
                  <a:pt x="500" y="84"/>
                </a:moveTo>
                <a:lnTo>
                  <a:pt x="500" y="92"/>
                </a:lnTo>
                <a:lnTo>
                  <a:pt x="497" y="101"/>
                </a:lnTo>
                <a:lnTo>
                  <a:pt x="487" y="117"/>
                </a:lnTo>
                <a:lnTo>
                  <a:pt x="481" y="123"/>
                </a:lnTo>
                <a:lnTo>
                  <a:pt x="472" y="131"/>
                </a:lnTo>
                <a:lnTo>
                  <a:pt x="450" y="143"/>
                </a:lnTo>
                <a:lnTo>
                  <a:pt x="389" y="167"/>
                </a:lnTo>
                <a:lnTo>
                  <a:pt x="356" y="167"/>
                </a:lnTo>
                <a:lnTo>
                  <a:pt x="398" y="148"/>
                </a:lnTo>
                <a:lnTo>
                  <a:pt x="420" y="136"/>
                </a:lnTo>
                <a:lnTo>
                  <a:pt x="440" y="123"/>
                </a:lnTo>
                <a:lnTo>
                  <a:pt x="471" y="98"/>
                </a:lnTo>
                <a:lnTo>
                  <a:pt x="395" y="98"/>
                </a:lnTo>
                <a:lnTo>
                  <a:pt x="387" y="99"/>
                </a:lnTo>
                <a:lnTo>
                  <a:pt x="370" y="112"/>
                </a:lnTo>
                <a:lnTo>
                  <a:pt x="370" y="91"/>
                </a:lnTo>
                <a:lnTo>
                  <a:pt x="383" y="72"/>
                </a:lnTo>
                <a:lnTo>
                  <a:pt x="393" y="64"/>
                </a:lnTo>
                <a:lnTo>
                  <a:pt x="404" y="62"/>
                </a:lnTo>
                <a:lnTo>
                  <a:pt x="500" y="62"/>
                </a:lnTo>
                <a:lnTo>
                  <a:pt x="502" y="69"/>
                </a:lnTo>
                <a:lnTo>
                  <a:pt x="500" y="84"/>
                </a:lnTo>
                <a:close/>
                <a:moveTo>
                  <a:pt x="117" y="259"/>
                </a:moveTo>
                <a:lnTo>
                  <a:pt x="113" y="276"/>
                </a:lnTo>
                <a:lnTo>
                  <a:pt x="105" y="294"/>
                </a:lnTo>
                <a:lnTo>
                  <a:pt x="96" y="303"/>
                </a:lnTo>
                <a:lnTo>
                  <a:pt x="88" y="310"/>
                </a:lnTo>
                <a:lnTo>
                  <a:pt x="78" y="314"/>
                </a:lnTo>
                <a:lnTo>
                  <a:pt x="68" y="315"/>
                </a:lnTo>
                <a:lnTo>
                  <a:pt x="58" y="314"/>
                </a:lnTo>
                <a:lnTo>
                  <a:pt x="48" y="310"/>
                </a:lnTo>
                <a:lnTo>
                  <a:pt x="41" y="303"/>
                </a:lnTo>
                <a:lnTo>
                  <a:pt x="35" y="294"/>
                </a:lnTo>
                <a:lnTo>
                  <a:pt x="29" y="282"/>
                </a:lnTo>
                <a:lnTo>
                  <a:pt x="25" y="270"/>
                </a:lnTo>
                <a:lnTo>
                  <a:pt x="23" y="259"/>
                </a:lnTo>
                <a:lnTo>
                  <a:pt x="22" y="246"/>
                </a:lnTo>
                <a:lnTo>
                  <a:pt x="23" y="227"/>
                </a:lnTo>
                <a:lnTo>
                  <a:pt x="26" y="205"/>
                </a:lnTo>
                <a:lnTo>
                  <a:pt x="33" y="182"/>
                </a:lnTo>
                <a:lnTo>
                  <a:pt x="40" y="156"/>
                </a:lnTo>
                <a:lnTo>
                  <a:pt x="50" y="131"/>
                </a:lnTo>
                <a:lnTo>
                  <a:pt x="60" y="107"/>
                </a:lnTo>
                <a:lnTo>
                  <a:pt x="71" y="86"/>
                </a:lnTo>
                <a:lnTo>
                  <a:pt x="84" y="67"/>
                </a:lnTo>
                <a:lnTo>
                  <a:pt x="83" y="80"/>
                </a:lnTo>
                <a:lnTo>
                  <a:pt x="79" y="97"/>
                </a:lnTo>
                <a:lnTo>
                  <a:pt x="74" y="117"/>
                </a:lnTo>
                <a:lnTo>
                  <a:pt x="68" y="140"/>
                </a:lnTo>
                <a:lnTo>
                  <a:pt x="55" y="184"/>
                </a:lnTo>
                <a:lnTo>
                  <a:pt x="52" y="202"/>
                </a:lnTo>
                <a:lnTo>
                  <a:pt x="51" y="217"/>
                </a:lnTo>
                <a:lnTo>
                  <a:pt x="53" y="231"/>
                </a:lnTo>
                <a:lnTo>
                  <a:pt x="57" y="245"/>
                </a:lnTo>
                <a:lnTo>
                  <a:pt x="64" y="256"/>
                </a:lnTo>
                <a:lnTo>
                  <a:pt x="70" y="260"/>
                </a:lnTo>
                <a:lnTo>
                  <a:pt x="75" y="261"/>
                </a:lnTo>
                <a:lnTo>
                  <a:pt x="84" y="258"/>
                </a:lnTo>
                <a:lnTo>
                  <a:pt x="91" y="249"/>
                </a:lnTo>
                <a:lnTo>
                  <a:pt x="100" y="234"/>
                </a:lnTo>
                <a:lnTo>
                  <a:pt x="109" y="212"/>
                </a:lnTo>
                <a:lnTo>
                  <a:pt x="112" y="217"/>
                </a:lnTo>
                <a:lnTo>
                  <a:pt x="116" y="225"/>
                </a:lnTo>
                <a:lnTo>
                  <a:pt x="117" y="242"/>
                </a:lnTo>
                <a:lnTo>
                  <a:pt x="117" y="259"/>
                </a:lnTo>
                <a:close/>
              </a:path>
            </a:pathLst>
          </a:custGeom>
          <a:solidFill>
            <a:schemeClr val="bg1"/>
          </a:solidFill>
          <a:ln w="9525">
            <a:noFill/>
            <a:round/>
            <a:headEnd/>
            <a:tailEnd/>
          </a:ln>
        </p:spPr>
        <p:txBody>
          <a:bodyPr/>
          <a:lstStyle/>
          <a:p>
            <a:endParaRPr lang="ar-SA"/>
          </a:p>
        </p:txBody>
      </p:sp>
      <p:pic>
        <p:nvPicPr>
          <p:cNvPr id="9" name="Picture 8" descr="logo EDE.png"/>
          <p:cNvPicPr>
            <a:picLocks noChangeAspect="1"/>
          </p:cNvPicPr>
          <p:nvPr/>
        </p:nvPicPr>
        <p:blipFill>
          <a:blip r:embed="rId3" cstate="print"/>
          <a:stretch>
            <a:fillRect/>
          </a:stretch>
        </p:blipFill>
        <p:spPr>
          <a:xfrm>
            <a:off x="914400" y="2133600"/>
            <a:ext cx="2109419" cy="2362200"/>
          </a:xfrm>
          <a:prstGeom prst="rect">
            <a:avLst/>
          </a:prstGeom>
          <a:effectLst>
            <a:outerShdw blurRad="63500" sx="102000" sy="102000" algn="ctr" rotWithShape="0">
              <a:prstClr val="black">
                <a:alpha val="40000"/>
              </a:prstClr>
            </a:outerShdw>
          </a:effectLst>
        </p:spPr>
      </p:pic>
    </p:spTree>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Foundry">
      <a:dk1>
        <a:sysClr val="windowText" lastClr="000000"/>
      </a:dk1>
      <a:lt1>
        <a:sysClr val="window" lastClr="FFFFFF"/>
      </a:lt1>
      <a:dk2>
        <a:srgbClr val="676A55"/>
      </a:dk2>
      <a:lt2>
        <a:srgbClr val="EAEBDE"/>
      </a:lt2>
      <a:accent1>
        <a:srgbClr val="72A376"/>
      </a:accent1>
      <a:accent2>
        <a:srgbClr val="B0CCB0"/>
      </a:accent2>
      <a:accent3>
        <a:srgbClr val="A8CDD7"/>
      </a:accent3>
      <a:accent4>
        <a:srgbClr val="C0BEAF"/>
      </a:accent4>
      <a:accent5>
        <a:srgbClr val="CEC597"/>
      </a:accent5>
      <a:accent6>
        <a:srgbClr val="E8B7B7"/>
      </a:accent6>
      <a:hlink>
        <a:srgbClr val="DB5353"/>
      </a:hlink>
      <a:folHlink>
        <a:srgbClr val="903638"/>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1675</TotalTime>
  <Words>2437</Words>
  <Application>Microsoft Office PowerPoint</Application>
  <PresentationFormat>A4 Paper (210x297 mm)‎</PresentationFormat>
  <Paragraphs>179</Paragraphs>
  <Slides>37</Slides>
  <Notes>0</Notes>
  <HiddenSlides>0</HiddenSlides>
  <MMClips>0</MMClips>
  <ScaleCrop>false</ScaleCrop>
  <HeadingPairs>
    <vt:vector size="4" baseType="variant">
      <vt:variant>
        <vt:lpstr>سمة</vt:lpstr>
      </vt:variant>
      <vt:variant>
        <vt:i4>1</vt:i4>
      </vt:variant>
      <vt:variant>
        <vt:lpstr>عناوين الشرائح</vt:lpstr>
      </vt:variant>
      <vt:variant>
        <vt:i4>37</vt:i4>
      </vt:variant>
    </vt:vector>
  </HeadingPairs>
  <TitlesOfParts>
    <vt:vector size="38" baseType="lpstr">
      <vt:lpstr>Office Theme</vt:lpstr>
      <vt:lpstr>الشريحة 1</vt:lpstr>
      <vt:lpstr>عنوان المحاضرة</vt:lpstr>
      <vt:lpstr>عناصر المحاضرة</vt:lpstr>
      <vt:lpstr>تعريف الخدمة الاجتماعية في المجال المدرسي :</vt:lpstr>
      <vt:lpstr>(تابع)تعريف الخدمة الاجتماعية في المجال المدرسي:</vt:lpstr>
      <vt:lpstr>(تابع)تعريف الخدمة الاجتماعية في المجال المدرسي:</vt:lpstr>
      <vt:lpstr>(تابع)تعريف الخدمة الاجتماعية في المجال المدرسي:</vt:lpstr>
      <vt:lpstr>(تابع)تعريف الخدمة الاجتماعية في المجال المدرسي:</vt:lpstr>
      <vt:lpstr>(تابع)تعريف الخدمة الاجتماعية في المجال المدرسي:</vt:lpstr>
      <vt:lpstr>(تابع)تعريف الخدمة الاجتماعية في المجال المدرسي:</vt:lpstr>
      <vt:lpstr>أهداف الخدمة الاجتماعية في المجال المدرسي : </vt:lpstr>
      <vt:lpstr>(تابع) أهداف الخدمة الاجتماعية في المجال المدرسي : </vt:lpstr>
      <vt:lpstr>(تابع) أهداف الخدمة الاجتماعية في المجال المدرسي : </vt:lpstr>
      <vt:lpstr>(تابع) أهداف الخدمة الاجتماعية في المجال المدرسي : </vt:lpstr>
      <vt:lpstr> بعض مشكلات التلاميذ في المجال المدرسي  :  </vt:lpstr>
      <vt:lpstr> (تابع) بعض مشكلات التلاميذ في المجال المدرسي  :  </vt:lpstr>
      <vt:lpstr> (تابع) بعض مشكلات التلاميذ في المجال المدرسي  :  </vt:lpstr>
      <vt:lpstr> (تابع) بعض مشكلات التلاميذ في المجال المدرسي  :  </vt:lpstr>
      <vt:lpstr>دور الخدمة الاجتماعية في المجال المدرسي  : </vt:lpstr>
      <vt:lpstr>(تابع) دور الخدمة الاجتماعية في المجال المدرسي  : </vt:lpstr>
      <vt:lpstr>(تابع) دور الخدمة الاجتماعية في المجال المدرسي  : </vt:lpstr>
      <vt:lpstr>(تابع) دور الخدمة الاجتماعية في المجال المدرسي  : </vt:lpstr>
      <vt:lpstr>(تابع) دور الخدمة الاجتماعية في المجال المدرسي  : </vt:lpstr>
      <vt:lpstr>(تابع) دور الخدمة الاجتماعية في المجال المدرسي  : </vt:lpstr>
      <vt:lpstr>(تابع) دور الخدمة الاجتماعية في المجال المدرسي  : </vt:lpstr>
      <vt:lpstr>(تابع) دور الخدمة الاجتماعية في المجال المدرسي  : </vt:lpstr>
      <vt:lpstr>(تابع) دور الخدمة الاجتماعية في المجال المدرسي  : </vt:lpstr>
      <vt:lpstr>(تابع) دور الخدمة الاجتماعية في المجال المدرسي  : </vt:lpstr>
      <vt:lpstr> طبيعة التعاون بين الأخصائي الاجتماعي والتخصصات الأخرى في إطار العمل الفريقي بالمجال المدرسي :  </vt:lpstr>
      <vt:lpstr> (تابع) طبيعة التعاون بين الأخصائي الاجتماعي والتخصصات الأخرى في إطار العمل الفريقي بالمجال المدرسي :  </vt:lpstr>
      <vt:lpstr> (تابع) طبيعة التعاون بين الأخصائي الاجتماعي والتخصصات الأخرى في إطار العمل الفريقي بالمجال المدرسي :  </vt:lpstr>
      <vt:lpstr> (تابع) طبيعة التعاون بين الأخصائي الاجتماعي والتخصصات الأخرى في إطار العمل الفريقي بالمجال المدرسي :  </vt:lpstr>
      <vt:lpstr> (تابع) طبيعة التعاون بين الأخصائي الاجتماعي والتخصصات الأخرى في إطار العمل الفريقي بالمجال المدرسي :  </vt:lpstr>
      <vt:lpstr> (تابع) طبيعة التعاون بين الأخصائي الاجتماعي والتخصصات الأخرى في إطار العمل الفريقي بالمجال المدرسي :  </vt:lpstr>
      <vt:lpstr> (تابع) طبيعة التعاون بين الأخصائي الاجتماعي والتخصصات الأخرى في إطار العمل الفريقي بالمجال المدرسي :  </vt:lpstr>
      <vt:lpstr> (تابع) طبيعة التعاون بين الأخصائي الاجتماعي والتخصصات الأخرى في إطار العمل الفريقي بالمجال المدرسي :  </vt:lpstr>
      <vt:lpstr>الشريحة 37</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nader darawsheh</dc:creator>
  <cp:lastModifiedBy>Computer City</cp:lastModifiedBy>
  <cp:revision>89</cp:revision>
  <dcterms:created xsi:type="dcterms:W3CDTF">2009-10-14T19:14:34Z</dcterms:created>
  <dcterms:modified xsi:type="dcterms:W3CDTF">2011-10-25T21:06:13Z</dcterms:modified>
</cp:coreProperties>
</file>