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7" r:id="rId4"/>
    <p:sldId id="259" r:id="rId5"/>
    <p:sldId id="287" r:id="rId6"/>
    <p:sldId id="288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9" autoAdjust="0"/>
    <p:restoredTop sz="94664" autoAdjust="0"/>
  </p:normalViewPr>
  <p:slideViewPr>
    <p:cSldViewPr>
      <p:cViewPr>
        <p:scale>
          <a:sx n="80" d="100"/>
          <a:sy n="80" d="100"/>
        </p:scale>
        <p:origin x="-50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5908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العلاقات العامة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0محمود هلال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ar-SA" b="1" dirty="0" smtClean="0">
                <a:solidFill>
                  <a:schemeClr val="tx1"/>
                </a:solidFill>
              </a:rPr>
              <a:t>المحاضرة </a:t>
            </a:r>
            <a:r>
              <a:rPr lang="ar-SA" b="1" dirty="0" smtClean="0">
                <a:solidFill>
                  <a:schemeClr val="tx1"/>
                </a:solidFill>
              </a:rPr>
              <a:t>الرابعة عشر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2362200"/>
          </a:xfrm>
        </p:spPr>
        <p:txBody>
          <a:bodyPr/>
          <a:lstStyle/>
          <a:p>
            <a:pPr algn="r" rtl="1" eaLnBrk="1" hangingPunct="1">
              <a:lnSpc>
                <a:spcPct val="80000"/>
              </a:lnSpc>
            </a:pPr>
            <a:endParaRPr lang="en-US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3562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3200" b="1" dirty="0" smtClean="0">
                <a:solidFill>
                  <a:srgbClr val="C00000"/>
                </a:solidFill>
              </a:rPr>
              <a:t>مراجعة المقرر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70C0"/>
                </a:solidFill>
                <a:cs typeface="Arial" pitchFamily="34" charset="0"/>
              </a:rPr>
              <a:t>مقدمة</a:t>
            </a:r>
            <a:endParaRPr lang="ar-SA" sz="2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ctr" rtl="1"/>
            <a:r>
              <a:rPr lang="en-US" sz="2400" dirty="0" smtClean="0">
                <a:solidFill>
                  <a:srgbClr val="FF0000"/>
                </a:solidFill>
              </a:rPr>
              <a:t>   </a:t>
            </a:r>
            <a:r>
              <a:rPr lang="ar-SA" sz="2400" b="1" dirty="0" smtClean="0">
                <a:solidFill>
                  <a:srgbClr val="FF0000"/>
                </a:solidFill>
              </a:rPr>
              <a:t>أولا: نشأة العلاقات العامة وتطورها</a:t>
            </a:r>
          </a:p>
          <a:p>
            <a:pPr rtl="1"/>
            <a:r>
              <a:rPr lang="ar-SA" dirty="0" smtClean="0"/>
              <a:t>	</a:t>
            </a:r>
            <a:r>
              <a:rPr lang="ar-SA" sz="2400" b="1" dirty="0" smtClean="0"/>
              <a:t>1- في العصور القديمة</a:t>
            </a:r>
          </a:p>
          <a:p>
            <a:pPr rtl="1"/>
            <a:r>
              <a:rPr lang="ar-SA" sz="2400" b="1" dirty="0" smtClean="0"/>
              <a:t>	2- في العصور الوسطى</a:t>
            </a:r>
          </a:p>
          <a:p>
            <a:pPr rtl="1"/>
            <a:r>
              <a:rPr lang="ar-SA" sz="2400" b="1" dirty="0" smtClean="0"/>
              <a:t>	3- في العصر الحديث</a:t>
            </a:r>
          </a:p>
          <a:p>
            <a:pPr algn="ctr" rtl="1"/>
            <a:r>
              <a:rPr lang="ar-SA" sz="2400" b="1" dirty="0" smtClean="0">
                <a:solidFill>
                  <a:srgbClr val="FF0000"/>
                </a:solidFill>
              </a:rPr>
              <a:t>ثانياً : ماهي العلاقات العامة</a:t>
            </a:r>
          </a:p>
          <a:p>
            <a:pPr algn="just" rtl="1"/>
            <a:r>
              <a:rPr lang="ar-SA" dirty="0" smtClean="0"/>
              <a:t>	</a:t>
            </a:r>
            <a:r>
              <a:rPr lang="ar-SA" sz="2400" b="1" dirty="0" smtClean="0"/>
              <a:t>1- تعريف العلاقات العامة </a:t>
            </a:r>
          </a:p>
          <a:p>
            <a:pPr rtl="1"/>
            <a:r>
              <a:rPr lang="ar-SA" sz="2400" b="1" dirty="0" smtClean="0"/>
              <a:t>	2- العناصر التي ينبغي أن تتوفر في تعريف العلاقات العامة</a:t>
            </a:r>
          </a:p>
          <a:p>
            <a:pPr rtl="1"/>
            <a:r>
              <a:rPr lang="ar-SA" sz="2400" b="1" dirty="0" smtClean="0"/>
              <a:t>	 3- وظائف العلاقات العامة</a:t>
            </a:r>
          </a:p>
          <a:p>
            <a:pPr algn="just"/>
            <a:r>
              <a:rPr lang="ar-SA" dirty="0" smtClean="0"/>
              <a:t>	</a:t>
            </a:r>
          </a:p>
          <a:p>
            <a:pPr rtl="1"/>
            <a:endParaRPr lang="ar-SA" dirty="0" smtClean="0"/>
          </a:p>
          <a:p>
            <a:pPr algn="l" rtl="1"/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334962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144000" cy="4602163"/>
          </a:xfrm>
        </p:spPr>
        <p:txBody>
          <a:bodyPr/>
          <a:lstStyle/>
          <a:p>
            <a:pPr algn="just" rtl="1"/>
            <a:r>
              <a:rPr lang="ar-SA" sz="2400" b="1" dirty="0" smtClean="0"/>
              <a:t>	</a:t>
            </a:r>
          </a:p>
          <a:p>
            <a:pPr rtl="1"/>
            <a:r>
              <a:rPr lang="ar-SA" sz="2400" b="1" dirty="0" smtClean="0"/>
              <a:t>		</a:t>
            </a:r>
            <a:r>
              <a:rPr lang="ar-SA" sz="2400" b="1" dirty="0" smtClean="0">
                <a:solidFill>
                  <a:srgbClr val="FF0000"/>
                </a:solidFill>
              </a:rPr>
              <a:t>ثالثاً </a:t>
            </a:r>
            <a:r>
              <a:rPr lang="ar-SA" sz="2400" b="1" dirty="0" smtClean="0">
                <a:solidFill>
                  <a:srgbClr val="FF0000"/>
                </a:solidFill>
              </a:rPr>
              <a:t>: المنطلقات الأساسية لبرامج العلاقات العامة</a:t>
            </a:r>
          </a:p>
          <a:p>
            <a:pPr rtl="1"/>
            <a:r>
              <a:rPr lang="ar-SA" dirty="0" smtClean="0"/>
              <a:t>	</a:t>
            </a:r>
            <a:r>
              <a:rPr lang="ar-SA" sz="2400" b="1" dirty="0" smtClean="0"/>
              <a:t>1- متطلبات البرنامج</a:t>
            </a:r>
          </a:p>
          <a:p>
            <a:pPr rtl="1"/>
            <a:r>
              <a:rPr lang="ar-SA" sz="2400" b="1" dirty="0" smtClean="0"/>
              <a:t>	2- مواصفات الكوادر البشرية</a:t>
            </a:r>
          </a:p>
          <a:p>
            <a:pPr rtl="1"/>
            <a:r>
              <a:rPr lang="ar-SA" sz="2400" b="1" dirty="0" smtClean="0"/>
              <a:t>	3- البناء الإداري للعلاقات العامة</a:t>
            </a:r>
          </a:p>
          <a:p>
            <a:pPr rtl="1"/>
            <a:r>
              <a:rPr lang="ar-SA" sz="2400" b="1" dirty="0" smtClean="0"/>
              <a:t>	4- الرسالة</a:t>
            </a:r>
          </a:p>
          <a:p>
            <a:pPr rtl="1"/>
            <a:r>
              <a:rPr lang="ar-SA" sz="2400" b="1" dirty="0" smtClean="0"/>
              <a:t>	5- الوسيلة</a:t>
            </a:r>
          </a:p>
          <a:p>
            <a:r>
              <a:rPr lang="ar-SA" dirty="0" smtClean="0"/>
              <a:t>	</a:t>
            </a: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447800"/>
            <a:ext cx="9144000" cy="4724400"/>
          </a:xfrm>
        </p:spPr>
        <p:txBody>
          <a:bodyPr/>
          <a:lstStyle/>
          <a:p>
            <a:pPr algn="ctr">
              <a:buNone/>
            </a:pPr>
            <a:r>
              <a:rPr lang="ar-SA" sz="2400" b="1" dirty="0" smtClean="0">
                <a:solidFill>
                  <a:srgbClr val="FF0000"/>
                </a:solidFill>
              </a:rPr>
              <a:t>رابعاً : الرأي العام – الجمهور – الجماعة</a:t>
            </a:r>
          </a:p>
          <a:p>
            <a:pPr>
              <a:buNone/>
            </a:pPr>
            <a:r>
              <a:rPr lang="ar-SA" sz="2400" dirty="0" smtClean="0"/>
              <a:t>	</a:t>
            </a:r>
            <a:r>
              <a:rPr lang="ar-SA" sz="2400" b="1" dirty="0" smtClean="0">
                <a:solidFill>
                  <a:srgbClr val="0070C0"/>
                </a:solidFill>
              </a:rPr>
              <a:t>1- الرأي العام :</a:t>
            </a:r>
          </a:p>
          <a:p>
            <a:pPr rtl="1">
              <a:buNone/>
            </a:pPr>
            <a:r>
              <a:rPr lang="ar-SA" sz="2400" dirty="0" smtClean="0"/>
              <a:t>		أ – تعريف الرأي العام		</a:t>
            </a:r>
          </a:p>
          <a:p>
            <a:pPr rtl="1">
              <a:buNone/>
            </a:pPr>
            <a:r>
              <a:rPr lang="ar-SA" sz="2400" dirty="0" smtClean="0"/>
              <a:t>		ب – أنواع الرأي العام	</a:t>
            </a:r>
          </a:p>
          <a:p>
            <a:pPr rtl="1">
              <a:buNone/>
            </a:pPr>
            <a:r>
              <a:rPr lang="ar-SA" sz="2400" dirty="0" smtClean="0"/>
              <a:t>		ج - قياس الرأي العام		</a:t>
            </a:r>
          </a:p>
          <a:p>
            <a:pPr rtl="1">
              <a:buNone/>
            </a:pPr>
            <a:r>
              <a:rPr lang="ar-SA" sz="2400" dirty="0" smtClean="0"/>
              <a:t>			</a:t>
            </a:r>
          </a:p>
          <a:p>
            <a:pPr>
              <a:buNone/>
            </a:pPr>
            <a:r>
              <a:rPr lang="ar-SA" sz="2400" b="1" dirty="0" smtClean="0"/>
              <a:t>	</a:t>
            </a:r>
            <a:r>
              <a:rPr lang="ar-SA" sz="2400" b="1" dirty="0" smtClean="0">
                <a:solidFill>
                  <a:srgbClr val="0070C0"/>
                </a:solidFill>
              </a:rPr>
              <a:t>2- الجمهور :</a:t>
            </a:r>
          </a:p>
          <a:p>
            <a:pPr>
              <a:buNone/>
            </a:pPr>
            <a:r>
              <a:rPr lang="ar-SA" sz="2400" dirty="0" smtClean="0"/>
              <a:t>		أ– تعريفه		</a:t>
            </a:r>
          </a:p>
          <a:p>
            <a:pPr rtl="1">
              <a:buNone/>
            </a:pPr>
            <a:r>
              <a:rPr lang="ar-SA" sz="2400" dirty="0" smtClean="0"/>
              <a:t>		ب – أنواعه 	</a:t>
            </a:r>
          </a:p>
          <a:p>
            <a:pPr rtl="1">
              <a:buNone/>
            </a:pPr>
            <a:r>
              <a:rPr lang="ar-SA" sz="2400" dirty="0" smtClean="0"/>
              <a:t>		</a:t>
            </a:r>
          </a:p>
          <a:p>
            <a:pPr rtl="1">
              <a:buNone/>
            </a:pPr>
            <a:r>
              <a:rPr lang="ar-SA" sz="2400" dirty="0" smtClean="0"/>
              <a:t>		</a:t>
            </a:r>
          </a:p>
          <a:p>
            <a:pPr rtl="1" eaLnBrk="1" hangingPunct="1">
              <a:buNone/>
            </a:pPr>
            <a:r>
              <a:rPr lang="ar-SA" sz="2400" dirty="0" smtClean="0"/>
              <a:t>			</a:t>
            </a:r>
            <a:endParaRPr lang="en-US" sz="24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3- الجماعة</a:t>
            </a:r>
          </a:p>
          <a:p>
            <a:pPr rtl="1"/>
            <a:r>
              <a:rPr lang="ar-SA" sz="2200" dirty="0" smtClean="0"/>
              <a:t>	</a:t>
            </a:r>
            <a:r>
              <a:rPr lang="ar-SA" sz="2000" b="1" dirty="0" smtClean="0"/>
              <a:t>أ- تعريف الجماعة</a:t>
            </a:r>
          </a:p>
          <a:p>
            <a:pPr rtl="1"/>
            <a:r>
              <a:rPr lang="ar-SA" sz="2000" b="1" dirty="0" smtClean="0"/>
              <a:t>	ب- أنواع الجماعة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خامساً : الإعلام</a:t>
            </a:r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	</a:t>
            </a:r>
            <a:r>
              <a:rPr lang="ar-SA" sz="2000" b="1" dirty="0" smtClean="0"/>
              <a:t>1- مفهومه</a:t>
            </a:r>
          </a:p>
          <a:p>
            <a:r>
              <a:rPr lang="ar-SA" sz="2000" b="1" dirty="0" smtClean="0"/>
              <a:t>	2- أساليب توصيل المعلومات</a:t>
            </a:r>
          </a:p>
          <a:p>
            <a:pPr rtl="1"/>
            <a:r>
              <a:rPr lang="ar-SA" sz="2400" dirty="0" smtClean="0"/>
              <a:t>		</a:t>
            </a:r>
            <a:r>
              <a:rPr lang="ar-SA" sz="2000" b="1" dirty="0" smtClean="0"/>
              <a:t>أ- تعريفها</a:t>
            </a:r>
          </a:p>
          <a:p>
            <a:pPr rtl="1"/>
            <a:r>
              <a:rPr lang="ar-SA" sz="2000" b="1" dirty="0" smtClean="0"/>
              <a:t>		ب- أنواعها </a:t>
            </a:r>
          </a:p>
          <a:p>
            <a:pPr rtl="1"/>
            <a:r>
              <a:rPr lang="ar-SA" sz="2000" b="1" dirty="0" smtClean="0"/>
              <a:t>		      1- الأسلوب الاتصالي</a:t>
            </a:r>
          </a:p>
          <a:p>
            <a:pPr rtl="1"/>
            <a:r>
              <a:rPr lang="ar-SA" sz="2000" b="1" dirty="0" smtClean="0"/>
              <a:t> 	              2- الأسلوب الإعلامي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1479</TotalTime>
  <Words>46</Words>
  <Application>Microsoft Office PowerPoint</Application>
  <PresentationFormat>A4 Paper (210x297 mm)‎</PresentationFormat>
  <Paragraphs>58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المحاضرة الرابعة عشر</vt:lpstr>
      <vt:lpstr>مراجعة المقرر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</cp:lastModifiedBy>
  <cp:revision>100</cp:revision>
  <dcterms:created xsi:type="dcterms:W3CDTF">2009-10-14T19:14:34Z</dcterms:created>
  <dcterms:modified xsi:type="dcterms:W3CDTF">2011-05-08T13:59:14Z</dcterms:modified>
</cp:coreProperties>
</file>