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9"/>
  </p:notesMasterIdLst>
  <p:handoutMasterIdLst>
    <p:handoutMasterId r:id="rId20"/>
  </p:handoutMasterIdLst>
  <p:sldIdLst>
    <p:sldId id="286" r:id="rId5"/>
    <p:sldId id="287" r:id="rId6"/>
    <p:sldId id="289" r:id="rId7"/>
    <p:sldId id="276" r:id="rId8"/>
    <p:sldId id="269" r:id="rId9"/>
    <p:sldId id="277" r:id="rId10"/>
    <p:sldId id="279" r:id="rId11"/>
    <p:sldId id="280" r:id="rId12"/>
    <p:sldId id="281" r:id="rId13"/>
    <p:sldId id="282" r:id="rId14"/>
    <p:sldId id="278" r:id="rId15"/>
    <p:sldId id="283" r:id="rId16"/>
    <p:sldId id="284" r:id="rId17"/>
    <p:sldId id="288"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varScale="1">
        <p:scale>
          <a:sx n="74" d="100"/>
          <a:sy n="74" d="100"/>
        </p:scale>
        <p:origin x="-39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defRPr/>
            </a:pPr>
            <a:r>
              <a:rPr lang="ar-SA" sz="3700" b="1" dirty="0" smtClean="0">
                <a:solidFill>
                  <a:schemeClr val="accent1">
                    <a:lumMod val="50000"/>
                  </a:schemeClr>
                </a:solidFill>
                <a:latin typeface="AYM Wadiy S_U normal."/>
                <a:cs typeface="Times New Roman" pitchFamily="18" charset="0"/>
              </a:rPr>
              <a:t>تقويم المشروعات الاجتماعية</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د. </a:t>
            </a:r>
            <a:r>
              <a:rPr lang="ar-EG" sz="2600" b="1" dirty="0" smtClean="0">
                <a:solidFill>
                  <a:srgbClr val="7F7F7F"/>
                </a:solidFill>
                <a:latin typeface="Calibri" pitchFamily="34" charset="0"/>
                <a:cs typeface="Times New Roman" pitchFamily="18" charset="0"/>
              </a:rPr>
              <a:t>حسن ابوزيد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الاولى</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SA" b="1" dirty="0" smtClean="0"/>
              <a:t>مفهوم التقويم وأهميته وخصائصه</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lgn="r">
              <a:buFont typeface="Arial" pitchFamily="34" charset="0"/>
              <a:buChar char="•"/>
            </a:pPr>
            <a:r>
              <a:rPr lang="ar-SA" b="1" dirty="0" smtClean="0">
                <a:cs typeface="+mn-cs"/>
              </a:rPr>
              <a:t>مقدمه</a:t>
            </a:r>
          </a:p>
          <a:p>
            <a:pPr>
              <a:buFont typeface="Arial" pitchFamily="34" charset="0"/>
              <a:buChar char="•"/>
            </a:pPr>
            <a:r>
              <a:rPr lang="ar-SA" b="1" dirty="0" smtClean="0"/>
              <a:t>مفهوم التقويم وأهميته</a:t>
            </a:r>
            <a:endParaRPr lang="ar-SA" b="1" dirty="0" smtClean="0">
              <a:cs typeface="+mn-cs"/>
            </a:endParaRPr>
          </a:p>
          <a:p>
            <a:pPr algn="r">
              <a:buFont typeface="Arial" pitchFamily="34" charset="0"/>
              <a:buChar char="•"/>
            </a:pPr>
            <a:r>
              <a:rPr lang="ar-SA" b="1" dirty="0" smtClean="0">
                <a:cs typeface="+mn-cs"/>
              </a:rPr>
              <a:t> التقويم والتقييم </a:t>
            </a:r>
          </a:p>
          <a:p>
            <a:pPr algn="r">
              <a:buFont typeface="Arial" pitchFamily="34" charset="0"/>
              <a:buChar char="•"/>
            </a:pPr>
            <a:r>
              <a:rPr lang="ar-SA" b="1" dirty="0" smtClean="0">
                <a:cs typeface="+mn-cs"/>
              </a:rPr>
              <a:t>خصائص عملية التقويم</a:t>
            </a:r>
          </a:p>
          <a:p>
            <a:pPr algn="r">
              <a:buFont typeface="Arial" pitchFamily="34" charset="0"/>
              <a:buChar char="•"/>
            </a:pPr>
            <a:r>
              <a:rPr lang="ar-SA" b="1" dirty="0" smtClean="0">
                <a:cs typeface="+mn-cs"/>
              </a:rPr>
              <a:t>ضمانات نجاح برنامج التقويم</a:t>
            </a:r>
          </a:p>
          <a:p>
            <a:pPr algn="r">
              <a:buFont typeface="Arial" pitchFamily="34" charset="0"/>
              <a:buChar char="•"/>
            </a:pPr>
            <a:endParaRPr lang="ar-SA" b="1" dirty="0" smtClean="0">
              <a:cs typeface="+mn-cs"/>
            </a:endParaRPr>
          </a:p>
          <a:p>
            <a:pPr algn="r"/>
            <a:endParaRPr lang="ar-SA" b="1" dirty="0" smtClean="0">
              <a:cs typeface="+mn-cs"/>
            </a:endParaRPr>
          </a:p>
          <a:p>
            <a:pPr algn="r">
              <a:buFont typeface="Arial" pitchFamily="34" charset="0"/>
              <a:buChar char="•"/>
            </a:pPr>
            <a:endParaRPr lang="ar-EG"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مقدمة</a:t>
            </a:r>
          </a:p>
        </p:txBody>
      </p:sp>
      <p:sp>
        <p:nvSpPr>
          <p:cNvPr id="3" name="Content Placeholder 2"/>
          <p:cNvSpPr>
            <a:spLocks noGrp="1"/>
          </p:cNvSpPr>
          <p:nvPr>
            <p:ph idx="1"/>
          </p:nvPr>
        </p:nvSpPr>
        <p:spPr/>
        <p:txBody>
          <a:bodyPr>
            <a:normAutofit/>
          </a:bodyPr>
          <a:lstStyle/>
          <a:p>
            <a:pPr algn="just" rtl="1">
              <a:buFont typeface="Arial" pitchFamily="34" charset="0"/>
              <a:buChar char="•"/>
              <a:defRPr/>
            </a:pPr>
            <a:r>
              <a:rPr lang="ar-SA" dirty="0" smtClean="0"/>
              <a:t>أصبح التقويم في العصر الحاضر ضرورة لاغني عنها وعملا ملازماً </a:t>
            </a:r>
            <a:r>
              <a:rPr lang="ar-SA" dirty="0" err="1" smtClean="0"/>
              <a:t>لاى</a:t>
            </a:r>
            <a:r>
              <a:rPr lang="ar-SA" dirty="0" smtClean="0"/>
              <a:t> </a:t>
            </a:r>
            <a:r>
              <a:rPr lang="ar-SA" dirty="0" smtClean="0"/>
              <a:t>جهد يبذل في اى مجال كان ، وفى اى تخصص ، ولكل شخص ، وبالرغم من أن  التقويم اصطلاح حديث في العلوم التربوية والنفسية إلا انه قديم في معناه </a:t>
            </a:r>
          </a:p>
          <a:p>
            <a:pPr algn="just" rtl="1">
              <a:buFont typeface="Arial" pitchFamily="34" charset="0"/>
              <a:buChar char="•"/>
              <a:defRPr/>
            </a:pPr>
            <a:r>
              <a:rPr lang="ar-SA" dirty="0" smtClean="0"/>
              <a:t>إن االتقويم عملية طبيعية نقوم بها جميعاً فى حياتنا اليومية بطريقة شعورية أو لا شعورية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685800"/>
          </a:xfrm>
        </p:spPr>
        <p:txBody>
          <a:bodyPr/>
          <a:lstStyle/>
          <a:p>
            <a:pPr>
              <a:defRPr/>
            </a:pPr>
            <a:r>
              <a:rPr lang="ar-SA" dirty="0" smtClean="0">
                <a:solidFill>
                  <a:srgbClr val="C00000"/>
                </a:solidFill>
              </a:rPr>
              <a:t>مفهوم التقويم </a:t>
            </a:r>
            <a:endParaRPr lang="en-US" dirty="0" smtClean="0">
              <a:solidFill>
                <a:srgbClr val="C00000"/>
              </a:solidFill>
            </a:endParaRPr>
          </a:p>
        </p:txBody>
      </p:sp>
      <p:sp>
        <p:nvSpPr>
          <p:cNvPr id="28675" name="Rectangle 3"/>
          <p:cNvSpPr>
            <a:spLocks noGrp="1" noChangeArrowheads="1"/>
          </p:cNvSpPr>
          <p:nvPr>
            <p:ph idx="1"/>
          </p:nvPr>
        </p:nvSpPr>
        <p:spPr>
          <a:xfrm>
            <a:off x="685800" y="1524000"/>
            <a:ext cx="7772400" cy="4572000"/>
          </a:xfrm>
        </p:spPr>
        <p:txBody>
          <a:bodyPr/>
          <a:lstStyle/>
          <a:p>
            <a:pPr>
              <a:buClr>
                <a:schemeClr val="tx1"/>
              </a:buClr>
              <a:buFont typeface="Arial" pitchFamily="34" charset="0"/>
              <a:buChar char="•"/>
              <a:defRPr/>
            </a:pPr>
            <a:r>
              <a:rPr lang="ar-SA" dirty="0" smtClean="0"/>
              <a:t>التقويم والبحث التقويمي ( مسميين لمصطلح واحد ) وهو عبارة عن تطبيق منظم لإجراءات البحث الاجتماعي لتقدير ، تصميم ، وتنفيذ، واستخدام برامج التدخل الاجتماعية بمعنى إن البحث التقويمي يتضمن استخدامات مناهج البحث الاجتماعي للحكم على تخطيط ، ومراقبة ، وكفاءة ، وفعالية برامج الصحة والتعليم والرعاية الاجتماعية وبرامج الخدمات الإنسانية الأخرى وتحسينها        </a:t>
            </a:r>
          </a:p>
          <a:p>
            <a:pPr algn="r" rtl="1" eaLnBrk="1" hangingPunct="1">
              <a:buClr>
                <a:schemeClr val="tx1"/>
              </a:buClr>
              <a:buFont typeface="Arial" pitchFamily="34" charset="0"/>
              <a:buChar char="•"/>
              <a:defRPr/>
            </a:pPr>
            <a:r>
              <a:rPr lang="ar-SA" dirty="0" smtClean="0"/>
              <a:t>التقويم عملية يقوم بها الإنسان للكشف عن حقيقة الجهد المبذول وأثره فيما كان ينبغي الوصول إليه مستخدماً  </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75">
                                            <p:txEl>
                                              <p:pRg st="1" end="1"/>
                                            </p:txEl>
                                          </p:spTgt>
                                        </p:tgtEl>
                                        <p:attrNameLst>
                                          <p:attrName>style.visibility</p:attrName>
                                        </p:attrNameLst>
                                      </p:cBhvr>
                                      <p:to>
                                        <p:strVal val="visible"/>
                                      </p:to>
                                    </p:set>
                                    <p:anim calcmode="lin" valueType="num">
                                      <p:cBhvr additive="base">
                                        <p:cTn id="19" dur="500" fill="hold"/>
                                        <p:tgtEl>
                                          <p:spTgt spid="2867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867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مفهوم التقويم</a:t>
            </a:r>
          </a:p>
        </p:txBody>
      </p:sp>
      <p:sp>
        <p:nvSpPr>
          <p:cNvPr id="3" name="Content Placeholder 2"/>
          <p:cNvSpPr>
            <a:spLocks noGrp="1"/>
          </p:cNvSpPr>
          <p:nvPr>
            <p:ph idx="1"/>
          </p:nvPr>
        </p:nvSpPr>
        <p:spPr/>
        <p:txBody>
          <a:bodyPr/>
          <a:lstStyle/>
          <a:p>
            <a:pPr algn="just">
              <a:defRPr/>
            </a:pPr>
            <a:r>
              <a:rPr lang="ar-SA" dirty="0" smtClean="0"/>
              <a:t>معايير ومقاييس يحددها هو بنفسه</a:t>
            </a:r>
          </a:p>
          <a:p>
            <a:pPr algn="just">
              <a:buFontTx/>
              <a:buChar char="-"/>
              <a:defRPr/>
            </a:pPr>
            <a:r>
              <a:rPr lang="ar-SA" dirty="0" smtClean="0"/>
              <a:t>والتقويم في لغة الاجتماعيين يعنى قياس قيمة وكفاية وفعالية العمل الاجتماعي ، أو النظام الاجتماعي والأنماط السلوكية ، بهدف تحسين عملياتها للانتفاع بذلك في العمليات الاجتماعية اللاحقة أو بهدف الكشف عن جوانب القوة والضعف في المشروعات والبرامج الاجتماعية </a:t>
            </a:r>
          </a:p>
          <a:p>
            <a:pPr algn="just">
              <a:defRPr/>
            </a:pPr>
            <a:r>
              <a:rPr lang="ar-SA" dirty="0" smtClean="0"/>
              <a:t>- يعد التقويم أسلوبا من أساليب البحث العلمي ويقوم بدراسة تطور مستوى الإنتاج ووزن وقياس كفاية وفاعلية المشروعات الاجتماعية </a:t>
            </a:r>
            <a:r>
              <a:rPr lang="ar-SA" dirty="0" err="1" smtClean="0"/>
              <a:t>وبه</a:t>
            </a:r>
            <a:r>
              <a:rPr lang="ar-SA" dirty="0" smtClean="0"/>
              <a:t> تتضح عوامل النجاح والفشل</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مفهوم التقويم </a:t>
            </a:r>
          </a:p>
        </p:txBody>
      </p:sp>
      <p:sp>
        <p:nvSpPr>
          <p:cNvPr id="3" name="Content Placeholder 2"/>
          <p:cNvSpPr>
            <a:spLocks noGrp="1"/>
          </p:cNvSpPr>
          <p:nvPr>
            <p:ph idx="1"/>
          </p:nvPr>
        </p:nvSpPr>
        <p:spPr>
          <a:xfrm>
            <a:off x="428625" y="1428750"/>
            <a:ext cx="8229600" cy="4533900"/>
          </a:xfrm>
        </p:spPr>
        <p:txBody>
          <a:bodyPr>
            <a:normAutofit fontScale="92500"/>
          </a:bodyPr>
          <a:lstStyle/>
          <a:p>
            <a:pPr algn="just" rtl="1">
              <a:buFontTx/>
              <a:buChar char="-"/>
              <a:defRPr/>
            </a:pPr>
            <a:r>
              <a:rPr lang="ar-SA" dirty="0" smtClean="0"/>
              <a:t>التقويم أداة للكشف عن حقيقة تأثير مشروعات وبرامج التنمية</a:t>
            </a:r>
          </a:p>
          <a:p>
            <a:pPr algn="just" rtl="1">
              <a:buFontTx/>
              <a:buChar char="-"/>
              <a:defRPr/>
            </a:pPr>
            <a:r>
              <a:rPr lang="ar-SA" dirty="0" smtClean="0"/>
              <a:t>يرتبط التقويم بالتخطيط ارتباطاً وثيقاً وهو الخطوة  الأخيرة  للتخطيط الاجتماعي </a:t>
            </a:r>
          </a:p>
          <a:p>
            <a:pPr algn="just">
              <a:defRPr/>
            </a:pPr>
            <a:r>
              <a:rPr lang="ar-SA" dirty="0" smtClean="0"/>
              <a:t>- ويمكن تعريف   التقويم بأنه مجموعة من الإجراءات العلمية التي تهدف إلى تقدير مايبذل من جهود لتحقيق أهداف معينة في ضوء ما اتفق عليه من معايير وما وضع من تخطيط مسبق والحكم على فاعلية هذه  الجهود ، وما يصادفها من عقبات وصعوبات في التنفيذ بقصد تحسين الأداء ، ورفع درجة الكفاءة الإنتاجية بما يساعد على تحقيق الأهداف .</a:t>
            </a:r>
          </a:p>
          <a:p>
            <a:pPr algn="just" rtl="1">
              <a:buFont typeface="Wingdings" pitchFamily="2" charset="2"/>
              <a:buChar char="q"/>
              <a:defRPr/>
            </a:pPr>
            <a:endParaRPr lang="ar-SA"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التقييم والتقويم </a:t>
            </a:r>
          </a:p>
        </p:txBody>
      </p:sp>
      <p:sp>
        <p:nvSpPr>
          <p:cNvPr id="3" name="Content Placeholder 2"/>
          <p:cNvSpPr>
            <a:spLocks noGrp="1"/>
          </p:cNvSpPr>
          <p:nvPr>
            <p:ph idx="1"/>
          </p:nvPr>
        </p:nvSpPr>
        <p:spPr>
          <a:xfrm>
            <a:off x="428625" y="1415960"/>
            <a:ext cx="8229600" cy="4533900"/>
          </a:xfrm>
        </p:spPr>
        <p:txBody>
          <a:bodyPr>
            <a:normAutofit lnSpcReduction="10000"/>
          </a:bodyPr>
          <a:lstStyle/>
          <a:p>
            <a:pPr algn="just" rtl="1">
              <a:buFont typeface="Arial" charset="0"/>
              <a:buChar char="•"/>
              <a:defRPr/>
            </a:pPr>
            <a:r>
              <a:rPr lang="ar-SA" dirty="0" smtClean="0"/>
              <a:t>لم يُحدَدَ مفهوم التقويم تحديداًً واضحاً ، أو تعددت تفاسيره واتسمت بالغموض والبعد عن الدقة  ، ويُعرف بأنه ملاحظة دقيقة لشيء معين بقصد حصر الصفات المتعددة المميزة له  اويُعرف بأنه الحكم المصحوب بالنقد  </a:t>
            </a:r>
          </a:p>
          <a:p>
            <a:pPr algn="just">
              <a:defRPr/>
            </a:pPr>
            <a:r>
              <a:rPr lang="ar-SA" dirty="0" smtClean="0"/>
              <a:t>ويشير قاموس ويبستر إلى أن كلمة </a:t>
            </a:r>
            <a:r>
              <a:rPr lang="en-US" dirty="0" smtClean="0"/>
              <a:t>EVALUATIAN  </a:t>
            </a:r>
            <a:r>
              <a:rPr lang="ar-SA" dirty="0" smtClean="0"/>
              <a:t> تعنى تحديد قيمة الشيئ أو كمه  ذلك لان كلمة </a:t>
            </a:r>
            <a:r>
              <a:rPr lang="en-US" dirty="0" smtClean="0"/>
              <a:t>EVALUATIAN  </a:t>
            </a:r>
            <a:r>
              <a:rPr lang="ar-SA" dirty="0" smtClean="0"/>
              <a:t> مشتقة من كلمة </a:t>
            </a:r>
            <a:r>
              <a:rPr lang="en-US" dirty="0" smtClean="0"/>
              <a:t>VALUE </a:t>
            </a:r>
            <a:r>
              <a:rPr lang="ar-SA" dirty="0" smtClean="0"/>
              <a:t> وتعنى القيمة اوالمنفعة   </a:t>
            </a:r>
          </a:p>
          <a:p>
            <a:pPr algn="just">
              <a:buFont typeface="Arial" charset="0"/>
              <a:buChar char="•"/>
              <a:defRPr/>
            </a:pPr>
            <a:r>
              <a:rPr lang="ar-SA" dirty="0" smtClean="0"/>
              <a:t>ونجد في مختار الصحاح قوَم الشيء تقويما فهو قويم اى مستقيم ، وقولهم مااقومه اى مااعدله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التقييم والتقويم </a:t>
            </a:r>
          </a:p>
        </p:txBody>
      </p:sp>
      <p:sp>
        <p:nvSpPr>
          <p:cNvPr id="3" name="Content Placeholder 2"/>
          <p:cNvSpPr>
            <a:spLocks noGrp="1"/>
          </p:cNvSpPr>
          <p:nvPr>
            <p:ph idx="1"/>
          </p:nvPr>
        </p:nvSpPr>
        <p:spPr>
          <a:xfrm>
            <a:off x="428625" y="1395059"/>
            <a:ext cx="8229600" cy="4533900"/>
          </a:xfrm>
        </p:spPr>
        <p:txBody>
          <a:bodyPr>
            <a:normAutofit/>
          </a:bodyPr>
          <a:lstStyle/>
          <a:p>
            <a:pPr algn="just" rtl="1">
              <a:defRPr/>
            </a:pPr>
            <a:r>
              <a:rPr lang="ar-SA" dirty="0" smtClean="0"/>
              <a:t>-  ويمكن القول إن التقييم هو المرحلة الاولى من التقويم  (معرفة الوضع الحالي للبرنامج )  و أن التقويم هو المرحلة اللاحقة للتقييم  ( تحسين وتعديل المستوى الحالي للبرنامج ).</a:t>
            </a:r>
          </a:p>
          <a:p>
            <a:pPr algn="just" rtl="1">
              <a:defRPr/>
            </a:pPr>
            <a:endParaRPr lang="ar-SA"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خصائص عملية التقويم </a:t>
            </a:r>
          </a:p>
        </p:txBody>
      </p:sp>
      <p:sp>
        <p:nvSpPr>
          <p:cNvPr id="3" name="Content Placeholder 2"/>
          <p:cNvSpPr>
            <a:spLocks noGrp="1"/>
          </p:cNvSpPr>
          <p:nvPr>
            <p:ph idx="1"/>
          </p:nvPr>
        </p:nvSpPr>
        <p:spPr>
          <a:xfrm>
            <a:off x="214282" y="1500174"/>
            <a:ext cx="8929718" cy="5357826"/>
          </a:xfrm>
        </p:spPr>
        <p:txBody>
          <a:bodyPr/>
          <a:lstStyle/>
          <a:p>
            <a:pPr algn="just" rtl="1">
              <a:defRPr/>
            </a:pPr>
            <a:r>
              <a:rPr lang="ar-SA" dirty="0" smtClean="0"/>
              <a:t>1- التقويم عملية مستمرة لاتكون فى نهاية البرنامج بل ملازمة للبرنامج منذ بداية التفكير فيه </a:t>
            </a:r>
          </a:p>
          <a:p>
            <a:pPr algn="just" rtl="1">
              <a:defRPr/>
            </a:pPr>
            <a:r>
              <a:rPr lang="ar-SA" dirty="0" smtClean="0"/>
              <a:t>2- التقويم عملية تعاونية يشارك فيها الاختصاصيون في كل الحقول المعنية فهو بحاجة إلى تعاون المقوم نفسه والمسؤول عن البرنامج والمستفيدين </a:t>
            </a:r>
          </a:p>
          <a:p>
            <a:pPr algn="just" rtl="1">
              <a:defRPr/>
            </a:pPr>
            <a:r>
              <a:rPr lang="ar-SA" dirty="0" smtClean="0"/>
              <a:t>3- التقويم عملية شاملة وهو اشمل معنى من القياس لأنه يشمل القياس مضافاً إليه إصدار حكم معين     </a:t>
            </a:r>
          </a:p>
          <a:p>
            <a:pPr algn="just">
              <a:defRPr/>
            </a:pPr>
            <a:r>
              <a:rPr lang="ar-SA" dirty="0" smtClean="0"/>
              <a:t>4- التقويم عملية ايجابية فهو ليس مجرد معرفة جوانب الضعف                      والقوة  ومعرفة المعوقات بل يتضمن التدخل</a:t>
            </a:r>
          </a:p>
          <a:p>
            <a:pPr algn="just" rtl="1">
              <a:buFont typeface="Wingdings" pitchFamily="2" charset="2"/>
              <a:buNone/>
              <a:defRPr/>
            </a:pPr>
            <a:endParaRPr lang="ar-SA"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خصائص عملية التقويم </a:t>
            </a:r>
          </a:p>
        </p:txBody>
      </p:sp>
      <p:sp>
        <p:nvSpPr>
          <p:cNvPr id="3" name="Content Placeholder 2"/>
          <p:cNvSpPr>
            <a:spLocks noGrp="1"/>
          </p:cNvSpPr>
          <p:nvPr>
            <p:ph idx="1"/>
          </p:nvPr>
        </p:nvSpPr>
        <p:spPr/>
        <p:txBody>
          <a:bodyPr>
            <a:normAutofit/>
          </a:bodyPr>
          <a:lstStyle/>
          <a:p>
            <a:pPr algn="just" rtl="1">
              <a:defRPr/>
            </a:pPr>
            <a:r>
              <a:rPr lang="ar-SA" dirty="0" smtClean="0"/>
              <a:t>5- التقويم عملية إدارية وإشرافية فالجهات الإدارية تهتم </a:t>
            </a:r>
            <a:r>
              <a:rPr lang="ar-SA" dirty="0" err="1" smtClean="0"/>
              <a:t>باجراء</a:t>
            </a:r>
            <a:r>
              <a:rPr lang="ar-SA" dirty="0" smtClean="0"/>
              <a:t> </a:t>
            </a:r>
            <a:r>
              <a:rPr lang="ar-SA" dirty="0" smtClean="0"/>
              <a:t>دراسات عامة للتقويم الادارى والفني لقياس كفاءة الأجهزة الحكومية .  </a:t>
            </a:r>
          </a:p>
          <a:p>
            <a:pPr algn="just" rtl="1">
              <a:defRPr/>
            </a:pPr>
            <a:r>
              <a:rPr lang="ar-SA" dirty="0" smtClean="0"/>
              <a:t>6- التقويم ليس هدفا في حد ذاته  وإنما وسيلة لتحسين البرنامج اوالمشروع فنتائج التقويم تستخدم في تحسين وتطوير البرنامج أو المشروع أو حذف بعض الأنشطة اواستبدالها بأخرى إذا لزم الأمر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ضمانات نجاح برنامج التقويم</a:t>
            </a:r>
          </a:p>
        </p:txBody>
      </p:sp>
      <p:sp>
        <p:nvSpPr>
          <p:cNvPr id="3" name="Content Placeholder 2"/>
          <p:cNvSpPr>
            <a:spLocks noGrp="1"/>
          </p:cNvSpPr>
          <p:nvPr>
            <p:ph idx="1"/>
          </p:nvPr>
        </p:nvSpPr>
        <p:spPr>
          <a:xfrm>
            <a:off x="457200" y="1428750"/>
            <a:ext cx="8229600" cy="4533900"/>
          </a:xfrm>
        </p:spPr>
        <p:txBody>
          <a:bodyPr>
            <a:normAutofit fontScale="85000" lnSpcReduction="10000"/>
          </a:bodyPr>
          <a:lstStyle/>
          <a:p>
            <a:pPr algn="just" rtl="1">
              <a:defRPr/>
            </a:pPr>
            <a:r>
              <a:rPr lang="ar-SA" dirty="0" smtClean="0"/>
              <a:t>1- البدء بتحديد الأهداف المراد تحديدها في البرنامج موضع التقويم </a:t>
            </a:r>
          </a:p>
          <a:p>
            <a:pPr algn="just" rtl="1">
              <a:defRPr/>
            </a:pPr>
            <a:r>
              <a:rPr lang="ar-SA" dirty="0" smtClean="0"/>
              <a:t>2- إن تتم عملية التقويم في إطار الظروف المحيطة  (الإمكانات المتاحة )</a:t>
            </a:r>
          </a:p>
          <a:p>
            <a:pPr algn="just" rtl="1">
              <a:defRPr/>
            </a:pPr>
            <a:r>
              <a:rPr lang="ar-SA" dirty="0" smtClean="0"/>
              <a:t>3- إن تتعدد وسائل التقويم بما يناسب أغراض التقويم ومجالاته </a:t>
            </a:r>
          </a:p>
          <a:p>
            <a:pPr algn="just" rtl="1">
              <a:defRPr/>
            </a:pPr>
            <a:r>
              <a:rPr lang="ar-SA" dirty="0" smtClean="0"/>
              <a:t>4- البرنامج التقويمي الناجح هو الذي ينفذه أشخاص مدربون قادرون على مراعاة التعليمات ومراعاة الأصول العلمية في القياس واستخلاص النتائج</a:t>
            </a:r>
          </a:p>
          <a:p>
            <a:pPr algn="just">
              <a:defRPr/>
            </a:pPr>
            <a:r>
              <a:rPr lang="ar-SA" dirty="0" smtClean="0"/>
              <a:t>5-    التحفظ فى تفسير نتائج التقويم  والاعتماد على التحليل الاحصائى الذي يضمن استبعاد العوامل الذاتية</a:t>
            </a:r>
          </a:p>
          <a:p>
            <a:pPr algn="just">
              <a:defRPr/>
            </a:pPr>
            <a:r>
              <a:rPr lang="ar-SA" dirty="0" smtClean="0"/>
              <a:t>6- التحفظ فى عمل المقارنات بين النتائج المختلفة للتقويم نظراً لاختلاف الظروف التي أجريت فيها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ضمانات نجاح برنامج التقويم </a:t>
            </a:r>
          </a:p>
        </p:txBody>
      </p:sp>
      <p:sp>
        <p:nvSpPr>
          <p:cNvPr id="3" name="Content Placeholder 2"/>
          <p:cNvSpPr>
            <a:spLocks noGrp="1"/>
          </p:cNvSpPr>
          <p:nvPr>
            <p:ph idx="1"/>
          </p:nvPr>
        </p:nvSpPr>
        <p:spPr>
          <a:xfrm>
            <a:off x="457200" y="1428750"/>
            <a:ext cx="8229600" cy="4533900"/>
          </a:xfrm>
        </p:spPr>
        <p:txBody>
          <a:bodyPr/>
          <a:lstStyle/>
          <a:p>
            <a:pPr lvl="2" algn="just">
              <a:defRPr/>
            </a:pPr>
            <a:r>
              <a:rPr lang="ar-SA" sz="3200" dirty="0" smtClean="0"/>
              <a:t>7- مراعاة اختيار الموعد والمكان المناسبين لإجراء التقويم والتأكد من وجود الأشخاص الذين يعنيهم التقويم</a:t>
            </a:r>
          </a:p>
          <a:p>
            <a:pPr lvl="2" algn="just">
              <a:defRPr/>
            </a:pPr>
            <a:r>
              <a:rPr lang="ar-SA" sz="3200" dirty="0" smtClean="0"/>
              <a:t>8- أن يجرى التقويم فى ضوء إمكانات المؤسسة ومواردها المالية ، ومراعاة القيم والتقاليد الخاصة بالمجتمع </a:t>
            </a:r>
          </a:p>
          <a:p>
            <a:pPr lvl="2" algn="just">
              <a:defRPr/>
            </a:pPr>
            <a:r>
              <a:rPr lang="ar-SA" sz="3200" dirty="0" smtClean="0"/>
              <a:t> </a:t>
            </a:r>
            <a:endParaRPr lang="ar-SA" sz="3200" dirty="0" smtClean="0">
              <a:cs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microsoft.com/office/2006/metadata/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1455</TotalTime>
  <Words>678</Words>
  <Application>Microsoft Office PowerPoint</Application>
  <PresentationFormat>عرض على الشاشة (3:4)‏</PresentationFormat>
  <Paragraphs>64</Paragraphs>
  <Slides>14</Slides>
  <Notes>1</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المحاضرة التمهيدية</vt:lpstr>
      <vt:lpstr>الشريحة 1</vt:lpstr>
      <vt:lpstr>المحاضرة الاولى</vt:lpstr>
      <vt:lpstr>عناصر المحاضرة</vt:lpstr>
      <vt:lpstr>مقدمة</vt:lpstr>
      <vt:lpstr>مفهوم التقويم </vt:lpstr>
      <vt:lpstr>مفهوم التقويم</vt:lpstr>
      <vt:lpstr>مفهوم التقويم </vt:lpstr>
      <vt:lpstr>التقييم والتقويم </vt:lpstr>
      <vt:lpstr>التقييم والتقويم </vt:lpstr>
      <vt:lpstr>خصائص عملية التقويم </vt:lpstr>
      <vt:lpstr>خصائص عملية التقويم </vt:lpstr>
      <vt:lpstr>ضمانات نجاح برنامج التقويم</vt:lpstr>
      <vt:lpstr>ضمانات نجاح برنامج التقويم </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admin</cp:lastModifiedBy>
  <cp:revision>145</cp:revision>
  <dcterms:created xsi:type="dcterms:W3CDTF">1601-01-01T00:00:00Z</dcterms:created>
  <dcterms:modified xsi:type="dcterms:W3CDTF">2011-10-24T08:51:11Z</dcterms:modified>
</cp:coreProperties>
</file>