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2"/>
  </p:notesMasterIdLst>
  <p:handoutMasterIdLst>
    <p:handoutMasterId r:id="rId23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70" r:id="rId20"/>
    <p:sldId id="288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79" d="100"/>
          <a:sy n="79" d="100"/>
        </p:scale>
        <p:origin x="-89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1462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تقويم المشروعات الاجتماعية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تابع مفهوم التقويم وأهميته وخصائصه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القواعد </a:t>
            </a:r>
            <a:r>
              <a:rPr lang="ar-SA" b="1" dirty="0" smtClean="0">
                <a:cs typeface="+mn-cs"/>
              </a:rPr>
              <a:t>الأساسية </a:t>
            </a:r>
            <a:r>
              <a:rPr lang="ar-SA" b="1" dirty="0" smtClean="0">
                <a:cs typeface="+mn-cs"/>
              </a:rPr>
              <a:t>للتقويم 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المعارف والمهارات </a:t>
            </a:r>
            <a:r>
              <a:rPr lang="ar-SA" b="1" dirty="0" smtClean="0">
                <a:cs typeface="+mn-cs"/>
              </a:rPr>
              <a:t>التي </a:t>
            </a:r>
            <a:r>
              <a:rPr lang="ar-SA" b="1" dirty="0" smtClean="0">
                <a:cs typeface="+mn-cs"/>
              </a:rPr>
              <a:t>يجب توافرها فى المقومين 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الخبرات الميدانية الموجهة لعملية التقويم 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الشروط </a:t>
            </a:r>
            <a:r>
              <a:rPr lang="ar-SA" b="1" dirty="0" smtClean="0">
                <a:cs typeface="+mn-cs"/>
              </a:rPr>
              <a:t>التي </a:t>
            </a:r>
            <a:r>
              <a:rPr lang="ar-SA" b="1" dirty="0" smtClean="0">
                <a:cs typeface="+mn-cs"/>
              </a:rPr>
              <a:t>يجب </a:t>
            </a:r>
            <a:r>
              <a:rPr lang="ar-SA" b="1" dirty="0" smtClean="0">
                <a:cs typeface="+mn-cs"/>
              </a:rPr>
              <a:t>توافرها فى المقوم </a:t>
            </a:r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الأدوار </a:t>
            </a:r>
            <a:r>
              <a:rPr lang="ar-SA" b="1" dirty="0" smtClean="0">
                <a:cs typeface="+mn-cs"/>
              </a:rPr>
              <a:t>التي يقوم </a:t>
            </a:r>
            <a:r>
              <a:rPr lang="ar-SA" b="1" dirty="0" smtClean="0">
                <a:cs typeface="+mn-cs"/>
              </a:rPr>
              <a:t>بها</a:t>
            </a:r>
            <a:r>
              <a:rPr lang="ar-SA" b="1" dirty="0" smtClean="0">
                <a:cs typeface="+mn-cs"/>
              </a:rPr>
              <a:t> </a:t>
            </a:r>
            <a:r>
              <a:rPr lang="ar-SA" b="1" dirty="0" smtClean="0">
                <a:cs typeface="+mn-cs"/>
              </a:rPr>
              <a:t>اخصائى</a:t>
            </a:r>
            <a:r>
              <a:rPr lang="ar-SA" b="1" dirty="0" smtClean="0">
                <a:cs typeface="+mn-cs"/>
              </a:rPr>
              <a:t> التقويم</a:t>
            </a: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القواعد </a:t>
            </a:r>
            <a:r>
              <a:rPr lang="ar-SA" dirty="0" smtClean="0">
                <a:solidFill>
                  <a:srgbClr val="C00000"/>
                </a:solidFill>
              </a:rPr>
              <a:t>الأساسية </a:t>
            </a:r>
            <a:r>
              <a:rPr lang="ar-SA" dirty="0" smtClean="0">
                <a:solidFill>
                  <a:srgbClr val="C00000"/>
                </a:solidFill>
              </a:rPr>
              <a:t>للتقويم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>
              <a:defRPr/>
            </a:pPr>
            <a:r>
              <a:rPr lang="ar-SA" sz="4400" dirty="0" smtClean="0"/>
              <a:t>1- تتركز عمليات التقويم على المنفعة والاستخدام</a:t>
            </a:r>
          </a:p>
          <a:p>
            <a:pPr algn="just" rtl="1">
              <a:defRPr/>
            </a:pPr>
            <a:r>
              <a:rPr lang="ar-SA" sz="4400" dirty="0" smtClean="0"/>
              <a:t>2- يجب إن يكون المقومون مدربين </a:t>
            </a:r>
            <a:r>
              <a:rPr lang="ar-SA" sz="4400" dirty="0" smtClean="0"/>
              <a:t>أكفاء</a:t>
            </a:r>
            <a:endParaRPr lang="ar-SA" sz="4400" dirty="0" smtClean="0"/>
          </a:p>
          <a:p>
            <a:pPr algn="just" rtl="1">
              <a:defRPr/>
            </a:pPr>
            <a:r>
              <a:rPr lang="ar-SA" sz="4400" dirty="0" smtClean="0"/>
              <a:t>3- إن الاستجابة </a:t>
            </a:r>
            <a:r>
              <a:rPr lang="ar-SA" sz="4400" dirty="0" smtClean="0"/>
              <a:t>السريعة </a:t>
            </a:r>
            <a:r>
              <a:rPr lang="ar-SA" sz="4400" dirty="0" smtClean="0"/>
              <a:t>والظرفية حقيقة ملحة وضرورية لممارسة تقويم فعال </a:t>
            </a:r>
            <a:r>
              <a:rPr lang="ar-SA" sz="4400" dirty="0" smtClean="0"/>
              <a:t>واخلاقى</a:t>
            </a:r>
            <a:r>
              <a:rPr lang="ar-SA" sz="4400" dirty="0" smtClean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 القواعد </a:t>
            </a:r>
            <a:r>
              <a:rPr lang="ar-SA" dirty="0" smtClean="0">
                <a:solidFill>
                  <a:srgbClr val="C00000"/>
                </a:solidFill>
              </a:rPr>
              <a:t>الأساسية </a:t>
            </a:r>
            <a:r>
              <a:rPr lang="ar-SA" dirty="0" smtClean="0">
                <a:solidFill>
                  <a:srgbClr val="C00000"/>
                </a:solidFill>
              </a:rPr>
              <a:t>للتقويم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algn="just">
              <a:defRPr/>
            </a:pPr>
            <a:r>
              <a:rPr lang="ar-SA" dirty="0" smtClean="0"/>
              <a:t>4</a:t>
            </a:r>
            <a:r>
              <a:rPr lang="ar-SA" sz="3600" dirty="0" smtClean="0"/>
              <a:t>- إن </a:t>
            </a:r>
            <a:r>
              <a:rPr lang="ar-SA" sz="3600" dirty="0" smtClean="0"/>
              <a:t>إدراك </a:t>
            </a:r>
            <a:r>
              <a:rPr lang="ar-SA" sz="3600" dirty="0" smtClean="0"/>
              <a:t>القوة المحتملة للتقويم الخلاق يتطلب منذ البداية </a:t>
            </a:r>
            <a:r>
              <a:rPr lang="ar-SA" sz="3600" dirty="0" smtClean="0"/>
              <a:t>إدراك الأنماط </a:t>
            </a:r>
            <a:r>
              <a:rPr lang="ar-SA" sz="3600" dirty="0" smtClean="0"/>
              <a:t>الروتينية لردود الفعل </a:t>
            </a:r>
            <a:r>
              <a:rPr lang="ar-SA" sz="3600" dirty="0" smtClean="0"/>
              <a:t>التي </a:t>
            </a:r>
            <a:r>
              <a:rPr lang="ar-SA" sz="3600" dirty="0" smtClean="0"/>
              <a:t>تحدد </a:t>
            </a:r>
            <a:r>
              <a:rPr lang="ar-SA" sz="3600" dirty="0" smtClean="0"/>
              <a:t>إنفاذ </a:t>
            </a:r>
            <a:r>
              <a:rPr lang="ar-SA" sz="3600" dirty="0" smtClean="0"/>
              <a:t>البصيرة ثم الرغبة فى التحرك وتخطى العقبات وابتداع طرق جديدة لصنع </a:t>
            </a:r>
            <a:r>
              <a:rPr lang="ar-SA" sz="3600" dirty="0" smtClean="0"/>
              <a:t>الأشياء </a:t>
            </a:r>
            <a:endParaRPr lang="ar-SA" sz="3600" dirty="0" smtClean="0"/>
          </a:p>
          <a:p>
            <a:pPr algn="just">
              <a:defRPr/>
            </a:pPr>
            <a:r>
              <a:rPr lang="ar-SA" sz="3600" dirty="0" smtClean="0"/>
              <a:t>5- إن يكون المقومون </a:t>
            </a:r>
            <a:r>
              <a:rPr lang="ar-SA" sz="3600" dirty="0" smtClean="0"/>
              <a:t>الأكفاء </a:t>
            </a:r>
            <a:r>
              <a:rPr lang="ar-SA" sz="3600" dirty="0" smtClean="0"/>
              <a:t>على استعداد للقيام بادوار متعددة (  مستشارين – مراقبين </a:t>
            </a:r>
            <a:r>
              <a:rPr lang="ar-SA" sz="3600" dirty="0" smtClean="0"/>
              <a:t>–إداريين </a:t>
            </a:r>
            <a:r>
              <a:rPr lang="ar-SA" sz="3600" dirty="0" smtClean="0"/>
              <a:t>-..)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 القواعد </a:t>
            </a:r>
            <a:r>
              <a:rPr lang="ar-SA" dirty="0" smtClean="0">
                <a:solidFill>
                  <a:srgbClr val="C00000"/>
                </a:solidFill>
              </a:rPr>
              <a:t>الأساسية </a:t>
            </a:r>
            <a:r>
              <a:rPr lang="ar-SA" dirty="0" smtClean="0">
                <a:solidFill>
                  <a:srgbClr val="C00000"/>
                </a:solidFill>
              </a:rPr>
              <a:t>للتقويم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4400" dirty="0" smtClean="0"/>
              <a:t>6- إن </a:t>
            </a:r>
            <a:r>
              <a:rPr lang="ar-SA" sz="4400" dirty="0" smtClean="0"/>
              <a:t>الأسلوب الذي </a:t>
            </a:r>
            <a:r>
              <a:rPr lang="ar-SA" sz="4400" dirty="0" smtClean="0"/>
              <a:t>ينتهجه المقوم هو جزء من </a:t>
            </a:r>
            <a:r>
              <a:rPr lang="ar-SA" sz="4400" dirty="0" smtClean="0"/>
              <a:t>الأجزاء التي </a:t>
            </a:r>
            <a:r>
              <a:rPr lang="ar-SA" sz="4400" dirty="0" smtClean="0"/>
              <a:t>تميز كل عملية تقويم عن </a:t>
            </a:r>
            <a:r>
              <a:rPr lang="ar-SA" sz="4400" dirty="0" smtClean="0"/>
              <a:t>الأخرى </a:t>
            </a:r>
            <a:r>
              <a:rPr lang="ar-SA" sz="4400" dirty="0" smtClean="0"/>
              <a:t>وتجعلها فريدة فى نوعها </a:t>
            </a:r>
          </a:p>
          <a:p>
            <a:pPr algn="just" rtl="1">
              <a:defRPr/>
            </a:pPr>
            <a:r>
              <a:rPr lang="ar-SA" dirty="0" smtClean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المعارف والمهارات  </a:t>
            </a:r>
            <a:r>
              <a:rPr lang="ar-SA" dirty="0" smtClean="0">
                <a:solidFill>
                  <a:srgbClr val="C00000"/>
                </a:solidFill>
              </a:rPr>
              <a:t>التي </a:t>
            </a:r>
            <a:r>
              <a:rPr lang="ar-SA" dirty="0" smtClean="0">
                <a:solidFill>
                  <a:srgbClr val="C00000"/>
                </a:solidFill>
              </a:rPr>
              <a:t>يجب </a:t>
            </a:r>
            <a:r>
              <a:rPr lang="ar-SA" dirty="0" smtClean="0">
                <a:solidFill>
                  <a:srgbClr val="C00000"/>
                </a:solidFill>
              </a:rPr>
              <a:t>أن </a:t>
            </a:r>
            <a:r>
              <a:rPr lang="ar-SA" dirty="0" smtClean="0">
                <a:solidFill>
                  <a:srgbClr val="C00000"/>
                </a:solidFill>
              </a:rPr>
              <a:t>يمتلكها المقومون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/>
          </a:bodyPr>
          <a:lstStyle/>
          <a:p>
            <a:pPr algn="just" rtl="1">
              <a:defRPr/>
            </a:pPr>
            <a:r>
              <a:rPr lang="ar-SA" b="1" dirty="0" smtClean="0"/>
              <a:t>1- المعارف والمهارات </a:t>
            </a:r>
            <a:r>
              <a:rPr lang="ar-SA" b="1" dirty="0" smtClean="0"/>
              <a:t>الأساسية </a:t>
            </a:r>
            <a:endParaRPr lang="ar-SA" b="1" dirty="0" smtClean="0"/>
          </a:p>
          <a:p>
            <a:pPr algn="just">
              <a:buFont typeface="Arial" charset="0"/>
              <a:buChar char="•"/>
              <a:defRPr/>
            </a:pPr>
            <a:r>
              <a:rPr lang="ar-SA" sz="4000" dirty="0" smtClean="0"/>
              <a:t>تصميم البحث </a:t>
            </a:r>
            <a:r>
              <a:rPr lang="ar-SA" sz="4000" dirty="0" smtClean="0"/>
              <a:t>التجريبي </a:t>
            </a:r>
            <a:r>
              <a:rPr lang="ar-SA" sz="4000" dirty="0" smtClean="0"/>
              <a:t>وشبه </a:t>
            </a:r>
            <a:r>
              <a:rPr lang="ar-SA" sz="4000" dirty="0" smtClean="0"/>
              <a:t>التجريبي</a:t>
            </a:r>
            <a:endParaRPr lang="ar-SA" sz="4000" dirty="0" smtClean="0"/>
          </a:p>
          <a:p>
            <a:pPr algn="just">
              <a:buFont typeface="Arial" charset="0"/>
              <a:buChar char="•"/>
              <a:defRPr/>
            </a:pPr>
            <a:r>
              <a:rPr lang="ar-SA" sz="4000" dirty="0" smtClean="0"/>
              <a:t> طرق </a:t>
            </a:r>
            <a:r>
              <a:rPr lang="ar-SA" sz="4000" dirty="0" smtClean="0"/>
              <a:t>ا</a:t>
            </a:r>
            <a:r>
              <a:rPr lang="ar-SA" sz="4000" dirty="0" smtClean="0"/>
              <a:t>لانحدار </a:t>
            </a:r>
            <a:r>
              <a:rPr lang="ar-SA" sz="4000" dirty="0" smtClean="0"/>
              <a:t>والارتباط 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طرق اختيار العينات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منهجية </a:t>
            </a:r>
            <a:r>
              <a:rPr lang="ar-SA" sz="4000" dirty="0" smtClean="0"/>
              <a:t>أنواع </a:t>
            </a:r>
            <a:r>
              <a:rPr lang="ar-SA" sz="4000" dirty="0" smtClean="0"/>
              <a:t>البحث </a:t>
            </a:r>
            <a:r>
              <a:rPr lang="ar-SA" sz="4000" dirty="0" smtClean="0"/>
              <a:t>الاجتماعي </a:t>
            </a:r>
            <a:endParaRPr lang="ar-SA" sz="4000" dirty="0" smtClean="0"/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الإحصاء الوصفي والتحليلي </a:t>
            </a:r>
            <a:endParaRPr lang="ar-SA" sz="4000" dirty="0" smtClean="0"/>
          </a:p>
          <a:p>
            <a:pPr algn="just" rtl="1"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المعارف والمهارات  </a:t>
            </a:r>
            <a:r>
              <a:rPr lang="ar-SA" dirty="0" smtClean="0">
                <a:solidFill>
                  <a:srgbClr val="C00000"/>
                </a:solidFill>
              </a:rPr>
              <a:t>التي </a:t>
            </a:r>
            <a:r>
              <a:rPr lang="ar-SA" dirty="0" smtClean="0">
                <a:solidFill>
                  <a:srgbClr val="C00000"/>
                </a:solidFill>
              </a:rPr>
              <a:t>يجب </a:t>
            </a:r>
            <a:r>
              <a:rPr lang="ar-SA" dirty="0" smtClean="0">
                <a:solidFill>
                  <a:srgbClr val="C00000"/>
                </a:solidFill>
              </a:rPr>
              <a:t>أن </a:t>
            </a:r>
            <a:r>
              <a:rPr lang="ar-SA" dirty="0" smtClean="0">
                <a:solidFill>
                  <a:srgbClr val="C00000"/>
                </a:solidFill>
              </a:rPr>
              <a:t>يمتلكها المقومون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ar-SA" sz="4800" b="1" dirty="0" smtClean="0"/>
              <a:t> المعارف والمهارات </a:t>
            </a:r>
            <a:r>
              <a:rPr lang="ar-SA" sz="4800" b="1" dirty="0" smtClean="0"/>
              <a:t>الأساسية </a:t>
            </a:r>
            <a:endParaRPr lang="ar-SA" sz="4800" b="1" dirty="0" smtClean="0"/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المقاييس النفسية وتطبيق الاختبارات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طرق تقويم البرامج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مصادر </a:t>
            </a:r>
            <a:r>
              <a:rPr lang="ar-SA" sz="4000" dirty="0" smtClean="0"/>
              <a:t>الأدب التربوي </a:t>
            </a:r>
            <a:r>
              <a:rPr lang="ar-SA" sz="4000" dirty="0" smtClean="0"/>
              <a:t>الرئيسية المفيد للمقومين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الأسس </a:t>
            </a:r>
            <a:r>
              <a:rPr lang="ar-SA" sz="4000" dirty="0" smtClean="0"/>
              <a:t>الرئيسية للتربية والعلوم </a:t>
            </a:r>
            <a:r>
              <a:rPr lang="ar-SA" sz="4000" dirty="0" smtClean="0"/>
              <a:t>الاجتماعية</a:t>
            </a:r>
          </a:p>
          <a:p>
            <a:pPr algn="just" rtl="1">
              <a:defRPr/>
            </a:pPr>
            <a:endParaRPr lang="ar-SA" dirty="0" smtClean="0"/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المعارف والمهارات  </a:t>
            </a:r>
            <a:r>
              <a:rPr lang="ar-SA" dirty="0" smtClean="0">
                <a:solidFill>
                  <a:srgbClr val="C00000"/>
                </a:solidFill>
              </a:rPr>
              <a:t>التي </a:t>
            </a:r>
            <a:r>
              <a:rPr lang="ar-SA" dirty="0" smtClean="0">
                <a:solidFill>
                  <a:srgbClr val="C00000"/>
                </a:solidFill>
              </a:rPr>
              <a:t>يجب إن يمتلكها المقومون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ar-SA" sz="4800" b="1" dirty="0" smtClean="0"/>
              <a:t> المعارف والمهارات </a:t>
            </a:r>
            <a:r>
              <a:rPr lang="ar-SA" sz="4800" b="1" dirty="0" smtClean="0"/>
              <a:t>الأساسية </a:t>
            </a:r>
            <a:endParaRPr lang="ar-SA" sz="4800" b="1" dirty="0" smtClean="0"/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المقدرة على الاستجابة لعمليات القياس والتقويم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تحضير ( جمع ) البيانات وتحليلها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000" dirty="0" smtClean="0"/>
              <a:t>معرفة </a:t>
            </a:r>
            <a:r>
              <a:rPr lang="ar-SA" sz="4000" dirty="0" smtClean="0"/>
              <a:t>أساليب </a:t>
            </a:r>
            <a:r>
              <a:rPr lang="ar-SA" sz="4000" dirty="0" smtClean="0"/>
              <a:t>صياغة </a:t>
            </a:r>
            <a:r>
              <a:rPr lang="ar-SA" sz="4000" dirty="0" smtClean="0"/>
              <a:t>الأهداف وأنماط الأداء</a:t>
            </a:r>
            <a:endParaRPr lang="ar-SA" sz="4000" dirty="0" smtClean="0"/>
          </a:p>
          <a:p>
            <a:pPr algn="just" rtl="1">
              <a:buFont typeface="Wingdings" pitchFamily="2" charset="2"/>
              <a:buNone/>
              <a:defRPr/>
            </a:pPr>
            <a:endParaRPr lang="ar-SA" sz="4000" dirty="0" smtClean="0"/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المعارف والمهارات  </a:t>
            </a:r>
            <a:r>
              <a:rPr lang="ar-SA" dirty="0" smtClean="0">
                <a:solidFill>
                  <a:srgbClr val="C00000"/>
                </a:solidFill>
              </a:rPr>
              <a:t>التي </a:t>
            </a:r>
            <a:r>
              <a:rPr lang="ar-SA" dirty="0" smtClean="0">
                <a:solidFill>
                  <a:srgbClr val="C00000"/>
                </a:solidFill>
              </a:rPr>
              <a:t>يجب إن يمتلكها المقومون </a:t>
            </a:r>
            <a:endParaRPr lang="ar-SA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/>
          <a:lstStyle/>
          <a:p>
            <a:pPr algn="just" rtl="1">
              <a:defRPr/>
            </a:pPr>
            <a:r>
              <a:rPr lang="ar-SA" sz="4800" b="1" dirty="0" smtClean="0"/>
              <a:t> المعارف والمهارات </a:t>
            </a:r>
            <a:r>
              <a:rPr lang="ar-SA" sz="4800" b="1" dirty="0" smtClean="0"/>
              <a:t>الإضافية </a:t>
            </a:r>
            <a:endParaRPr lang="ar-SA" sz="4800" b="1" dirty="0" smtClean="0"/>
          </a:p>
          <a:p>
            <a:pPr algn="just">
              <a:buFont typeface="Arial" charset="0"/>
              <a:buChar char="•"/>
              <a:defRPr/>
            </a:pPr>
            <a:r>
              <a:rPr lang="ar-SA" sz="4400" dirty="0" smtClean="0"/>
              <a:t>تحليل  الجدوى الاقتصادية </a:t>
            </a:r>
          </a:p>
          <a:p>
            <a:pPr algn="just">
              <a:buFont typeface="Arial" charset="0"/>
              <a:buChar char="•"/>
              <a:defRPr/>
            </a:pPr>
            <a:r>
              <a:rPr lang="ar-SA" sz="4400" dirty="0" smtClean="0"/>
              <a:t>المعايير المهنية القانونية لممارسة المهنة </a:t>
            </a:r>
          </a:p>
          <a:p>
            <a:pPr algn="just">
              <a:buFont typeface="Arial" charset="0"/>
              <a:buChar char="•"/>
              <a:defRPr/>
            </a:pPr>
            <a:r>
              <a:rPr lang="ar-SA" sz="4400" dirty="0" smtClean="0"/>
              <a:t>تحليل المحتوى ( المضمون )</a:t>
            </a:r>
          </a:p>
          <a:p>
            <a:pPr algn="just">
              <a:buFont typeface="Arial" charset="0"/>
              <a:buChar char="•"/>
              <a:defRPr/>
            </a:pPr>
            <a:r>
              <a:rPr lang="ar-SA" sz="4400" dirty="0" smtClean="0"/>
              <a:t>منهجية دراسة الحالة</a:t>
            </a:r>
          </a:p>
          <a:p>
            <a:pPr algn="just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الخبرات الميدانية الموجهة لعملية التقويم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>
              <a:defRPr/>
            </a:pPr>
            <a:r>
              <a:rPr lang="ar-SA" sz="4800" b="1" dirty="0" smtClean="0"/>
              <a:t>المعارف والمهارات الرئيسية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المقدرة على </a:t>
            </a:r>
            <a:r>
              <a:rPr lang="ar-SA" dirty="0" smtClean="0"/>
              <a:t>إجراء </a:t>
            </a:r>
            <a:r>
              <a:rPr lang="ar-SA" dirty="0" smtClean="0"/>
              <a:t>المقابلات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أساليب </a:t>
            </a:r>
            <a:r>
              <a:rPr lang="ar-SA" dirty="0" smtClean="0"/>
              <a:t>ضبط نوعية المعلومات المجموعة وتحليلها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المقدرة على تطبيق </a:t>
            </a:r>
            <a:r>
              <a:rPr lang="ar-SA" dirty="0" smtClean="0"/>
              <a:t>أساليب </a:t>
            </a:r>
            <a:r>
              <a:rPr lang="ar-SA" dirty="0" smtClean="0"/>
              <a:t>الملاحظة </a:t>
            </a:r>
            <a:r>
              <a:rPr lang="ar-SA" dirty="0" smtClean="0"/>
              <a:t>وأساليب </a:t>
            </a:r>
            <a:r>
              <a:rPr lang="ar-SA" dirty="0" smtClean="0"/>
              <a:t>تسجيلها  بدقة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العمليات الميدانية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المهارات التوضيحية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 </a:t>
            </a:r>
            <a:r>
              <a:rPr lang="ar-SA" dirty="0" smtClean="0"/>
              <a:t>الأخلاقيات </a:t>
            </a:r>
            <a:r>
              <a:rPr lang="ar-SA" dirty="0" smtClean="0"/>
              <a:t>المهنية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ضبط الانفعال </a:t>
            </a:r>
            <a:r>
              <a:rPr lang="ar-SA" dirty="0" smtClean="0"/>
              <a:t>الشخصي </a:t>
            </a:r>
            <a:endParaRPr lang="ar-SA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الخبرات الميدانية الموجهة لعملية التقويم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ar-SA" sz="4800" b="1" dirty="0" smtClean="0"/>
              <a:t>المعارف والمهارات </a:t>
            </a:r>
            <a:r>
              <a:rPr lang="ar-SA" sz="4800" b="1" dirty="0" smtClean="0"/>
              <a:t>الإضافية </a:t>
            </a:r>
            <a:endParaRPr lang="ar-SA" sz="4800" b="1" dirty="0" smtClean="0"/>
          </a:p>
          <a:p>
            <a:pPr algn="just" rtl="1">
              <a:buFont typeface="Arial" charset="0"/>
              <a:buChar char="•"/>
              <a:defRPr/>
            </a:pPr>
            <a:r>
              <a:rPr lang="ar-SA" sz="4400" dirty="0" smtClean="0"/>
              <a:t>تحليل العمل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400" dirty="0" smtClean="0"/>
              <a:t>إجراء </a:t>
            </a:r>
            <a:r>
              <a:rPr lang="ar-SA" sz="4400" dirty="0" smtClean="0"/>
              <a:t>مشاريع ومقترحات البحوث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400" dirty="0" smtClean="0"/>
              <a:t>المهارات </a:t>
            </a:r>
            <a:r>
              <a:rPr lang="ar-SA" sz="4400" dirty="0" smtClean="0"/>
              <a:t>الإدارية </a:t>
            </a:r>
            <a:endParaRPr lang="ar-SA" sz="4400" dirty="0" smtClean="0"/>
          </a:p>
          <a:p>
            <a:pPr algn="just" rtl="1">
              <a:buFont typeface="Arial" charset="0"/>
              <a:buChar char="•"/>
              <a:defRPr/>
            </a:pPr>
            <a:r>
              <a:rPr lang="ar-SA" sz="4400" dirty="0" smtClean="0"/>
              <a:t>مهارات العلاقات العامة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الشروط الواجب توافرها فى المقوم الناجح الفعال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 algn="just" rtl="1">
              <a:buFont typeface="Arial" charset="0"/>
              <a:buChar char="•"/>
              <a:defRPr/>
            </a:pPr>
            <a:r>
              <a:rPr lang="ar-SA" sz="4400" dirty="0" smtClean="0"/>
              <a:t>هدوء </a:t>
            </a:r>
            <a:r>
              <a:rPr lang="ar-SA" sz="4400" dirty="0" smtClean="0"/>
              <a:t>الأعصاب </a:t>
            </a:r>
            <a:endParaRPr lang="ar-SA" sz="4400" dirty="0" smtClean="0"/>
          </a:p>
          <a:p>
            <a:pPr algn="just" rtl="1">
              <a:buFont typeface="Arial" charset="0"/>
              <a:buChar char="•"/>
              <a:defRPr/>
            </a:pPr>
            <a:r>
              <a:rPr lang="ar-SA" sz="4400" dirty="0" smtClean="0"/>
              <a:t>السلوك الحسن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400" dirty="0" smtClean="0"/>
              <a:t>الثقة بالنفس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400" dirty="0" smtClean="0"/>
              <a:t>الشخصية القوية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sz="4400" dirty="0" smtClean="0"/>
              <a:t> الحكم </a:t>
            </a:r>
            <a:r>
              <a:rPr lang="ar-SA" sz="4400" dirty="0" smtClean="0"/>
              <a:t>على الأشياء </a:t>
            </a:r>
            <a:r>
              <a:rPr lang="ar-SA" sz="4400" dirty="0" smtClean="0"/>
              <a:t>بطريقة </a:t>
            </a:r>
            <a:r>
              <a:rPr lang="ar-SA" sz="4400" dirty="0" smtClean="0"/>
              <a:t>صائبة</a:t>
            </a:r>
            <a:endParaRPr lang="ar-SA" sz="4400" dirty="0" smtClean="0"/>
          </a:p>
          <a:p>
            <a:pPr algn="just" rtl="1">
              <a:defRPr/>
            </a:pPr>
            <a:r>
              <a:rPr lang="ar-SA" sz="4400" dirty="0" smtClean="0"/>
              <a:t>  </a:t>
            </a:r>
            <a:endParaRPr lang="en-US" sz="4400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endParaRPr lang="en-US" dirty="0" smtClean="0"/>
          </a:p>
          <a:p>
            <a:pPr lvl="2" algn="just">
              <a:buFont typeface="Arial" charset="0"/>
              <a:buChar char="•"/>
              <a:defRPr/>
            </a:pPr>
            <a:r>
              <a:rPr lang="en-US" dirty="0" smtClean="0">
                <a:cs typeface="Arial" charset="0"/>
              </a:rPr>
              <a:t>Power Builder</a:t>
            </a:r>
          </a:p>
          <a:p>
            <a:pPr lvl="2" algn="just">
              <a:buFont typeface="Arial" charset="0"/>
              <a:buChar char="•"/>
              <a:defRPr/>
            </a:pPr>
            <a:r>
              <a:rPr lang="en-US" dirty="0" smtClean="0">
                <a:cs typeface="Arial" charset="0"/>
              </a:rPr>
              <a:t>Informix</a:t>
            </a:r>
            <a:endParaRPr lang="ar-SA" dirty="0" smtClean="0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الشروط الواجب توافرها فى المقوم الناجح الفعال 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ar-SA" sz="4400" dirty="0" smtClean="0"/>
              <a:t>التأثير </a:t>
            </a:r>
            <a:r>
              <a:rPr lang="ar-SA" sz="4400" dirty="0" smtClean="0"/>
              <a:t>والفاعلية </a:t>
            </a:r>
          </a:p>
          <a:p>
            <a:pPr algn="just">
              <a:buFont typeface="Arial" charset="0"/>
              <a:buChar char="•"/>
              <a:defRPr/>
            </a:pPr>
            <a:r>
              <a:rPr lang="ar-SA" sz="4400" dirty="0" smtClean="0"/>
              <a:t>مهارة استغلال الفرص المتاحة </a:t>
            </a:r>
          </a:p>
          <a:p>
            <a:pPr algn="just">
              <a:buFont typeface="Arial" charset="0"/>
              <a:buChar char="•"/>
              <a:defRPr/>
            </a:pPr>
            <a:r>
              <a:rPr lang="ar-SA" sz="4400" dirty="0" smtClean="0"/>
              <a:t>الصبر وقوة الاحتمال</a:t>
            </a:r>
          </a:p>
          <a:p>
            <a:pPr algn="just">
              <a:buFont typeface="Arial" charset="0"/>
              <a:buChar char="•"/>
              <a:defRPr/>
            </a:pPr>
            <a:r>
              <a:rPr lang="ar-SA" sz="4400" dirty="0" smtClean="0"/>
              <a:t>العملية </a:t>
            </a:r>
          </a:p>
          <a:p>
            <a:pPr algn="just">
              <a:buFont typeface="Arial" charset="0"/>
              <a:buChar char="•"/>
              <a:defRPr/>
            </a:pPr>
            <a:endParaRPr lang="ar-SA" sz="2800" dirty="0" smtClean="0"/>
          </a:p>
          <a:p>
            <a:pPr algn="r" rtl="1" eaLnBrk="1" hangingPunct="1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28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الأدوار التي </a:t>
            </a:r>
            <a:r>
              <a:rPr lang="ar-SA" dirty="0" smtClean="0">
                <a:solidFill>
                  <a:srgbClr val="C00000"/>
                </a:solidFill>
              </a:rPr>
              <a:t>يقوم </a:t>
            </a:r>
            <a:r>
              <a:rPr lang="ar-SA" dirty="0" smtClean="0">
                <a:solidFill>
                  <a:srgbClr val="C00000"/>
                </a:solidFill>
              </a:rPr>
              <a:t>بها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dirty="0" smtClean="0">
                <a:solidFill>
                  <a:srgbClr val="C00000"/>
                </a:solidFill>
              </a:rPr>
              <a:t>اخصائى</a:t>
            </a:r>
            <a:r>
              <a:rPr lang="ar-SA" dirty="0" smtClean="0">
                <a:solidFill>
                  <a:srgbClr val="C00000"/>
                </a:solidFill>
              </a:rPr>
              <a:t> التقويم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782"/>
            <a:ext cx="8229600" cy="3440410"/>
          </a:xfrm>
        </p:spPr>
        <p:txBody>
          <a:bodyPr/>
          <a:lstStyle/>
          <a:p>
            <a:pPr algn="just" rtl="1">
              <a:defRPr/>
            </a:pPr>
            <a:r>
              <a:rPr lang="ar-SA" dirty="0" smtClean="0"/>
              <a:t>1- دور </a:t>
            </a:r>
            <a:r>
              <a:rPr lang="ar-SA" dirty="0" smtClean="0"/>
              <a:t>الاخصائى</a:t>
            </a:r>
            <a:r>
              <a:rPr lang="ar-SA" dirty="0" smtClean="0"/>
              <a:t> </a:t>
            </a:r>
            <a:r>
              <a:rPr lang="ar-SA" dirty="0" smtClean="0"/>
              <a:t>الذي </a:t>
            </a:r>
            <a:r>
              <a:rPr lang="ar-SA" dirty="0" smtClean="0"/>
              <a:t>يستطيع تحديد الملامح المشتركة للبرنامج المقصود تقويمه حيث يجب إن يكون </a:t>
            </a:r>
            <a:r>
              <a:rPr lang="ar-SA" dirty="0" smtClean="0"/>
              <a:t>باستطاعته </a:t>
            </a:r>
            <a:r>
              <a:rPr lang="ar-SA" dirty="0" smtClean="0"/>
              <a:t>: </a:t>
            </a:r>
          </a:p>
          <a:p>
            <a:pPr algn="just" rtl="1">
              <a:defRPr/>
            </a:pPr>
            <a:r>
              <a:rPr lang="ar-SA" dirty="0" smtClean="0"/>
              <a:t>- التعرف على حالات اتخاذ القرار المناسبة</a:t>
            </a:r>
          </a:p>
          <a:p>
            <a:pPr algn="just" rtl="1">
              <a:buFontTx/>
              <a:buChar char="-"/>
              <a:defRPr/>
            </a:pPr>
            <a:r>
              <a:rPr lang="ar-SA" dirty="0" smtClean="0"/>
              <a:t>التزود بالمعلومات </a:t>
            </a:r>
            <a:r>
              <a:rPr lang="ar-SA" dirty="0" smtClean="0"/>
              <a:t>الملائمة فى </a:t>
            </a:r>
            <a:r>
              <a:rPr lang="ar-SA" dirty="0" smtClean="0"/>
              <a:t>الوقت المحدد</a:t>
            </a:r>
          </a:p>
          <a:p>
            <a:pPr algn="just" rtl="1">
              <a:buFontTx/>
              <a:buChar char="-"/>
              <a:defRPr/>
            </a:pPr>
            <a:r>
              <a:rPr lang="ar-SA" dirty="0" smtClean="0"/>
              <a:t>تحديد المعايير </a:t>
            </a:r>
            <a:r>
              <a:rPr lang="ar-SA" dirty="0" smtClean="0"/>
              <a:t>التي </a:t>
            </a:r>
            <a:r>
              <a:rPr lang="ar-SA" dirty="0" smtClean="0"/>
              <a:t>ستستخدم لاتخاذ القرار ( الزمن – المال – التجهيزات ) </a:t>
            </a:r>
          </a:p>
          <a:p>
            <a:pPr algn="just" rtl="1">
              <a:buFontTx/>
              <a:buChar char="-"/>
              <a:defRPr/>
            </a:pPr>
            <a:r>
              <a:rPr lang="ar-SA" dirty="0" smtClean="0"/>
              <a:t>المشاركة فى تقديم تقارير عن </a:t>
            </a:r>
            <a:r>
              <a:rPr lang="ar-SA" dirty="0" smtClean="0"/>
              <a:t>الأنشطة </a:t>
            </a:r>
            <a:endParaRPr lang="ar-SA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الأدوار التي </a:t>
            </a:r>
            <a:r>
              <a:rPr lang="ar-SA" dirty="0" smtClean="0">
                <a:solidFill>
                  <a:srgbClr val="C00000"/>
                </a:solidFill>
              </a:rPr>
              <a:t>يقوم </a:t>
            </a:r>
            <a:r>
              <a:rPr lang="ar-SA" dirty="0" smtClean="0">
                <a:solidFill>
                  <a:srgbClr val="C00000"/>
                </a:solidFill>
              </a:rPr>
              <a:t>بها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dirty="0" smtClean="0">
                <a:solidFill>
                  <a:srgbClr val="C00000"/>
                </a:solidFill>
              </a:rPr>
              <a:t>اخصائى</a:t>
            </a:r>
            <a:r>
              <a:rPr lang="ar-SA" dirty="0" smtClean="0">
                <a:solidFill>
                  <a:srgbClr val="C00000"/>
                </a:solidFill>
              </a:rPr>
              <a:t> التقويم 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96624"/>
            <a:ext cx="8077200" cy="487680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ar-SA" dirty="0" smtClean="0"/>
              <a:t>2-الدور </a:t>
            </a:r>
            <a:r>
              <a:rPr lang="ar-SA" dirty="0" smtClean="0"/>
              <a:t>الفني </a:t>
            </a:r>
            <a:r>
              <a:rPr lang="ar-SA" dirty="0" smtClean="0"/>
              <a:t>للمقوم   ( جمع المعلومات – تحويل المعايير النظرية </a:t>
            </a:r>
            <a:r>
              <a:rPr lang="ar-SA" dirty="0" smtClean="0"/>
              <a:t>إلى إجراءات </a:t>
            </a:r>
            <a:r>
              <a:rPr lang="ar-SA" dirty="0" smtClean="0"/>
              <a:t>ونماذج ومقاييس – تحليل البيانات وتفسيرها )</a:t>
            </a:r>
          </a:p>
          <a:p>
            <a:pPr>
              <a:defRPr/>
            </a:pPr>
            <a:r>
              <a:rPr lang="ar-SA" dirty="0" smtClean="0"/>
              <a:t>3- الدور </a:t>
            </a:r>
            <a:r>
              <a:rPr lang="ar-SA" dirty="0" smtClean="0"/>
              <a:t>الادارى</a:t>
            </a:r>
            <a:r>
              <a:rPr lang="ar-SA" dirty="0" smtClean="0"/>
              <a:t> للمقوم ( اتخاذ القرار – التخطيط – التشجيع – التنسيق - تامين اتصالات فعالة 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1281</TotalTime>
  <Words>477</Words>
  <Application>Microsoft Office PowerPoint</Application>
  <PresentationFormat>عرض على الشاشة (3:4)‏</PresentationFormat>
  <Paragraphs>123</Paragraphs>
  <Slides>17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المحاضرة التمهيدية</vt:lpstr>
      <vt:lpstr>الشريحة 1</vt:lpstr>
      <vt:lpstr>المحاضرة الثانية</vt:lpstr>
      <vt:lpstr>عناصر المحاضرة</vt:lpstr>
      <vt:lpstr>القواعد الأساسية للتقويم </vt:lpstr>
      <vt:lpstr> القواعد الأساسية للتقويم</vt:lpstr>
      <vt:lpstr> القواعد الأساسية للتقويم</vt:lpstr>
      <vt:lpstr>المعارف والمهارات  التي يجب أن يمتلكها المقومون </vt:lpstr>
      <vt:lpstr>المعارف والمهارات  التي يجب أن يمتلكها المقومون </vt:lpstr>
      <vt:lpstr>المعارف والمهارات  التي يجب إن يمتلكها المقومون </vt:lpstr>
      <vt:lpstr>المعارف والمهارات  التي يجب إن يمتلكها المقومون </vt:lpstr>
      <vt:lpstr>الخبرات الميدانية الموجهة لعملية التقويم</vt:lpstr>
      <vt:lpstr>الخبرات الميدانية الموجهة لعملية التقويم</vt:lpstr>
      <vt:lpstr>الشروط الواجب توافرها فى المقوم الناجح الفعال </vt:lpstr>
      <vt:lpstr>الشروط الواجب توافرها فى المقوم الناجح الفعال </vt:lpstr>
      <vt:lpstr>الأدوار التي يقوم بها اخصائى التقويم </vt:lpstr>
      <vt:lpstr>الأدوار التي يقوم بها اخصائى التقويم 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Customer</cp:lastModifiedBy>
  <cp:revision>129</cp:revision>
  <dcterms:created xsi:type="dcterms:W3CDTF">1601-01-01T00:00:00Z</dcterms:created>
  <dcterms:modified xsi:type="dcterms:W3CDTF">2011-10-24T07:21:45Z</dcterms:modified>
</cp:coreProperties>
</file>