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1"/>
  </p:notesMasterIdLst>
  <p:handoutMasterIdLst>
    <p:handoutMasterId r:id="rId22"/>
  </p:handoutMasterIdLst>
  <p:sldIdLst>
    <p:sldId id="286" r:id="rId5"/>
    <p:sldId id="287" r:id="rId6"/>
    <p:sldId id="289" r:id="rId7"/>
    <p:sldId id="276" r:id="rId8"/>
    <p:sldId id="269" r:id="rId9"/>
    <p:sldId id="277" r:id="rId10"/>
    <p:sldId id="279" r:id="rId11"/>
    <p:sldId id="280" r:id="rId12"/>
    <p:sldId id="281" r:id="rId13"/>
    <p:sldId id="282" r:id="rId14"/>
    <p:sldId id="278" r:id="rId15"/>
    <p:sldId id="283" r:id="rId16"/>
    <p:sldId id="284" r:id="rId17"/>
    <p:sldId id="273" r:id="rId18"/>
    <p:sldId id="285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0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/>
              <a:t>تقويم المشروعات الاجتماعية </a:t>
            </a: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حسن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تقويم البرامج والمنظمات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500174"/>
            <a:ext cx="8715436" cy="481902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 أنواع المنظمات التي تتطلب التقويم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أسباب تقويم البرامج ومبرراته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الأنواع الشائعة للتقويم</a:t>
            </a:r>
          </a:p>
          <a:p>
            <a:pPr>
              <a:buFont typeface="Arial" pitchFamily="34" charset="0"/>
              <a:buChar char="•"/>
            </a:pPr>
            <a:r>
              <a:rPr lang="ar-SA" sz="4000" b="1" dirty="0" smtClean="0"/>
              <a:t>أنواع التقويم ونماذجه</a:t>
            </a:r>
          </a:p>
          <a:p>
            <a:pPr algn="ctr"/>
            <a:endParaRPr lang="ar-SA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algn="r">
              <a:buFont typeface="Arial" pitchFamily="34" charset="0"/>
              <a:buChar char="•"/>
            </a:pPr>
            <a:endParaRPr lang="ar-EG" b="1" dirty="0" smtClean="0">
              <a:cs typeface="+mn-cs"/>
            </a:endParaRPr>
          </a:p>
          <a:p>
            <a:pPr algn="r"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أنواع المنظمات التي تتطلب التقويم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SA" sz="3600" b="1" dirty="0" smtClean="0"/>
              <a:t>1- منظمات الرعاية الصحية والتي تقدم العديد من الخدمات لمرضاها وعملائها وتتكلف تلك الخدمات مبالغ مالية كبيرة لذا يجرى التقويم لمعرفة كفاءة تلك الخدمات ومدى جدواها </a:t>
            </a:r>
          </a:p>
          <a:p>
            <a:pPr>
              <a:defRPr/>
            </a:pPr>
            <a:r>
              <a:rPr lang="ar-SA" sz="3600" b="1" dirty="0" smtClean="0"/>
              <a:t>2- منظمات العدالة الجنائية والتي تشجع برامج التقويم</a:t>
            </a:r>
          </a:p>
          <a:p>
            <a:pPr>
              <a:defRPr/>
            </a:pPr>
            <a:r>
              <a:rPr lang="ar-SA" sz="3600" b="1" dirty="0" smtClean="0"/>
              <a:t>3- منظمات ( مؤسسات ) التعليم والتدريب والتي تتطلب استخدام أساليب مختلفة للتقويم </a:t>
            </a:r>
          </a:p>
          <a:p>
            <a:pPr>
              <a:defRPr/>
            </a:pPr>
            <a:endParaRPr lang="ar-SA" sz="3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 أنواع المنظمات التي تتطلب التقويم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4- المنظمات والمؤسسات التعليمية التجارية كبرامج التدريب المستخدمة فى كل أنواع الإعمال وتقويمها باستمرار ومن وقت لأخر لضمان جودتها </a:t>
            </a:r>
          </a:p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5- منظمات الإدارة العامة التي تدعم العديد من برامج الخدمات   </a:t>
            </a:r>
          </a:p>
          <a:p>
            <a:pPr>
              <a:buClr>
                <a:schemeClr val="tx1"/>
              </a:buClr>
              <a:defRPr/>
            </a:pPr>
            <a:r>
              <a:rPr lang="ar-SA" sz="3600" dirty="0" smtClean="0"/>
              <a:t>6- المؤسسات والمراكز الاجتماعية وتستخدم التقويم للتأكد من كفاءة الخدمات التي تقدمها لعملائها والمستفيدين منها ومدى رضا المستفيدين عن تلك الخدمات</a:t>
            </a:r>
          </a:p>
          <a:p>
            <a:pPr>
              <a:buClr>
                <a:schemeClr val="tx1"/>
              </a:buCl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 أنواع المنظمات التي تتطلب التقويم</a:t>
            </a:r>
            <a:endParaRPr lang="ar-SA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ar-SA" sz="4400" dirty="0" smtClean="0"/>
              <a:t>7- مؤسسات الخدمات المساندة كتلك التي تساعد الإفراد فى حالة الطوارئ وتشمل ضحايا الجريمة والحروب وهى فى حاجة للتقويم للوقوف على مدى كفاءة برامجها</a:t>
            </a:r>
          </a:p>
          <a:p>
            <a:pPr algn="just">
              <a:defRPr/>
            </a:pPr>
            <a:endParaRPr lang="ar-SA" sz="36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أسباب تقويم البرامج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dirty="0" smtClean="0"/>
              <a:t>1- الابقاءعلى متطلبات الاعتماد والإجازة خاصة فى المؤسسات التعليمية </a:t>
            </a:r>
          </a:p>
          <a:p>
            <a:pPr>
              <a:defRPr/>
            </a:pPr>
            <a:r>
              <a:rPr lang="ar-SA" dirty="0" smtClean="0"/>
              <a:t>2- المحاسبة والتمويل فهناك العديد من المؤسسات التى تمنح تمويلا للمشروعات الاجتماعية وتشترط اجراء عملية التقويم</a:t>
            </a:r>
          </a:p>
          <a:p>
            <a:pPr>
              <a:defRPr/>
            </a:pPr>
            <a:r>
              <a:rPr lang="ar-SA" dirty="0" smtClean="0"/>
              <a:t>3- الإجابة عن طلبات حول بعض المعلومات </a:t>
            </a:r>
          </a:p>
          <a:p>
            <a:pPr>
              <a:defRPr/>
            </a:pPr>
            <a:r>
              <a:rPr lang="ar-SA" dirty="0" smtClean="0"/>
              <a:t>4- إصدار القرارات الإدارية يتطلب الاعتماد على البيانات التقويمية </a:t>
            </a:r>
          </a:p>
          <a:p>
            <a:pPr>
              <a:defRPr/>
            </a:pPr>
            <a:r>
              <a:rPr lang="ar-SA" dirty="0" smtClean="0"/>
              <a:t>5- الحصول على معلومات لتحسين الممارسة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أسباب تقويم البرامج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15960"/>
            <a:ext cx="8229600" cy="45339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ar-SA" sz="3900" dirty="0" smtClean="0"/>
              <a:t>6- </a:t>
            </a:r>
            <a:r>
              <a:rPr lang="ar-SA" sz="3600" dirty="0" smtClean="0"/>
              <a:t>معرفة التأثيرات غير المقصودة للبرنامج  </a:t>
            </a:r>
          </a:p>
          <a:p>
            <a:pPr algn="just" rtl="1">
              <a:defRPr/>
            </a:pPr>
            <a:r>
              <a:rPr lang="ar-SA" sz="4000" b="1" dirty="0" smtClean="0"/>
              <a:t>أسباب أخرى للتقويم </a:t>
            </a:r>
          </a:p>
          <a:p>
            <a:pPr algn="just" rtl="1">
              <a:defRPr/>
            </a:pPr>
            <a:r>
              <a:rPr lang="ar-SA" sz="3600" dirty="0" smtClean="0"/>
              <a:t>1- مدى صحة طريقة الانجاز </a:t>
            </a:r>
          </a:p>
          <a:p>
            <a:pPr algn="just" rtl="1">
              <a:defRPr/>
            </a:pPr>
            <a:r>
              <a:rPr lang="ar-SA" sz="3600" dirty="0" smtClean="0"/>
              <a:t> 2- التعرف على مدى نجاح الجهود المبذولة</a:t>
            </a:r>
          </a:p>
          <a:p>
            <a:pPr algn="just" rtl="1">
              <a:defRPr/>
            </a:pPr>
            <a:r>
              <a:rPr lang="ar-SA" sz="3600" dirty="0" smtClean="0"/>
              <a:t>3- مقارنة النفقات بالانجاز </a:t>
            </a:r>
          </a:p>
          <a:p>
            <a:pPr algn="just" rtl="1">
              <a:defRPr/>
            </a:pPr>
            <a:r>
              <a:rPr lang="ar-SA" sz="3600" dirty="0" smtClean="0"/>
              <a:t>4- جمع معلومات جديدة تفيد فى التخطيط </a:t>
            </a:r>
          </a:p>
          <a:p>
            <a:pPr algn="just" rtl="1">
              <a:defRPr/>
            </a:pPr>
            <a:r>
              <a:rPr lang="ar-SA" sz="3600" dirty="0" smtClean="0"/>
              <a:t>5- التعرف على نقاط القوة والضعف</a:t>
            </a:r>
          </a:p>
          <a:p>
            <a:pPr algn="just" rtl="1">
              <a:defRPr/>
            </a:pPr>
            <a:r>
              <a:rPr lang="ar-SA" sz="3600" dirty="0" smtClean="0"/>
              <a:t>6- جعل الغير يستفيد من خبرة الأخرين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أنواع التقويم ونماذجه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95059"/>
            <a:ext cx="8229600" cy="4533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SA" sz="3600" dirty="0" smtClean="0"/>
              <a:t> حينما نتحدث عن أنواع التقويم </a:t>
            </a:r>
            <a:r>
              <a:rPr lang="ar-SA" sz="3600" dirty="0" err="1" smtClean="0"/>
              <a:t>أوأنماطه</a:t>
            </a:r>
            <a:r>
              <a:rPr lang="ar-SA" sz="3600" dirty="0" smtClean="0"/>
              <a:t> فإننا نشير إلى عمليات مختلفة وأشخاص متنوعين وبرامج ومشروعات تتعرض للتقويم , والاختلاف بين نمط وأخر هو اختلاف فى موضوع التقويم , وطريقة تطبيق العمليات التقويمية , وأنماط مايتخذ من قرارات </a:t>
            </a:r>
          </a:p>
          <a:p>
            <a:pPr>
              <a:defRPr/>
            </a:pPr>
            <a:endParaRPr lang="ar-SA" sz="5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أنواع التقويم ونماذجه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66868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b="1" dirty="0" smtClean="0"/>
              <a:t>وتتمثل أهم هذه النماذج فى  </a:t>
            </a:r>
          </a:p>
          <a:p>
            <a:pPr>
              <a:defRPr/>
            </a:pPr>
            <a:r>
              <a:rPr lang="ar-SA" sz="3600" dirty="0" smtClean="0"/>
              <a:t>1- نموذج سيب </a:t>
            </a:r>
            <a:r>
              <a:rPr lang="en-US" sz="3600" dirty="0" smtClean="0"/>
              <a:t>CIPP </a:t>
            </a:r>
            <a:r>
              <a:rPr lang="ar-SA" sz="3600" dirty="0" smtClean="0"/>
              <a:t> الذي وضعه ستافليم وتشير رموزه المختصرة إلى </a:t>
            </a:r>
            <a:r>
              <a:rPr lang="ar-SA" sz="3600" b="1" dirty="0" smtClean="0"/>
              <a:t>السياق</a:t>
            </a:r>
            <a:r>
              <a:rPr lang="ar-SA" sz="3600" dirty="0" smtClean="0"/>
              <a:t> والذي يشير إلى العمليات المتضمنة فى اختيار الأهداف, والى </a:t>
            </a:r>
            <a:r>
              <a:rPr lang="ar-SA" sz="3600" b="1" dirty="0" smtClean="0"/>
              <a:t>المدخل</a:t>
            </a:r>
            <a:r>
              <a:rPr lang="ar-SA" sz="3600" dirty="0" smtClean="0"/>
              <a:t> والذي يشير إلى تقويم عدد من الاستراتجيات البديلة , والى </a:t>
            </a:r>
            <a:r>
              <a:rPr lang="ar-SA" sz="3600" b="1" dirty="0" smtClean="0"/>
              <a:t>تقويم العملية </a:t>
            </a:r>
            <a:r>
              <a:rPr lang="ar-SA" sz="3600" dirty="0" smtClean="0"/>
              <a:t>التي تتضمن تنفيذ الاستراتجيات والى </a:t>
            </a:r>
            <a:r>
              <a:rPr lang="ar-SA" sz="3600" b="1" dirty="0" smtClean="0"/>
              <a:t>التقويم الناتج</a:t>
            </a:r>
            <a:r>
              <a:rPr lang="ar-SA" sz="3600" dirty="0" smtClean="0"/>
              <a:t> والذي يتناول فى الأساس ما إذا كانت الأهداف قد تحققت وبأية درجة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أنواع التقويم ونماذجه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ar-SA" dirty="0" smtClean="0"/>
              <a:t>2</a:t>
            </a:r>
            <a:r>
              <a:rPr lang="ar-SA" sz="3600" dirty="0" smtClean="0"/>
              <a:t>- نموذج </a:t>
            </a:r>
            <a:r>
              <a:rPr lang="en-US" sz="3600" dirty="0" smtClean="0"/>
              <a:t> </a:t>
            </a:r>
            <a:r>
              <a:rPr lang="ar-SA" sz="3600" dirty="0" smtClean="0"/>
              <a:t>  (</a:t>
            </a:r>
            <a:r>
              <a:rPr lang="en-US" sz="3600" dirty="0" smtClean="0"/>
              <a:t> (DEM</a:t>
            </a:r>
            <a:r>
              <a:rPr lang="ar-SA" sz="3600" dirty="0" smtClean="0"/>
              <a:t>الذي وضعه </a:t>
            </a:r>
            <a:r>
              <a:rPr lang="ar-SA" sz="3600" dirty="0" err="1" smtClean="0"/>
              <a:t>بروفس</a:t>
            </a:r>
            <a:r>
              <a:rPr lang="ar-SA" sz="3600" dirty="0" smtClean="0"/>
              <a:t> (</a:t>
            </a:r>
            <a:r>
              <a:rPr lang="en-US" sz="3600" dirty="0" smtClean="0"/>
              <a:t>PROVUS</a:t>
            </a:r>
            <a:r>
              <a:rPr lang="ar-SA" sz="3600" dirty="0" smtClean="0"/>
              <a:t>) وهو نموذج تقويم التعارض والذي يتطلب اتخاذ قرارات لتحديد الفروق والتعارضات بين المعايير والأداء الفعلي</a:t>
            </a:r>
          </a:p>
          <a:p>
            <a:pPr>
              <a:defRPr/>
            </a:pPr>
            <a:r>
              <a:rPr lang="ar-SA" sz="3600" dirty="0" smtClean="0"/>
              <a:t>3- نموذج بيرت  (</a:t>
            </a:r>
            <a:r>
              <a:rPr lang="en-US" sz="3600" dirty="0" smtClean="0"/>
              <a:t>PERT</a:t>
            </a:r>
            <a:r>
              <a:rPr lang="ar-SA" sz="3600" dirty="0" smtClean="0"/>
              <a:t>)</a:t>
            </a:r>
            <a:r>
              <a:rPr lang="en-US" sz="3600" dirty="0" smtClean="0"/>
              <a:t> </a:t>
            </a:r>
            <a:r>
              <a:rPr lang="ar-SA" sz="3600" dirty="0" smtClean="0"/>
              <a:t> وهو يعنى أسلوب مراجعة وتقويم البرامج ويركز على متابعة البرامج إثناء التنفيذ </a:t>
            </a:r>
          </a:p>
          <a:p>
            <a:pPr>
              <a:defRPr/>
            </a:pPr>
            <a:r>
              <a:rPr lang="ar-SA" sz="3600" dirty="0" smtClean="0"/>
              <a:t>4- نموذج ( </a:t>
            </a:r>
            <a:r>
              <a:rPr lang="en-US" sz="3600" dirty="0" smtClean="0"/>
              <a:t>CSE</a:t>
            </a:r>
            <a:r>
              <a:rPr lang="ar-SA" sz="3600" dirty="0" smtClean="0"/>
              <a:t> )</a:t>
            </a:r>
            <a:r>
              <a:rPr lang="en-US" sz="3600" dirty="0" smtClean="0"/>
              <a:t>  </a:t>
            </a:r>
            <a:r>
              <a:rPr lang="ar-SA" sz="3600" dirty="0" smtClean="0"/>
              <a:t> ويهتم بمن يتخذون القرار  والتقويم هو تحديد القرارات التي يجب إن تتخذ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الأنواع الشائعة للتقويم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>
            <a:normAutofit fontScale="62500" lnSpcReduction="20000"/>
          </a:bodyPr>
          <a:lstStyle/>
          <a:p>
            <a:pPr>
              <a:buFontTx/>
              <a:buChar char="-"/>
              <a:defRPr/>
            </a:pPr>
            <a:r>
              <a:rPr lang="ar-SA" sz="11200" dirty="0" smtClean="0"/>
              <a:t>يقسم البعض التقويم حسب  طريقتين الاولى طبقاً لنوع الأسئلة التي تم الاستفسار عنها والثانية طبقاً لغرض التقويم</a:t>
            </a:r>
          </a:p>
          <a:p>
            <a:pPr>
              <a:defRPr/>
            </a:pPr>
            <a:endParaRPr lang="ar-SA" sz="6500" dirty="0" smtClean="0"/>
          </a:p>
          <a:p>
            <a:pPr>
              <a:buFontTx/>
              <a:buChar char="-"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الأنواع الشائعة للتقويم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5339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 - </a:t>
            </a:r>
            <a:r>
              <a:rPr lang="ar-SA" sz="2800" b="1" dirty="0" smtClean="0"/>
              <a:t>ويمكن تصنيف الأسئلة إلى ( الحاجة – العملية – الناتج –الكفاءة )</a:t>
            </a:r>
            <a:endParaRPr lang="ar-SA" dirty="0" smtClean="0"/>
          </a:p>
          <a:p>
            <a:pPr>
              <a:defRPr/>
            </a:pPr>
            <a:r>
              <a:rPr lang="ar-SA" dirty="0" smtClean="0"/>
              <a:t>1-تقويم الحاجة ويعد المرحلة الاولى لتوفير المعلومات التي تتصل بمدى مواجهة هذه البرامج لأهدافها ويسعى للإجابة على التساؤلات الآتية لتقدير الحاجة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ماهو الجانب الاقتصادي والاجتماعي  للمجتمع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ماهى الحاجات المحددة لهذا المجتمع والمتعلقة بنوع البرنامج موضع الاهتمام </a:t>
            </a:r>
          </a:p>
          <a:p>
            <a:pPr>
              <a:buFontTx/>
              <a:buChar char="-"/>
              <a:defRPr/>
            </a:pPr>
            <a:r>
              <a:rPr lang="ar-SA" dirty="0" smtClean="0"/>
              <a:t>ماهى أنواع الخدمة المرجح أن تكون جذابة لهذا المجتمع  </a:t>
            </a:r>
          </a:p>
          <a:p>
            <a:pPr>
              <a:buFontTx/>
              <a:buChar char="-"/>
              <a:defRPr/>
            </a:pPr>
            <a:endParaRPr lang="ar-SA" sz="1800" dirty="0" smtClean="0"/>
          </a:p>
          <a:p>
            <a:pPr>
              <a:defRPr/>
            </a:pPr>
            <a:r>
              <a:rPr lang="ar-SA" sz="1800" dirty="0" smtClean="0"/>
              <a:t> </a:t>
            </a:r>
            <a:endParaRPr lang="ar-SA" dirty="0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039812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الأنواع الشائعة للتقويم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93494"/>
            <a:ext cx="8610600" cy="4884762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ar-SA" sz="4800" dirty="0" smtClean="0"/>
              <a:t>2- تقويم العملية </a:t>
            </a:r>
          </a:p>
          <a:p>
            <a:pPr>
              <a:defRPr/>
            </a:pPr>
            <a:r>
              <a:rPr lang="ar-SA" sz="4000" dirty="0" smtClean="0"/>
              <a:t>ويحاول الإجابة على الأسئلة الآتية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هل يخدم البرنامج عددا كافيا من الإفراد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هل يعتبر العملاء ممثلين للمجتمع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إلى اى مدى يتم اتصال أعضاء المنظمة بالعملاء 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هل العبء الملقى على الموظفين يقابل ماهو مخطط له</a:t>
            </a:r>
          </a:p>
          <a:p>
            <a:pPr>
              <a:buFontTx/>
              <a:buChar char="-"/>
              <a:defRPr/>
            </a:pPr>
            <a:r>
              <a:rPr lang="ar-SA" sz="4000" dirty="0" smtClean="0"/>
              <a:t>هل الاختلافات فى الجهود بين أعضاء المنظمة قديمة أم جديدة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C00000"/>
                </a:solidFill>
              </a:rPr>
              <a:t>الأنواع الشائعة للتقويم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857784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3- تقويم الناتج وهو مرحلة متأخرة ويركز المقومون على الناتج الذي أنتجه العاملون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4- تقويم الكفاءة ويطرح المقومون فى هذا الجانب الأسئلة التالية </a:t>
            </a:r>
          </a:p>
          <a:p>
            <a:pPr>
              <a:lnSpc>
                <a:spcPct val="90000"/>
              </a:lnSpc>
              <a:defRPr/>
            </a:pPr>
            <a:r>
              <a:rPr lang="ar-SA" sz="4000" dirty="0" smtClean="0"/>
              <a:t>-هل حقق البرنامج نجاحه بتكلفة معقولة 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هل تحققت الموارد المالية التي خُصصت للبرنامج</a:t>
            </a:r>
          </a:p>
          <a:p>
            <a:pPr>
              <a:lnSpc>
                <a:spcPct val="90000"/>
              </a:lnSpc>
              <a:buFontTx/>
              <a:buChar char="-"/>
              <a:defRPr/>
            </a:pPr>
            <a:r>
              <a:rPr lang="ar-SA" sz="4000" dirty="0" smtClean="0"/>
              <a:t>هل حقق البرنامج مستوى أفضل من النجاح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1449</TotalTime>
  <Words>633</Words>
  <Application>Microsoft Office PowerPoint</Application>
  <PresentationFormat>عرض على الشاشة (3:4)‏</PresentationFormat>
  <Paragraphs>85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المحاضرة التمهيدية</vt:lpstr>
      <vt:lpstr>الشريحة 1</vt:lpstr>
      <vt:lpstr>المحاضرة الثالثة </vt:lpstr>
      <vt:lpstr>عناصر المحاضرة</vt:lpstr>
      <vt:lpstr> أنواع المنظمات التي تتطلب التقويم</vt:lpstr>
      <vt:lpstr> أنواع المنظمات التي تتطلب التقويم</vt:lpstr>
      <vt:lpstr> أنواع المنظمات التي تتطلب التقويم</vt:lpstr>
      <vt:lpstr>أسباب تقويم البرامج</vt:lpstr>
      <vt:lpstr>أسباب تقويم البرامج</vt:lpstr>
      <vt:lpstr>أنواع التقويم ونماذجه </vt:lpstr>
      <vt:lpstr>أنواع التقويم ونماذجه </vt:lpstr>
      <vt:lpstr>أنواع التقويم ونماذجه </vt:lpstr>
      <vt:lpstr>الأنواع الشائعة للتقويم </vt:lpstr>
      <vt:lpstr>الأنواع الشائعة للتقويم</vt:lpstr>
      <vt:lpstr>الأنواع الشائعة للتقويم</vt:lpstr>
      <vt:lpstr>الأنواع الشائعة للتقويم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Customer</cp:lastModifiedBy>
  <cp:revision>155</cp:revision>
  <dcterms:created xsi:type="dcterms:W3CDTF">1601-01-01T00:00:00Z</dcterms:created>
  <dcterms:modified xsi:type="dcterms:W3CDTF">2011-11-04T14:15:59Z</dcterms:modified>
</cp:coreProperties>
</file>